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3" r:id="rId3"/>
  </p:sldMasterIdLst>
  <p:notesMasterIdLst>
    <p:notesMasterId r:id="rId133"/>
  </p:notesMasterIdLst>
  <p:handoutMasterIdLst>
    <p:handoutMasterId r:id="rId134"/>
  </p:handoutMasterIdLst>
  <p:sldIdLst>
    <p:sldId id="960" r:id="rId4"/>
    <p:sldId id="858" r:id="rId5"/>
    <p:sldId id="859" r:id="rId6"/>
    <p:sldId id="962" r:id="rId7"/>
    <p:sldId id="961" r:id="rId8"/>
    <p:sldId id="509" r:id="rId9"/>
    <p:sldId id="510" r:id="rId10"/>
    <p:sldId id="963" r:id="rId11"/>
    <p:sldId id="1086" r:id="rId12"/>
    <p:sldId id="1087" r:id="rId13"/>
    <p:sldId id="1089" r:id="rId14"/>
    <p:sldId id="1088" r:id="rId15"/>
    <p:sldId id="1095" r:id="rId16"/>
    <p:sldId id="1094" r:id="rId17"/>
    <p:sldId id="1091" r:id="rId18"/>
    <p:sldId id="1090" r:id="rId19"/>
    <p:sldId id="1096" r:id="rId20"/>
    <p:sldId id="1101" r:id="rId21"/>
    <p:sldId id="1103" r:id="rId22"/>
    <p:sldId id="1102" r:id="rId23"/>
    <p:sldId id="1104" r:id="rId24"/>
    <p:sldId id="964" r:id="rId25"/>
    <p:sldId id="901" r:id="rId26"/>
    <p:sldId id="756" r:id="rId27"/>
    <p:sldId id="757" r:id="rId28"/>
    <p:sldId id="760" r:id="rId29"/>
    <p:sldId id="761" r:id="rId30"/>
    <p:sldId id="655" r:id="rId31"/>
    <p:sldId id="668" r:id="rId32"/>
    <p:sldId id="860" r:id="rId33"/>
    <p:sldId id="1098" r:id="rId34"/>
    <p:sldId id="1097" r:id="rId35"/>
    <p:sldId id="1105" r:id="rId36"/>
    <p:sldId id="1107" r:id="rId37"/>
    <p:sldId id="1109" r:id="rId38"/>
    <p:sldId id="1110" r:id="rId39"/>
    <p:sldId id="1112" r:id="rId40"/>
    <p:sldId id="1116" r:id="rId41"/>
    <p:sldId id="1114" r:id="rId42"/>
    <p:sldId id="1117" r:id="rId43"/>
    <p:sldId id="1115" r:id="rId44"/>
    <p:sldId id="1113" r:id="rId45"/>
    <p:sldId id="1119" r:id="rId46"/>
    <p:sldId id="1118" r:id="rId47"/>
    <p:sldId id="968" r:id="rId48"/>
    <p:sldId id="942" r:id="rId49"/>
    <p:sldId id="1121" r:id="rId50"/>
    <p:sldId id="869" r:id="rId51"/>
    <p:sldId id="1034" r:id="rId52"/>
    <p:sldId id="1035" r:id="rId53"/>
    <p:sldId id="1036" r:id="rId54"/>
    <p:sldId id="1037" r:id="rId55"/>
    <p:sldId id="1128" r:id="rId56"/>
    <p:sldId id="1129" r:id="rId57"/>
    <p:sldId id="1218" r:id="rId58"/>
    <p:sldId id="1040" r:id="rId59"/>
    <p:sldId id="1077" r:id="rId60"/>
    <p:sldId id="1078" r:id="rId61"/>
    <p:sldId id="1079" r:id="rId62"/>
    <p:sldId id="1080" r:id="rId63"/>
    <p:sldId id="1081" r:id="rId64"/>
    <p:sldId id="1082" r:id="rId65"/>
    <p:sldId id="1046" r:id="rId66"/>
    <p:sldId id="1047" r:id="rId67"/>
    <p:sldId id="1048" r:id="rId68"/>
    <p:sldId id="1049" r:id="rId69"/>
    <p:sldId id="1050" r:id="rId70"/>
    <p:sldId id="1051" r:id="rId71"/>
    <p:sldId id="1052" r:id="rId72"/>
    <p:sldId id="1053" r:id="rId73"/>
    <p:sldId id="1054" r:id="rId74"/>
    <p:sldId id="1055" r:id="rId75"/>
    <p:sldId id="1056" r:id="rId76"/>
    <p:sldId id="1085" r:id="rId77"/>
    <p:sldId id="1059" r:id="rId78"/>
    <p:sldId id="1060" r:id="rId79"/>
    <p:sldId id="1061" r:id="rId80"/>
    <p:sldId id="1172" r:id="rId81"/>
    <p:sldId id="1173" r:id="rId82"/>
    <p:sldId id="1174" r:id="rId83"/>
    <p:sldId id="1175" r:id="rId84"/>
    <p:sldId id="1176" r:id="rId85"/>
    <p:sldId id="1177" r:id="rId86"/>
    <p:sldId id="1178" r:id="rId87"/>
    <p:sldId id="1062" r:id="rId88"/>
    <p:sldId id="1063" r:id="rId89"/>
    <p:sldId id="1064" r:id="rId90"/>
    <p:sldId id="1065" r:id="rId91"/>
    <p:sldId id="1066" r:id="rId92"/>
    <p:sldId id="1067" r:id="rId93"/>
    <p:sldId id="1068" r:id="rId94"/>
    <p:sldId id="1069" r:id="rId95"/>
    <p:sldId id="1070" r:id="rId96"/>
    <p:sldId id="1127" r:id="rId97"/>
    <p:sldId id="965" r:id="rId98"/>
    <p:sldId id="871" r:id="rId99"/>
    <p:sldId id="872" r:id="rId100"/>
    <p:sldId id="873" r:id="rId101"/>
    <p:sldId id="874" r:id="rId102"/>
    <p:sldId id="875" r:id="rId103"/>
    <p:sldId id="876" r:id="rId104"/>
    <p:sldId id="877" r:id="rId105"/>
    <p:sldId id="878" r:id="rId106"/>
    <p:sldId id="879" r:id="rId107"/>
    <p:sldId id="880" r:id="rId108"/>
    <p:sldId id="881" r:id="rId109"/>
    <p:sldId id="882" r:id="rId110"/>
    <p:sldId id="883" r:id="rId111"/>
    <p:sldId id="884" r:id="rId112"/>
    <p:sldId id="885" r:id="rId113"/>
    <p:sldId id="936" r:id="rId114"/>
    <p:sldId id="937" r:id="rId115"/>
    <p:sldId id="938" r:id="rId116"/>
    <p:sldId id="939" r:id="rId117"/>
    <p:sldId id="940" r:id="rId118"/>
    <p:sldId id="966" r:id="rId119"/>
    <p:sldId id="891" r:id="rId120"/>
    <p:sldId id="892" r:id="rId121"/>
    <p:sldId id="893" r:id="rId122"/>
    <p:sldId id="894" r:id="rId123"/>
    <p:sldId id="895" r:id="rId124"/>
    <p:sldId id="896" r:id="rId125"/>
    <p:sldId id="967" r:id="rId126"/>
    <p:sldId id="1219" r:id="rId127"/>
    <p:sldId id="1220" r:id="rId128"/>
    <p:sldId id="1221" r:id="rId129"/>
    <p:sldId id="1222" r:id="rId130"/>
    <p:sldId id="898" r:id="rId131"/>
    <p:sldId id="904" r:id="rId132"/>
  </p:sldIdLst>
  <p:sldSz cx="9144000" cy="6858000" type="screen4x3"/>
  <p:notesSz cx="6858000" cy="9144000"/>
  <p:custDataLst>
    <p:tags r:id="rId135"/>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B6D2EA"/>
    <a:srgbClr val="6C4C8F"/>
    <a:srgbClr val="CCCCFF"/>
    <a:srgbClr val="EAEAEA"/>
    <a:srgbClr val="F6F6F6"/>
    <a:srgbClr val="4F99E2"/>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p:restoredTop sz="94608"/>
  </p:normalViewPr>
  <p:slideViewPr>
    <p:cSldViewPr snapToObjects="1" showGuides="1">
      <p:cViewPr varScale="1">
        <p:scale>
          <a:sx n="123" d="100"/>
          <a:sy n="123" d="100"/>
        </p:scale>
        <p:origin x="1254" y="90"/>
      </p:cViewPr>
      <p:guideLst>
        <p:guide orient="horz" pos="2160"/>
        <p:guide pos="2873"/>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8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notesMaster" Target="notesMasters/notesMaster1.xml"/><Relationship Id="rId138"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handoutMaster" Target="handoutMasters/handoutMaster1.xml"/><Relationship Id="rId13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itchFamily="49"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itchFamily="49"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66DA15C9-8AED-467E-A06E-A63419A0DC12}"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rPr>
              <a:t>‹#›</a:t>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ln>
        </p:spPr>
        <p:txBody>
          <a:bodyPr vert="horz" wrap="square" lIns="91440" tIns="45720" rIns="91440" bIns="45720" numCol="1" anchor="t" anchorCtr="0" compatLnSpc="1"/>
          <a:lstStyle>
            <a:lvl1pPr algn="r" eaLnBrk="1" hangingPunct="1">
              <a:spcBef>
                <a:spcPct val="0"/>
              </a:spcBef>
              <a:buFontTx/>
              <a:buNone/>
              <a:defRPr kumimoji="1" sz="1200" b="0">
                <a:ea typeface="仿宋_GB2312" pitchFamily="49"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13316" name="Rectangle 4"/>
          <p:cNvSpPr>
            <a:spLocks noGrp="1" noRot="1" noChangeAspec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53" name="Rectangle 5"/>
          <p:cNvSpPr>
            <a:spLocks noGrp="1" noChangeArrowheads="1"/>
          </p:cNvSpPr>
          <p:nvPr>
            <p:ph type="body" sz="quarter" idx="3"/>
          </p:nvPr>
        </p:nvSpPr>
        <p:spPr bwMode="auto">
          <a:xfrm>
            <a:off x="914400" y="4343400"/>
            <a:ext cx="5029200" cy="411480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单击以编辑母版文本样式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仿宋_GB2312" pitchFamily="49" charset="-122"/>
              </a:rPr>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w="9525">
            <a:noFill/>
            <a:miter lim="800000"/>
          </a:ln>
        </p:spPr>
        <p:txBody>
          <a:bodyPr vert="horz" wrap="square" lIns="91440" tIns="45720" rIns="91440" bIns="45720" numCol="1" anchor="b" anchorCtr="0" compatLnSpc="1"/>
          <a:lstStyle>
            <a:lvl1pPr eaLnBrk="1" hangingPunct="1">
              <a:spcBef>
                <a:spcPct val="0"/>
              </a:spcBef>
              <a:buFontTx/>
              <a:buNone/>
              <a:defRPr kumimoji="1" sz="1200" b="0">
                <a:ea typeface="仿宋_GB2312" pitchFamily="49"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仿宋_GB2312" pitchFamily="49" charset="-122"/>
              <a:cs typeface="+mn-cs"/>
            </a:endParaRPr>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p:spPr>
        <p:txBody>
          <a:bodyPr vert="horz" wrap="square" lIns="91440" tIns="45720" rIns="91440" bIns="45720" numCol="1" anchor="b" anchorCtr="0" compatLnSpc="1"/>
          <a:lstStyle>
            <a:lvl1pPr algn="r" eaLnBrk="1" hangingPunct="1">
              <a:spcBef>
                <a:spcPct val="0"/>
              </a:spcBef>
              <a:buFont typeface="Arial" panose="020B0604020202020204" pitchFamily="34" charset="0"/>
              <a:buNone/>
              <a:defRPr sz="1200" b="0" noProof="1">
                <a:ea typeface="仿宋_GB2312" pitchFamily="49" charset="-122"/>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BAB30639-2EC0-43E4-821D-A79C6C5CAA91}" type="slidenum">
              <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rPr>
              <a:t>‹#›</a:t>
            </a:fld>
            <a:endParaRPr kumimoji="0" lang="en-US" altLang="zh-CN" sz="1200" b="0" i="0" u="none" strike="noStrike" kern="1200" cap="none" spc="0" normalizeH="0" baseline="0" noProof="1">
              <a:ln>
                <a:noFill/>
              </a:ln>
              <a:solidFill>
                <a:schemeClr val="tx1"/>
              </a:solidFill>
              <a:effectLst/>
              <a:uLnTx/>
              <a:uFillTx/>
              <a:latin typeface="Times New Roman" panose="02020603050405020304" pitchFamily="18" charset="0"/>
              <a:ea typeface="仿宋_GB2312" pitchFamily="49"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仿宋_GB2312" pitchFamily="49" charset="-122"/>
        <a:cs typeface="仿宋_GB2312" pitchFamily="49"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solidFill>
                  <a:srgbClr val="000000"/>
                </a:solidFill>
                <a:ea typeface="宋体" panose="02010600030101010101" pitchFamily="2" charset="-122"/>
              </a:rPr>
              <a:t>1</a:t>
            </a:fld>
            <a:endParaRPr lang="" altLang="zh-CN" sz="1200" b="0" dirty="0">
              <a:solidFill>
                <a:srgbClr val="000000"/>
              </a:solidFill>
              <a:ea typeface="宋体" panose="02010600030101010101" pitchFamily="2" charset="-122"/>
            </a:endParaRPr>
          </a:p>
        </p:txBody>
      </p:sp>
      <p:sp>
        <p:nvSpPr>
          <p:cNvPr id="16387" name="Rectangle 2"/>
          <p:cNvSpPr>
            <a:spLocks noGrp="1" noRot="1" noChangeAspect="1" noTextEdit="1"/>
          </p:cNvSpPr>
          <p:nvPr>
            <p:ph type="sldImg"/>
          </p:nvPr>
        </p:nvSpPr>
        <p:spPr>
          <a:ln/>
        </p:spPr>
      </p:sp>
      <p:sp>
        <p:nvSpPr>
          <p:cNvPr id="16388" name="Rectangle 3"/>
          <p:cNvSpPr>
            <a:spLocks noGrp="1"/>
          </p:cNvSpPr>
          <p:nvPr>
            <p:ph type="body"/>
          </p:nvPr>
        </p:nvSpPr>
        <p:spPr>
          <a:ln/>
        </p:spPr>
        <p:txBody>
          <a:bodyPr wrap="square" lIns="91440" tIns="45720" rIns="91440" bIns="45720" anchor="t" anchorCtr="0"/>
          <a:lstStyle/>
          <a:p>
            <a:pPr lvl="0"/>
            <a:endParaRPr lang="zh-CN"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宋体" panose="02010600030101010101" pitchFamily="2" charset="-122"/>
              </a:rPr>
              <a:t>4</a:t>
            </a:fld>
            <a:endParaRPr lang="" altLang="zh-CN" sz="1200" b="0" dirty="0">
              <a:ea typeface="宋体" panose="02010600030101010101" pitchFamily="2" charset="-122"/>
            </a:endParaRPr>
          </a:p>
        </p:txBody>
      </p:sp>
      <p:sp>
        <p:nvSpPr>
          <p:cNvPr id="20483" name="Rectangle 2"/>
          <p:cNvSpPr>
            <a:spLocks noGrp="1" noRot="1" noChangeAspect="1" noTextEdit="1"/>
          </p:cNvSpPr>
          <p:nvPr>
            <p:ph type="sldImg"/>
          </p:nvPr>
        </p:nvSpPr>
        <p:spPr>
          <a:ln/>
        </p:spPr>
      </p:sp>
      <p:sp>
        <p:nvSpPr>
          <p:cNvPr id="20484" name="Rectangle 3"/>
          <p:cNvSpPr>
            <a:spLocks noGrp="1"/>
          </p:cNvSpPr>
          <p:nvPr>
            <p:ph type="body"/>
          </p:nvPr>
        </p:nvSpPr>
        <p:spPr>
          <a:ln/>
        </p:spPr>
        <p:txBody>
          <a:bodyPr wrap="square" lIns="91440" tIns="45720" rIns="91440" bIns="45720" anchor="t" anchorCtr="0"/>
          <a:lstStyle/>
          <a:p>
            <a:pPr lvl="0"/>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仿宋_GB2312" pitchFamily="49" charset="-122"/>
              </a:rPr>
              <a:t>6</a:t>
            </a:fld>
            <a:endParaRPr lang="" altLang="zh-CN" sz="1200" b="0" dirty="0">
              <a:ea typeface="仿宋_GB2312" pitchFamily="49" charset="-122"/>
            </a:endParaRPr>
          </a:p>
        </p:txBody>
      </p:sp>
      <p:sp>
        <p:nvSpPr>
          <p:cNvPr id="23555" name="Rectangle 2"/>
          <p:cNvSpPr>
            <a:spLocks noGrp="1" noRot="1" noChangeAspect="1" noTextEdit="1"/>
          </p:cNvSpPr>
          <p:nvPr>
            <p:ph type="sldImg"/>
          </p:nvPr>
        </p:nvSpPr>
        <p:spPr>
          <a:solidFill>
            <a:srgbClr val="FFFFFF">
              <a:alpha val="100000"/>
            </a:srgbClr>
          </a:solidFill>
          <a:ln/>
        </p:spPr>
      </p:sp>
      <p:sp>
        <p:nvSpPr>
          <p:cNvPr id="23556" name="Rectangle 3"/>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仿宋_GB2312" pitchFamily="49" charset="-122"/>
              </a:rPr>
              <a:t>7</a:t>
            </a:fld>
            <a:endParaRPr lang="" altLang="zh-CN" sz="1200" b="0" dirty="0">
              <a:ea typeface="仿宋_GB2312" pitchFamily="49" charset="-122"/>
            </a:endParaRPr>
          </a:p>
        </p:txBody>
      </p:sp>
      <p:sp>
        <p:nvSpPr>
          <p:cNvPr id="25603" name="Rectangle 1026"/>
          <p:cNvSpPr>
            <a:spLocks noGrp="1" noRot="1" noChangeAspect="1" noTextEdit="1"/>
          </p:cNvSpPr>
          <p:nvPr>
            <p:ph type="sldImg"/>
          </p:nvPr>
        </p:nvSpPr>
        <p:spPr>
          <a:solidFill>
            <a:srgbClr val="FFFFFF">
              <a:alpha val="100000"/>
            </a:srgbClr>
          </a:solidFill>
          <a:ln/>
        </p:spPr>
      </p:sp>
      <p:sp>
        <p:nvSpPr>
          <p:cNvPr id="25604" name="Rectangle 1027"/>
          <p:cNvSpPr>
            <a:spLocks noGrp="1"/>
          </p:cNvSpPr>
          <p:nvPr>
            <p:ph type="body"/>
          </p:nvPr>
        </p:nvSpPr>
        <p:spPr>
          <a:solidFill>
            <a:srgbClr val="FFFFFF">
              <a:alpha val="100000"/>
            </a:srgbClr>
          </a:solidFill>
          <a:ln>
            <a:solidFill>
              <a:srgbClr val="000000">
                <a:alpha val="100000"/>
              </a:srgbClr>
            </a:solidFill>
            <a:miter/>
          </a:ln>
        </p:spPr>
        <p:txBody>
          <a:bodyPr wrap="square" lIns="91440" tIns="45720" rIns="91440" bIns="45720" anchor="t" anchorCtr="0"/>
          <a:lstStyle/>
          <a:p>
            <a:pPr lvl="0"/>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仿宋_GB2312" pitchFamily="49" charset="-122"/>
              </a:rPr>
              <a:t>98</a:t>
            </a:fld>
            <a:endParaRPr lang="" altLang="zh-CN" sz="1200" b="0" dirty="0">
              <a:ea typeface="仿宋_GB2312" pitchFamily="49" charset="-122"/>
            </a:endParaRPr>
          </a:p>
        </p:txBody>
      </p:sp>
      <p:sp>
        <p:nvSpPr>
          <p:cNvPr id="61443" name="Rectangle 2"/>
          <p:cNvSpPr>
            <a:spLocks noGrp="1" noRot="1" noChangeAspect="1" noTextEdit="1"/>
          </p:cNvSpPr>
          <p:nvPr>
            <p:ph type="sldImg"/>
          </p:nvPr>
        </p:nvSpPr>
        <p:spPr>
          <a:ln/>
        </p:spPr>
      </p:sp>
      <p:sp>
        <p:nvSpPr>
          <p:cNvPr id="61444" name="Rectangle 3"/>
          <p:cNvSpPr>
            <a:spLocks noGrp="1"/>
          </p:cNvSpPr>
          <p:nvPr>
            <p:ph type="body"/>
          </p:nvPr>
        </p:nvSpPr>
        <p:spPr>
          <a:ln/>
        </p:spPr>
        <p:txBody>
          <a:bodyPr wrap="square" lIns="91440" tIns="45720" rIns="91440" bIns="45720" anchor="t" anchorCtr="0"/>
          <a:lstStyle/>
          <a:p>
            <a:pPr lvl="0"/>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ln/>
        </p:spPr>
        <p:txBody>
          <a:bodyPr wrap="square" lIns="91440" tIns="45720" rIns="91440" bIns="45720" anchor="t" anchorCtr="0"/>
          <a:lstStyle/>
          <a:p>
            <a:pPr lvl="0"/>
            <a:endParaRPr lang="zh-CN" altLang="en-US" dirty="0"/>
          </a:p>
        </p:txBody>
      </p:sp>
      <p:sp>
        <p:nvSpPr>
          <p:cNvPr id="77828"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仿宋_GB2312" pitchFamily="49" charset="-122"/>
              </a:rPr>
              <a:t>113</a:t>
            </a:fld>
            <a:endParaRPr lang="" altLang="zh-CN" sz="1200" b="0" dirty="0">
              <a:ea typeface="仿宋_GB2312"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fld id="{9A0DB2DC-4C9A-4742-B13C-FB6460FD3503}" type="slidenum">
              <a:rPr lang="" altLang="zh-CN" sz="1200" b="0" dirty="0">
                <a:ea typeface="宋体" panose="02010600030101010101" pitchFamily="2" charset="-122"/>
              </a:rPr>
              <a:t>129</a:t>
            </a:fld>
            <a:endParaRPr lang="" altLang="zh-CN" sz="1200" b="0" dirty="0">
              <a:ea typeface="宋体" panose="02010600030101010101" pitchFamily="2" charset="-122"/>
            </a:endParaRPr>
          </a:p>
        </p:txBody>
      </p:sp>
      <p:sp>
        <p:nvSpPr>
          <p:cNvPr id="95235" name="Rectangle 2"/>
          <p:cNvSpPr>
            <a:spLocks noGrp="1" noRot="1" noChangeAspect="1" noTextEdit="1"/>
          </p:cNvSpPr>
          <p:nvPr>
            <p:ph type="sldImg"/>
          </p:nvPr>
        </p:nvSpPr>
        <p:spPr>
          <a:ln/>
        </p:spPr>
      </p:sp>
      <p:sp>
        <p:nvSpPr>
          <p:cNvPr id="95236" name="Rectangle 3"/>
          <p:cNvSpPr>
            <a:spLocks noGrp="1"/>
          </p:cNvSpPr>
          <p:nvPr>
            <p:ph type="body"/>
          </p:nvPr>
        </p:nvSpPr>
        <p:spPr>
          <a:ln/>
        </p:spPr>
        <p:txBody>
          <a:bodyPr wrap="square" lIns="91440" tIns="45720" rIns="91440" bIns="45720" anchor="t" anchorCtr="0"/>
          <a:lstStyle/>
          <a:p>
            <a:pPr lvl="0"/>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050"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rgbClr val="000000"/>
        </a:solidFill>
        <a:effectLst/>
      </p:bgPr>
    </p:bg>
    <p:spTree>
      <p:nvGrpSpPr>
        <p:cNvPr id="1" name=""/>
        <p:cNvGrpSpPr/>
        <p:nvPr/>
      </p:nvGrpSpPr>
      <p:grpSpPr>
        <a:xfrm>
          <a:off x="0" y="0"/>
          <a:ext cx="0" cy="0"/>
          <a:chOff x="0" y="0"/>
          <a:chExt cx="0" cy="0"/>
        </a:xfrm>
      </p:grpSpPr>
      <p:sp>
        <p:nvSpPr>
          <p:cNvPr id="11266"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49288" y="1449388"/>
            <a:ext cx="3914775"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6463" y="1449388"/>
            <a:ext cx="3916362"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22058604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050"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hasCustomPrompt="1"/>
          </p:nvPr>
        </p:nvSpPr>
        <p:spPr/>
        <p:txBody>
          <a:bodyPr/>
          <a:lstStyle/>
          <a:p>
            <a:pPr lvl="0"/>
            <a:r>
              <a:rPr lang="zh-CN" altLang="en-US" noProof="1"/>
              <a:t>编辑母版文本样式</a:t>
            </a:r>
          </a:p>
          <a:p>
            <a:pPr lvl="1"/>
            <a:r>
              <a:rPr lang="zh-CN" altLang="en-US" noProof="1"/>
              <a:t>第二级</a:t>
            </a:r>
          </a:p>
        </p:txBody>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4101"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空白">
    <p:bg>
      <p:bgPr>
        <a:solidFill>
          <a:schemeClr val="bg1"/>
        </a:solidFill>
        <a:effectLst/>
      </p:bgPr>
    </p:bg>
    <p:spTree>
      <p:nvGrpSpPr>
        <p:cNvPr id="1" name=""/>
        <p:cNvGrpSpPr/>
        <p:nvPr/>
      </p:nvGrpSpPr>
      <p:grpSpPr>
        <a:xfrm>
          <a:off x="0" y="0"/>
          <a:ext cx="0" cy="0"/>
          <a:chOff x="0" y="0"/>
          <a:chExt cx="0" cy="0"/>
        </a:xfrm>
      </p:grpSpPr>
      <p:sp>
        <p:nvSpPr>
          <p:cNvPr id="5122" name="直接连接符 9"/>
          <p:cNvSpPr/>
          <p:nvPr userDrawn="1"/>
        </p:nvSpPr>
        <p:spPr>
          <a:xfrm>
            <a:off x="0" y="6357938"/>
            <a:ext cx="9144000" cy="71437"/>
          </a:xfrm>
          <a:prstGeom prst="line">
            <a:avLst/>
          </a:prstGeom>
          <a:ln w="9525">
            <a:noFill/>
          </a:ln>
        </p:spPr>
      </p:sp>
      <p:sp>
        <p:nvSpPr>
          <p:cNvPr id="16" name="矩形 15"/>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7" name="矩形 16"/>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0" name="标题 1"/>
          <p:cNvSpPr>
            <a:spLocks noGrp="1"/>
          </p:cNvSpPr>
          <p:nvPr>
            <p:ph type="title"/>
          </p:nvPr>
        </p:nvSpPr>
        <p:spPr>
          <a:xfrm>
            <a:off x="844550" y="260350"/>
            <a:ext cx="6400800" cy="457200"/>
          </a:xfrm>
        </p:spPr>
        <p:txBody>
          <a:bodyPr/>
          <a:lstStyle/>
          <a:p>
            <a:r>
              <a:rPr lang="zh-CN" altLang="en-US" noProof="1"/>
              <a:t>单击此处编辑母版标题样式</a:t>
            </a:r>
          </a:p>
        </p:txBody>
      </p:sp>
      <p:sp>
        <p:nvSpPr>
          <p:cNvPr id="5126" name="直接连接符 9"/>
          <p:cNvSpPr/>
          <p:nvPr userDrawn="1"/>
        </p:nvSpPr>
        <p:spPr>
          <a:xfrm>
            <a:off x="0" y="6357938"/>
            <a:ext cx="9144000" cy="71437"/>
          </a:xfrm>
          <a:prstGeom prst="line">
            <a:avLst/>
          </a:prstGeom>
          <a:ln w="9525">
            <a:noFill/>
          </a:ln>
        </p:spPr>
      </p:sp>
      <p:grpSp>
        <p:nvGrpSpPr>
          <p:cNvPr id="18" name="组合 17"/>
          <p:cNvGrpSpPr/>
          <p:nvPr/>
        </p:nvGrpSpPr>
        <p:grpSpPr>
          <a:xfrm>
            <a:off x="115637" y="404664"/>
            <a:ext cx="617410" cy="174607"/>
            <a:chOff x="384175" y="480608"/>
            <a:chExt cx="348872" cy="98663"/>
          </a:xfrm>
          <a:solidFill>
            <a:srgbClr val="76AEDD"/>
          </a:solidFill>
        </p:grpSpPr>
        <p:sp>
          <p:nvSpPr>
            <p:cNvPr id="19" name="等腰三角形 18">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1" name="等腰三角形 20">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3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6149"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2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7173"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1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8197"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hasCustomPrompt="1"/>
          </p:nvPr>
        </p:nvSpPr>
        <p:spPr/>
        <p:txBody>
          <a:bodyPr/>
          <a:lstStyle/>
          <a:p>
            <a:pPr lvl="0"/>
            <a:r>
              <a:rPr lang="zh-CN" altLang="en-US" noProof="1"/>
              <a:t>编辑母版文本样式</a:t>
            </a:r>
          </a:p>
          <a:p>
            <a:pPr lvl="1"/>
            <a:r>
              <a:rPr lang="zh-CN" altLang="en-US" noProof="1"/>
              <a:t>第二级</a:t>
            </a:r>
          </a:p>
        </p:txBody>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49288" y="1449388"/>
            <a:ext cx="3914775"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6463" y="1449388"/>
            <a:ext cx="3916362"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表格占位符 2"/>
          <p:cNvSpPr>
            <a:spLocks noGrp="1"/>
          </p:cNvSpPr>
          <p:nvPr>
            <p:ph type="tbl"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1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SmartArt 占位符 2"/>
          <p:cNvSpPr>
            <a:spLocks noGrp="1"/>
          </p:cNvSpPr>
          <p:nvPr>
            <p:ph type="pic"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rgbClr val="000000"/>
        </a:solidFill>
        <a:effectLst/>
      </p:bgPr>
    </p:bg>
    <p:spTree>
      <p:nvGrpSpPr>
        <p:cNvPr id="1" name=""/>
        <p:cNvGrpSpPr/>
        <p:nvPr/>
      </p:nvGrpSpPr>
      <p:grpSpPr>
        <a:xfrm>
          <a:off x="0" y="0"/>
          <a:ext cx="0" cy="0"/>
          <a:chOff x="0" y="0"/>
          <a:chExt cx="0" cy="0"/>
        </a:xfrm>
      </p:grpSpPr>
      <p:sp>
        <p:nvSpPr>
          <p:cNvPr id="11266" name="直接连接符 9"/>
          <p:cNvSpPr/>
          <p:nvPr userDrawn="1"/>
        </p:nvSpPr>
        <p:spPr>
          <a:xfrm>
            <a:off x="0" y="6357938"/>
            <a:ext cx="9144000" cy="71437"/>
          </a:xfrm>
          <a:prstGeom prst="line">
            <a:avLst/>
          </a:prstGeom>
          <a:ln w="9525">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3074" name="直接连接符 9"/>
          <p:cNvSpPr/>
          <p:nvPr userDrawn="1"/>
        </p:nvSpPr>
        <p:spPr>
          <a:xfrm>
            <a:off x="0" y="6357938"/>
            <a:ext cx="9144000" cy="71437"/>
          </a:xfrm>
          <a:prstGeom prst="line">
            <a:avLst/>
          </a:prstGeom>
          <a:ln w="9525">
            <a:noFill/>
          </a:ln>
        </p:spPr>
      </p:sp>
    </p:spTree>
    <p:extLst>
      <p:ext uri="{BB962C8B-B14F-4D97-AF65-F5344CB8AC3E}">
        <p14:creationId xmlns:p14="http://schemas.microsoft.com/office/powerpoint/2010/main" val="2795703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4"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5"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a:xfrm>
            <a:off x="844171" y="235957"/>
            <a:ext cx="6400800" cy="456739"/>
          </a:xfrm>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二级</a:t>
            </a:r>
          </a:p>
        </p:txBody>
      </p:sp>
      <p:grpSp>
        <p:nvGrpSpPr>
          <p:cNvPr id="6" name="组合 4"/>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2149516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4"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5124" name="直接连接符 9"/>
          <p:cNvSpPr/>
          <p:nvPr userDrawn="1"/>
        </p:nvSpPr>
        <p:spPr>
          <a:xfrm>
            <a:off x="0" y="6357938"/>
            <a:ext cx="9144000" cy="71437"/>
          </a:xfrm>
          <a:prstGeom prst="line">
            <a:avLst/>
          </a:prstGeom>
          <a:ln w="9525">
            <a:noFill/>
          </a:ln>
        </p:spPr>
      </p:sp>
      <p:sp>
        <p:nvSpPr>
          <p:cNvPr id="2" name="标题 1"/>
          <p:cNvSpPr>
            <a:spLocks noGrp="1"/>
          </p:cNvSpPr>
          <p:nvPr>
            <p:ph type="title"/>
          </p:nvPr>
        </p:nvSpPr>
        <p:spPr/>
        <p:txBody>
          <a:bodyPr/>
          <a:lstStyle/>
          <a:p>
            <a:r>
              <a:rPr lang="zh-CN" altLang="en-US" noProof="1"/>
              <a:t>单击此处编辑母版标题样式</a:t>
            </a:r>
          </a:p>
        </p:txBody>
      </p:sp>
      <p:grpSp>
        <p:nvGrpSpPr>
          <p:cNvPr id="6" name="组合 5"/>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4113540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空白">
    <p:bg>
      <p:bgPr>
        <a:solidFill>
          <a:schemeClr val="bg1"/>
        </a:solidFill>
        <a:effectLst/>
      </p:bgPr>
    </p:bg>
    <p:spTree>
      <p:nvGrpSpPr>
        <p:cNvPr id="1" name=""/>
        <p:cNvGrpSpPr/>
        <p:nvPr/>
      </p:nvGrpSpPr>
      <p:grpSpPr>
        <a:xfrm>
          <a:off x="0" y="0"/>
          <a:ext cx="0" cy="0"/>
          <a:chOff x="0" y="0"/>
          <a:chExt cx="0" cy="0"/>
        </a:xfrm>
      </p:grpSpPr>
      <p:sp>
        <p:nvSpPr>
          <p:cNvPr id="6146" name="直接连接符 9"/>
          <p:cNvSpPr/>
          <p:nvPr userDrawn="1"/>
        </p:nvSpPr>
        <p:spPr>
          <a:xfrm>
            <a:off x="0" y="6357938"/>
            <a:ext cx="9144000" cy="71437"/>
          </a:xfrm>
          <a:prstGeom prst="line">
            <a:avLst/>
          </a:prstGeom>
          <a:ln w="9525">
            <a:noFill/>
          </a:ln>
        </p:spPr>
      </p:sp>
      <p:sp>
        <p:nvSpPr>
          <p:cNvPr id="4" name="矩形 3"/>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5" name="矩形 4"/>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6149" name="直接连接符 9"/>
          <p:cNvSpPr/>
          <p:nvPr userDrawn="1"/>
        </p:nvSpPr>
        <p:spPr>
          <a:xfrm>
            <a:off x="0" y="6357938"/>
            <a:ext cx="9144000" cy="71437"/>
          </a:xfrm>
          <a:prstGeom prst="line">
            <a:avLst/>
          </a:prstGeom>
          <a:ln w="9525">
            <a:noFill/>
          </a:ln>
        </p:spPr>
      </p:sp>
      <p:sp>
        <p:nvSpPr>
          <p:cNvPr id="10" name="标题 1"/>
          <p:cNvSpPr>
            <a:spLocks noGrp="1"/>
          </p:cNvSpPr>
          <p:nvPr>
            <p:ph type="title"/>
          </p:nvPr>
        </p:nvSpPr>
        <p:spPr>
          <a:xfrm>
            <a:off x="844550" y="260350"/>
            <a:ext cx="6400800" cy="457200"/>
          </a:xfrm>
        </p:spPr>
        <p:txBody>
          <a:bodyPr/>
          <a:lstStyle/>
          <a:p>
            <a:r>
              <a:rPr lang="zh-CN" altLang="en-US" noProof="1"/>
              <a:t>单击此处编辑母版标题样式</a:t>
            </a:r>
          </a:p>
        </p:txBody>
      </p:sp>
      <p:grpSp>
        <p:nvGrpSpPr>
          <p:cNvPr id="7" name="组合 6"/>
          <p:cNvGrpSpPr/>
          <p:nvPr/>
        </p:nvGrpSpPr>
        <p:grpSpPr>
          <a:xfrm>
            <a:off x="115637" y="404664"/>
            <a:ext cx="617410" cy="174607"/>
            <a:chOff x="384175" y="480608"/>
            <a:chExt cx="348872" cy="98663"/>
          </a:xfrm>
          <a:solidFill>
            <a:srgbClr val="76AEDD"/>
          </a:solidFill>
        </p:grpSpPr>
        <p:sp>
          <p:nvSpPr>
            <p:cNvPr id="8" name="等腰三角形 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5" name="等腰三角形 14">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2331088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3_仅标题">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4"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7172" name="直接连接符 9"/>
          <p:cNvSpPr/>
          <p:nvPr userDrawn="1"/>
        </p:nvSpPr>
        <p:spPr>
          <a:xfrm>
            <a:off x="0" y="6357938"/>
            <a:ext cx="9144000" cy="71437"/>
          </a:xfrm>
          <a:prstGeom prst="line">
            <a:avLst/>
          </a:prstGeom>
          <a:ln w="9525">
            <a:noFill/>
          </a:ln>
        </p:spPr>
      </p:sp>
      <p:sp>
        <p:nvSpPr>
          <p:cNvPr id="2" name="标题 1"/>
          <p:cNvSpPr>
            <a:spLocks noGrp="1"/>
          </p:cNvSpPr>
          <p:nvPr>
            <p:ph type="title"/>
          </p:nvPr>
        </p:nvSpPr>
        <p:spPr/>
        <p:txBody>
          <a:bodyPr/>
          <a:lstStyle/>
          <a:p>
            <a:r>
              <a:rPr lang="zh-CN" altLang="en-US" noProof="1"/>
              <a:t>单击此处编辑母版标题样式</a:t>
            </a:r>
          </a:p>
        </p:txBody>
      </p:sp>
      <p:grpSp>
        <p:nvGrpSpPr>
          <p:cNvPr id="6" name="组合 5"/>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1361987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4101"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2_仅标题">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4"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8196" name="直接连接符 9"/>
          <p:cNvSpPr/>
          <p:nvPr userDrawn="1"/>
        </p:nvSpPr>
        <p:spPr>
          <a:xfrm>
            <a:off x="0" y="6357938"/>
            <a:ext cx="9144000" cy="71437"/>
          </a:xfrm>
          <a:prstGeom prst="line">
            <a:avLst/>
          </a:prstGeom>
          <a:ln w="9525">
            <a:noFill/>
          </a:ln>
        </p:spPr>
      </p:sp>
      <p:sp>
        <p:nvSpPr>
          <p:cNvPr id="2" name="标题 1"/>
          <p:cNvSpPr>
            <a:spLocks noGrp="1"/>
          </p:cNvSpPr>
          <p:nvPr>
            <p:ph type="title"/>
          </p:nvPr>
        </p:nvSpPr>
        <p:spPr/>
        <p:txBody>
          <a:bodyPr/>
          <a:lstStyle/>
          <a:p>
            <a:r>
              <a:rPr lang="zh-CN" altLang="en-US" noProof="1"/>
              <a:t>单击此处编辑母版标题样式</a:t>
            </a:r>
          </a:p>
        </p:txBody>
      </p:sp>
      <p:grpSp>
        <p:nvGrpSpPr>
          <p:cNvPr id="6" name="组合 5"/>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32576340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Only" preserve="1">
  <p:cSld name="1_仅标题">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4" name="矩形 3"/>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9220" name="直接连接符 9"/>
          <p:cNvSpPr/>
          <p:nvPr userDrawn="1"/>
        </p:nvSpPr>
        <p:spPr>
          <a:xfrm>
            <a:off x="0" y="6357938"/>
            <a:ext cx="9144000" cy="71437"/>
          </a:xfrm>
          <a:prstGeom prst="line">
            <a:avLst/>
          </a:prstGeom>
          <a:ln w="9525">
            <a:noFill/>
          </a:ln>
        </p:spPr>
      </p:sp>
      <p:sp>
        <p:nvSpPr>
          <p:cNvPr id="2" name="标题 1"/>
          <p:cNvSpPr>
            <a:spLocks noGrp="1"/>
          </p:cNvSpPr>
          <p:nvPr>
            <p:ph type="title"/>
          </p:nvPr>
        </p:nvSpPr>
        <p:spPr/>
        <p:txBody>
          <a:bodyPr/>
          <a:lstStyle/>
          <a:p>
            <a:r>
              <a:rPr lang="zh-CN" altLang="en-US" noProof="1"/>
              <a:t>单击此处编辑母版标题样式</a:t>
            </a:r>
          </a:p>
        </p:txBody>
      </p:sp>
      <p:grpSp>
        <p:nvGrpSpPr>
          <p:cNvPr id="6" name="组合 5"/>
          <p:cNvGrpSpPr/>
          <p:nvPr/>
        </p:nvGrpSpPr>
        <p:grpSpPr>
          <a:xfrm>
            <a:off x="115637" y="404664"/>
            <a:ext cx="617410" cy="174607"/>
            <a:chOff x="384175" y="480608"/>
            <a:chExt cx="348872" cy="98663"/>
          </a:xfrm>
          <a:solidFill>
            <a:srgbClr val="76AEDD"/>
          </a:solidFill>
        </p:grpSpPr>
        <p:sp>
          <p:nvSpPr>
            <p:cNvPr id="7" name="等腰三角形 6">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8" name="等腰三角形 7">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9" name="等腰三角形 8">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extLst>
      <p:ext uri="{BB962C8B-B14F-4D97-AF65-F5344CB8AC3E}">
        <p14:creationId xmlns:p14="http://schemas.microsoft.com/office/powerpoint/2010/main" val="22807776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表格占位符 2"/>
          <p:cNvSpPr>
            <a:spLocks noGrp="1"/>
          </p:cNvSpPr>
          <p:nvPr>
            <p:ph type="tbl"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4"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23361664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SmartArt 占位符 2"/>
          <p:cNvSpPr>
            <a:spLocks noGrp="1"/>
          </p:cNvSpPr>
          <p:nvPr>
            <p:ph type="pic"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Tree>
    <p:extLst>
      <p:ext uri="{BB962C8B-B14F-4D97-AF65-F5344CB8AC3E}">
        <p14:creationId xmlns:p14="http://schemas.microsoft.com/office/powerpoint/2010/main" val="33036665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rgbClr val="000000"/>
        </a:solidFill>
        <a:effectLst/>
      </p:bgPr>
    </p:bg>
    <p:spTree>
      <p:nvGrpSpPr>
        <p:cNvPr id="1" name=""/>
        <p:cNvGrpSpPr/>
        <p:nvPr/>
      </p:nvGrpSpPr>
      <p:grpSpPr>
        <a:xfrm>
          <a:off x="0" y="0"/>
          <a:ext cx="0" cy="0"/>
          <a:chOff x="0" y="0"/>
          <a:chExt cx="0" cy="0"/>
        </a:xfrm>
      </p:grpSpPr>
      <p:sp>
        <p:nvSpPr>
          <p:cNvPr id="11266" name="直接连接符 9"/>
          <p:cNvSpPr/>
          <p:nvPr userDrawn="1"/>
        </p:nvSpPr>
        <p:spPr>
          <a:xfrm>
            <a:off x="0" y="6357938"/>
            <a:ext cx="9144000" cy="71437"/>
          </a:xfrm>
          <a:prstGeom prst="line">
            <a:avLst/>
          </a:prstGeom>
          <a:ln w="9525">
            <a:noFill/>
          </a:ln>
        </p:spPr>
      </p:sp>
    </p:spTree>
    <p:extLst>
      <p:ext uri="{BB962C8B-B14F-4D97-AF65-F5344CB8AC3E}">
        <p14:creationId xmlns:p14="http://schemas.microsoft.com/office/powerpoint/2010/main" val="7655783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2_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029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cSld name="标题，文本与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649288" y="1449388"/>
            <a:ext cx="3914775"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716463" y="1449388"/>
            <a:ext cx="3916362" cy="472598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Tree>
    <p:extLst>
      <p:ext uri="{BB962C8B-B14F-4D97-AF65-F5344CB8AC3E}">
        <p14:creationId xmlns:p14="http://schemas.microsoft.com/office/powerpoint/2010/main" val="186162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空白">
    <p:bg>
      <p:bgPr>
        <a:solidFill>
          <a:schemeClr val="bg1"/>
        </a:solidFill>
        <a:effectLst/>
      </p:bgPr>
    </p:bg>
    <p:spTree>
      <p:nvGrpSpPr>
        <p:cNvPr id="1" name=""/>
        <p:cNvGrpSpPr/>
        <p:nvPr/>
      </p:nvGrpSpPr>
      <p:grpSpPr>
        <a:xfrm>
          <a:off x="0" y="0"/>
          <a:ext cx="0" cy="0"/>
          <a:chOff x="0" y="0"/>
          <a:chExt cx="0" cy="0"/>
        </a:xfrm>
      </p:grpSpPr>
      <p:sp>
        <p:nvSpPr>
          <p:cNvPr id="5122" name="直接连接符 9"/>
          <p:cNvSpPr/>
          <p:nvPr userDrawn="1"/>
        </p:nvSpPr>
        <p:spPr>
          <a:xfrm>
            <a:off x="0" y="6357938"/>
            <a:ext cx="9144000" cy="71437"/>
          </a:xfrm>
          <a:prstGeom prst="line">
            <a:avLst/>
          </a:prstGeom>
          <a:ln w="9525">
            <a:noFill/>
          </a:ln>
        </p:spPr>
      </p:sp>
      <p:sp>
        <p:nvSpPr>
          <p:cNvPr id="16" name="矩形 15"/>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7" name="矩形 16"/>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0" name="标题 1"/>
          <p:cNvSpPr>
            <a:spLocks noGrp="1"/>
          </p:cNvSpPr>
          <p:nvPr>
            <p:ph type="title"/>
          </p:nvPr>
        </p:nvSpPr>
        <p:spPr>
          <a:xfrm>
            <a:off x="844550" y="260350"/>
            <a:ext cx="6400800" cy="457200"/>
          </a:xfrm>
        </p:spPr>
        <p:txBody>
          <a:bodyPr/>
          <a:lstStyle/>
          <a:p>
            <a:r>
              <a:rPr lang="zh-CN" altLang="en-US" noProof="1"/>
              <a:t>单击此处编辑母版标题样式</a:t>
            </a:r>
          </a:p>
        </p:txBody>
      </p:sp>
      <p:sp>
        <p:nvSpPr>
          <p:cNvPr id="5126" name="直接连接符 9"/>
          <p:cNvSpPr/>
          <p:nvPr userDrawn="1"/>
        </p:nvSpPr>
        <p:spPr>
          <a:xfrm>
            <a:off x="0" y="6357938"/>
            <a:ext cx="9144000" cy="71437"/>
          </a:xfrm>
          <a:prstGeom prst="line">
            <a:avLst/>
          </a:prstGeom>
          <a:ln w="9525">
            <a:noFill/>
          </a:ln>
        </p:spPr>
      </p:sp>
      <p:grpSp>
        <p:nvGrpSpPr>
          <p:cNvPr id="18" name="组合 17"/>
          <p:cNvGrpSpPr/>
          <p:nvPr/>
        </p:nvGrpSpPr>
        <p:grpSpPr>
          <a:xfrm>
            <a:off x="115637" y="404664"/>
            <a:ext cx="617410" cy="174607"/>
            <a:chOff x="384175" y="480608"/>
            <a:chExt cx="348872" cy="98663"/>
          </a:xfrm>
          <a:solidFill>
            <a:srgbClr val="76AEDD"/>
          </a:solidFill>
        </p:grpSpPr>
        <p:sp>
          <p:nvSpPr>
            <p:cNvPr id="19" name="等腰三角形 18">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1" name="等腰三角形 20">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3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6149"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2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7173"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1_仅标题">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6" name="矩形 15"/>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2" name="标题 1"/>
          <p:cNvSpPr>
            <a:spLocks noGrp="1"/>
          </p:cNvSpPr>
          <p:nvPr>
            <p:ph type="title"/>
          </p:nvPr>
        </p:nvSpPr>
        <p:spPr/>
        <p:txBody>
          <a:bodyPr/>
          <a:lstStyle/>
          <a:p>
            <a:r>
              <a:rPr lang="zh-CN" altLang="en-US" noProof="1"/>
              <a:t>单击此处编辑母版标题样式</a:t>
            </a:r>
          </a:p>
        </p:txBody>
      </p:sp>
      <p:sp>
        <p:nvSpPr>
          <p:cNvPr id="8197" name="直接连接符 9"/>
          <p:cNvSpPr/>
          <p:nvPr userDrawn="1"/>
        </p:nvSpPr>
        <p:spPr>
          <a:xfrm>
            <a:off x="0" y="6357938"/>
            <a:ext cx="9144000" cy="71437"/>
          </a:xfrm>
          <a:prstGeom prst="line">
            <a:avLst/>
          </a:prstGeom>
          <a:ln w="9525">
            <a:noFill/>
          </a:ln>
        </p:spPr>
      </p:sp>
      <p:grpSp>
        <p:nvGrpSpPr>
          <p:cNvPr id="17" name="组合 16"/>
          <p:cNvGrpSpPr/>
          <p:nvPr/>
        </p:nvGrpSpPr>
        <p:grpSpPr>
          <a:xfrm>
            <a:off x="115637" y="404664"/>
            <a:ext cx="617410" cy="174607"/>
            <a:chOff x="384175" y="480608"/>
            <a:chExt cx="348872" cy="98663"/>
          </a:xfrm>
          <a:solidFill>
            <a:srgbClr val="76AEDD"/>
          </a:solidFill>
        </p:grpSpPr>
        <p:sp>
          <p:nvSpPr>
            <p:cNvPr id="18" name="等腰三角形 17">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9" name="等腰三角形 18">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20" name="等腰三角形 19">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表格占位符 2"/>
          <p:cNvSpPr>
            <a:spLocks noGrp="1"/>
          </p:cNvSpPr>
          <p:nvPr>
            <p:ph type="tbl"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
        <p:nvSpPr>
          <p:cNvPr id="15" name="Rectangle 5"/>
          <p:cNvSpPr>
            <a:spLocks noGrp="1" noChangeArrowheads="1"/>
          </p:cNvSpPr>
          <p:nvPr>
            <p:ph type="ftr" sz="quarter" idx="3"/>
          </p:nvPr>
        </p:nvSpPr>
        <p:spPr>
          <a:xfrm>
            <a:off x="471488" y="6240463"/>
            <a:ext cx="3781425" cy="457200"/>
          </a:xfrm>
          <a:prstGeom prst="rect">
            <a:avLst/>
          </a:prstGeom>
        </p:spPr>
        <p:txBody>
          <a:bodyPr/>
          <a:lstStyle>
            <a:lvl1pPr eaLnBrk="1" hangingPunct="1">
              <a:spcBef>
                <a:spcPct val="20000"/>
              </a:spcBef>
              <a:buFont typeface="Arial" panose="020B0604020202020204" pitchFamily="34" charset="0"/>
              <a:buNone/>
              <a:defRPr>
                <a:ea typeface="楷体_GB2312" pitchFamily="49" charset="-122"/>
              </a:defRPr>
            </a:lvl1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北京林业大学信息学院</a:t>
            </a:r>
            <a:endParaRPr kumimoji="0" lang="zh-CN" altLang="en-US" sz="14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017588" y="609600"/>
            <a:ext cx="6400800" cy="685800"/>
          </a:xfrm>
        </p:spPr>
        <p:txBody>
          <a:bodyPr/>
          <a:lstStyle/>
          <a:p>
            <a:r>
              <a:rPr lang="zh-CN" altLang="en-US" noProof="1"/>
              <a:t>单击此处编辑母版标题样式</a:t>
            </a:r>
          </a:p>
        </p:txBody>
      </p:sp>
      <p:sp>
        <p:nvSpPr>
          <p:cNvPr id="3" name="SmartArt 占位符 2"/>
          <p:cNvSpPr>
            <a:spLocks noGrp="1"/>
          </p:cNvSpPr>
          <p:nvPr>
            <p:ph type="pic" idx="1"/>
          </p:nvPr>
        </p:nvSpPr>
        <p:spPr>
          <a:xfrm>
            <a:off x="649288" y="1449388"/>
            <a:ext cx="7983537" cy="4725987"/>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a:ln>
                <a:noFill/>
              </a:ln>
              <a:solidFill>
                <a:schemeClr val="tx1"/>
              </a:solidFill>
              <a:effectLst/>
              <a:uLnTx/>
              <a:uFillTx/>
              <a:latin typeface="+mn-lt"/>
              <a:ea typeface="微软雅黑" panose="020B0503020204020204" pitchFamily="34"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body"/>
          </p:nvPr>
        </p:nvSpPr>
        <p:spPr>
          <a:xfrm>
            <a:off x="496888" y="1116013"/>
            <a:ext cx="8251825" cy="5472112"/>
          </a:xfrm>
          <a:prstGeom prst="rect">
            <a:avLst/>
          </a:prstGeom>
          <a:noFill/>
          <a:ln w="9525">
            <a:noFill/>
          </a:ln>
        </p:spPr>
        <p:txBody>
          <a:bodyPr/>
          <a:lstStyle/>
          <a:p>
            <a:pPr lvl="0"/>
            <a:r>
              <a:rPr lang="zh-CN" altLang="en-US" dirty="0"/>
              <a:t>单击以编辑母版文本样式</a:t>
            </a:r>
          </a:p>
        </p:txBody>
      </p:sp>
      <p:cxnSp>
        <p:nvCxnSpPr>
          <p:cNvPr id="1027" name="直接连接符 9"/>
          <p:cNvCxnSpPr/>
          <p:nvPr userDrawn="1"/>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
        <p:nvSpPr>
          <p:cNvPr id="1031" name="Rectangle 2"/>
          <p:cNvSpPr>
            <a:spLocks noGrp="1"/>
          </p:cNvSpPr>
          <p:nvPr>
            <p:ph type="title"/>
          </p:nvPr>
        </p:nvSpPr>
        <p:spPr>
          <a:xfrm>
            <a:off x="844550" y="260350"/>
            <a:ext cx="6400800" cy="457200"/>
          </a:xfrm>
          <a:prstGeom prst="rect">
            <a:avLst/>
          </a:prstGeom>
          <a:noFill/>
          <a:ln w="9525">
            <a:noFill/>
          </a:ln>
        </p:spPr>
        <p:txBody>
          <a:bodyPr anchor="ctr" anchorCtr="0"/>
          <a:lstStyle/>
          <a:p>
            <a:pPr lvl="0"/>
            <a:r>
              <a:rPr lang="" altLang="zh-CN" dirty="0"/>
              <a:t>单击以编辑</a:t>
            </a:r>
            <a:r>
              <a:rPr lang="" altLang="en-US" dirty="0"/>
              <a:t>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82" r:id="rId12"/>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p:cNvSpPr>
          <p:nvPr>
            <p:ph type="body"/>
          </p:nvPr>
        </p:nvSpPr>
        <p:spPr>
          <a:xfrm>
            <a:off x="496888" y="1116013"/>
            <a:ext cx="8251825" cy="5472112"/>
          </a:xfrm>
          <a:prstGeom prst="rect">
            <a:avLst/>
          </a:prstGeom>
          <a:noFill/>
          <a:ln w="9525">
            <a:noFill/>
          </a:ln>
        </p:spPr>
        <p:txBody>
          <a:bodyPr/>
          <a:lstStyle/>
          <a:p>
            <a:pPr lvl="0"/>
            <a:r>
              <a:rPr lang="zh-CN" altLang="en-US" dirty="0"/>
              <a:t>单击以编辑母版文本样式</a:t>
            </a:r>
          </a:p>
        </p:txBody>
      </p:sp>
      <p:cxnSp>
        <p:nvCxnSpPr>
          <p:cNvPr id="1027" name="直接连接符 9"/>
          <p:cNvCxnSpPr/>
          <p:nvPr userDrawn="1"/>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
        <p:nvSpPr>
          <p:cNvPr id="1031" name="Rectangle 2"/>
          <p:cNvSpPr>
            <a:spLocks noGrp="1"/>
          </p:cNvSpPr>
          <p:nvPr>
            <p:ph type="title"/>
          </p:nvPr>
        </p:nvSpPr>
        <p:spPr>
          <a:xfrm>
            <a:off x="844550" y="260350"/>
            <a:ext cx="6400800" cy="457200"/>
          </a:xfrm>
          <a:prstGeom prst="rect">
            <a:avLst/>
          </a:prstGeom>
          <a:noFill/>
          <a:ln w="9525">
            <a:noFill/>
          </a:ln>
        </p:spPr>
        <p:txBody>
          <a:bodyPr anchor="ctr" anchorCtr="0"/>
          <a:lstStyle/>
          <a:p>
            <a:pPr lvl="0"/>
            <a:r>
              <a:rPr lang="en-US" altLang="zh-CN" dirty="0"/>
              <a:t>单击以编辑</a:t>
            </a:r>
            <a:r>
              <a:rPr lang="en-US" altLang="en-US" dirty="0"/>
              <a:t>母版标题样式</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p:cNvSpPr>
          <p:nvPr>
            <p:ph type="body"/>
          </p:nvPr>
        </p:nvSpPr>
        <p:spPr>
          <a:xfrm>
            <a:off x="496888" y="1116013"/>
            <a:ext cx="8251825" cy="5472112"/>
          </a:xfrm>
          <a:prstGeom prst="rect">
            <a:avLst/>
          </a:prstGeom>
          <a:noFill/>
          <a:ln w="9525">
            <a:noFill/>
          </a:ln>
        </p:spPr>
        <p:txBody>
          <a:bodyPr/>
          <a:lstStyle/>
          <a:p>
            <a:pPr lvl="0"/>
            <a:r>
              <a:rPr lang="zh-CN" altLang="en-US" dirty="0"/>
              <a:t>单击以编辑母版文本样式</a:t>
            </a:r>
          </a:p>
        </p:txBody>
      </p:sp>
      <p:cxnSp>
        <p:nvCxnSpPr>
          <p:cNvPr id="2051" name="直接连接符 9"/>
          <p:cNvCxnSpPr/>
          <p:nvPr userDrawn="1"/>
        </p:nvCxnSpPr>
        <p:spPr>
          <a:xfrm>
            <a:off x="0" y="6357938"/>
            <a:ext cx="9144000" cy="71437"/>
          </a:xfrm>
          <a:prstGeom prst="line">
            <a:avLst/>
          </a:prstGeom>
          <a:ln w="9525">
            <a:noFill/>
          </a:ln>
        </p:spPr>
      </p:cxnSp>
      <p:sp>
        <p:nvSpPr>
          <p:cNvPr id="10" name="矩形 9"/>
          <p:cNvSpPr/>
          <p:nvPr/>
        </p:nvSpPr>
        <p:spPr>
          <a:xfrm>
            <a:off x="0" y="190500"/>
            <a:ext cx="9144000" cy="536575"/>
          </a:xfrm>
          <a:prstGeom prst="rect">
            <a:avLst/>
          </a:prstGeom>
          <a:solidFill>
            <a:srgbClr val="6C4C8F"/>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sp>
        <p:nvSpPr>
          <p:cNvPr id="11" name="矩形 10"/>
          <p:cNvSpPr/>
          <p:nvPr/>
        </p:nvSpPr>
        <p:spPr>
          <a:xfrm>
            <a:off x="0" y="727075"/>
            <a:ext cx="9144000" cy="7143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800" b="0" i="0" u="none" strike="noStrike" kern="1200" cap="none" spc="0" normalizeH="0" baseline="0" noProof="0">
              <a:ln>
                <a:noFill/>
              </a:ln>
              <a:solidFill>
                <a:srgbClr val="FEFFFF"/>
              </a:solidFill>
              <a:effectLst/>
              <a:uLnTx/>
              <a:uFillTx/>
              <a:latin typeface="+mn-lt"/>
              <a:ea typeface="+mn-ea"/>
              <a:cs typeface="+mn-cs"/>
            </a:endParaRPr>
          </a:p>
        </p:txBody>
      </p:sp>
      <p:grpSp>
        <p:nvGrpSpPr>
          <p:cNvPr id="2" name="组合 1"/>
          <p:cNvGrpSpPr/>
          <p:nvPr/>
        </p:nvGrpSpPr>
        <p:grpSpPr>
          <a:xfrm>
            <a:off x="115637" y="404664"/>
            <a:ext cx="617410" cy="174607"/>
            <a:chOff x="384175" y="480608"/>
            <a:chExt cx="348872" cy="98663"/>
          </a:xfrm>
          <a:solidFill>
            <a:srgbClr val="76AEDD"/>
          </a:solidFill>
        </p:grpSpPr>
        <p:sp>
          <p:nvSpPr>
            <p:cNvPr id="12" name="等腰三角形 11">
              <a:hlinkClick r:id="" action="ppaction://hlinkshowjump?jump=previousslide"/>
            </p:cNvPr>
            <p:cNvSpPr/>
            <p:nvPr/>
          </p:nvSpPr>
          <p:spPr>
            <a:xfrm rot="5400000" flipH="1">
              <a:off x="3727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3" name="等腰三角形 12">
              <a:hlinkClick r:id="" action="ppaction://hlinkshowjump?jump=previousslide"/>
            </p:cNvPr>
            <p:cNvSpPr/>
            <p:nvPr/>
          </p:nvSpPr>
          <p:spPr>
            <a:xfrm rot="5400000" flipH="1">
              <a:off x="51245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sp>
          <p:nvSpPr>
            <p:cNvPr id="14" name="等腰三角形 13">
              <a:hlinkClick r:id="" action="ppaction://hlinkshowjump?jump=previousslide"/>
            </p:cNvPr>
            <p:cNvSpPr/>
            <p:nvPr/>
          </p:nvSpPr>
          <p:spPr>
            <a:xfrm rot="5400000" flipH="1">
              <a:off x="645804" y="492029"/>
              <a:ext cx="98663" cy="75822"/>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rgbClr val="FEFFFF"/>
                </a:solidFill>
                <a:effectLst/>
                <a:uLnTx/>
                <a:uFillTx/>
                <a:latin typeface="+mn-lt"/>
                <a:ea typeface="+mn-ea"/>
                <a:cs typeface="+mn-cs"/>
              </a:endParaRPr>
            </a:p>
          </p:txBody>
        </p:sp>
      </p:grpSp>
      <p:sp>
        <p:nvSpPr>
          <p:cNvPr id="2055" name="Rectangle 2"/>
          <p:cNvSpPr>
            <a:spLocks noGrp="1"/>
          </p:cNvSpPr>
          <p:nvPr>
            <p:ph type="title"/>
          </p:nvPr>
        </p:nvSpPr>
        <p:spPr>
          <a:xfrm>
            <a:off x="844550" y="260350"/>
            <a:ext cx="6400800" cy="457200"/>
          </a:xfrm>
          <a:prstGeom prst="rect">
            <a:avLst/>
          </a:prstGeom>
          <a:noFill/>
          <a:ln w="9525">
            <a:noFill/>
          </a:ln>
        </p:spPr>
        <p:txBody>
          <a:bodyPr anchor="ctr" anchorCtr="0"/>
          <a:lstStyle/>
          <a:p>
            <a:pPr lvl="0"/>
            <a:r>
              <a:rPr lang="en-US" altLang="zh-CN" dirty="0"/>
              <a:t>单击以编辑</a:t>
            </a:r>
            <a:r>
              <a:rPr lang="en-US" altLang="en-US" dirty="0"/>
              <a:t>母版标题样式</a:t>
            </a:r>
          </a:p>
        </p:txBody>
      </p:sp>
    </p:spTree>
    <p:extLst>
      <p:ext uri="{BB962C8B-B14F-4D97-AF65-F5344CB8AC3E}">
        <p14:creationId xmlns:p14="http://schemas.microsoft.com/office/powerpoint/2010/main" val="64512464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lvl1pPr algn="l" rtl="0" eaLnBrk="0" fontAlgn="base" hangingPunct="0">
        <a:spcBef>
          <a:spcPct val="0"/>
        </a:spcBef>
        <a:spcAft>
          <a:spcPct val="0"/>
        </a:spcAft>
        <a:defRPr sz="2800">
          <a:solidFill>
            <a:schemeClr val="bg1"/>
          </a:solidFill>
          <a:latin typeface="+mj-lt"/>
          <a:ea typeface="微软雅黑" panose="020B0503020204020204" pitchFamily="34" charset="-122"/>
          <a:cs typeface="+mj-cs"/>
        </a:defRPr>
      </a:lvl1pPr>
      <a:lvl2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2pPr>
      <a:lvl3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3pPr>
      <a:lvl4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4pPr>
      <a:lvl5pPr algn="l" rtl="0" eaLnBrk="0" fontAlgn="base" hangingPunct="0">
        <a:spcBef>
          <a:spcPct val="0"/>
        </a:spcBef>
        <a:spcAft>
          <a:spcPct val="0"/>
        </a:spcAft>
        <a:defRPr sz="2800">
          <a:solidFill>
            <a:schemeClr val="bg1"/>
          </a:solidFill>
          <a:effectLst>
            <a:outerShdw blurRad="38100" dist="38100" dir="2700000" algn="tl">
              <a:srgbClr val="C0C0C0"/>
            </a:outerShdw>
          </a:effectLst>
          <a:latin typeface="Times New Roman" panose="02020603050405020304" pitchFamily="18" charset="0"/>
          <a:ea typeface="微软雅黑" panose="020B0503020204020204" pitchFamily="34" charset="-122"/>
        </a:defRPr>
      </a:lvl5pPr>
      <a:lvl6pPr marL="4572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6pPr>
      <a:lvl7pPr marL="9144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7pPr>
      <a:lvl8pPr marL="13716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8pPr>
      <a:lvl9pPr marL="1828800" algn="ctr" rtl="0" eaLnBrk="0" fontAlgn="base" hangingPunct="0">
        <a:spcBef>
          <a:spcPct val="0"/>
        </a:spcBef>
        <a:spcAft>
          <a:spcPct val="0"/>
        </a:spcAft>
        <a:defRPr kumimoji="1" sz="4400" b="1">
          <a:solidFill>
            <a:schemeClr val="accent1"/>
          </a:solidFill>
          <a:effectLst>
            <a:outerShdw blurRad="38100" dist="38100" dir="2700000" algn="tl">
              <a:srgbClr val="C0C0C0"/>
            </a:outerShdw>
          </a:effectLst>
          <a:latin typeface="Times New Roman" panose="02020603050405020304" pitchFamily="18" charset="0"/>
          <a:ea typeface="仿宋_GB2312" pitchFamily="49" charset="-122"/>
        </a:defRPr>
      </a:lvl9pPr>
    </p:titleStyle>
    <p:body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5.wmf"/><Relationship Id="rId7" Type="http://schemas.openxmlformats.org/officeDocument/2006/relationships/oleObject" Target="../embeddings/oleObject17.bin"/><Relationship Id="rId2" Type="http://schemas.openxmlformats.org/officeDocument/2006/relationships/oleObject" Target="../embeddings/oleObject14.bin"/><Relationship Id="rId1" Type="http://schemas.openxmlformats.org/officeDocument/2006/relationships/slideLayout" Target="../slideLayouts/slideLayout4.xml"/><Relationship Id="rId6" Type="http://schemas.openxmlformats.org/officeDocument/2006/relationships/image" Target="../media/image86.wmf"/><Relationship Id="rId5" Type="http://schemas.openxmlformats.org/officeDocument/2006/relationships/oleObject" Target="../embeddings/oleObject16.bin"/><Relationship Id="rId10" Type="http://schemas.openxmlformats.org/officeDocument/2006/relationships/image" Target="../media/image88.wmf"/><Relationship Id="rId4" Type="http://schemas.openxmlformats.org/officeDocument/2006/relationships/oleObject" Target="../embeddings/oleObject15.bin"/><Relationship Id="rId9" Type="http://schemas.openxmlformats.org/officeDocument/2006/relationships/oleObject" Target="../embeddings/oleObject18.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19.bin"/><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audio" Target="../media/audio1.wav"/><Relationship Id="rId1" Type="http://schemas.openxmlformats.org/officeDocument/2006/relationships/slideLayout" Target="../slideLayouts/slideLayout9.xml"/><Relationship Id="rId5" Type="http://schemas.openxmlformats.org/officeDocument/2006/relationships/image" Target="../media/image91.wmf"/><Relationship Id="rId4" Type="http://schemas.openxmlformats.org/officeDocument/2006/relationships/oleObject" Target="../embeddings/oleObject20.bin"/></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21.bin"/><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22.bin"/><Relationship Id="rId1" Type="http://schemas.openxmlformats.org/officeDocument/2006/relationships/slideLayout" Target="../slideLayouts/slideLayout4.xml"/><Relationship Id="rId5" Type="http://schemas.openxmlformats.org/officeDocument/2006/relationships/image" Target="../media/image94.wmf"/><Relationship Id="rId4" Type="http://schemas.openxmlformats.org/officeDocument/2006/relationships/oleObject" Target="../embeddings/oleObject23.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29.w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4.bin"/><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5.bin"/><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wmf"/><Relationship Id="rId7" Type="http://schemas.openxmlformats.org/officeDocument/2006/relationships/image" Target="../media/image35.wmf"/><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34.wmf"/><Relationship Id="rId4"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9.bin"/><Relationship Id="rId1" Type="http://schemas.openxmlformats.org/officeDocument/2006/relationships/slideLayout" Target="../slideLayouts/slideLayout2.xml"/><Relationship Id="rId5" Type="http://schemas.openxmlformats.org/officeDocument/2006/relationships/image" Target="../media/image37.wmf"/><Relationship Id="rId4" Type="http://schemas.openxmlformats.org/officeDocument/2006/relationships/oleObject" Target="../embeddings/oleObject10.bin"/></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9.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10" Type="http://schemas.openxmlformats.org/officeDocument/2006/relationships/image" Target="../media/image11.jpeg"/><Relationship Id="rId4" Type="http://schemas.openxmlformats.org/officeDocument/2006/relationships/image" Target="../media/image40.jpeg"/><Relationship Id="rId9"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82.wmf"/><Relationship Id="rId7" Type="http://schemas.openxmlformats.org/officeDocument/2006/relationships/image" Target="../media/image84.wmf"/><Relationship Id="rId2" Type="http://schemas.openxmlformats.org/officeDocument/2006/relationships/oleObject" Target="../embeddings/oleObject11.bin"/><Relationship Id="rId1" Type="http://schemas.openxmlformats.org/officeDocument/2006/relationships/slideLayout" Target="../slideLayouts/slideLayout4.xml"/><Relationship Id="rId6" Type="http://schemas.openxmlformats.org/officeDocument/2006/relationships/oleObject" Target="../embeddings/oleObject13.bin"/><Relationship Id="rId5" Type="http://schemas.openxmlformats.org/officeDocument/2006/relationships/image" Target="../media/image83.wmf"/><Relationship Id="rId4" Type="http://schemas.openxmlformats.org/officeDocument/2006/relationships/oleObject" Target="../embeddings/oleObject12.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90195"/>
          </a:schemeClr>
        </a:solidFill>
        <a:effectLst/>
      </p:bgPr>
    </p:bg>
    <p:spTree>
      <p:nvGrpSpPr>
        <p:cNvPr id="1" name=""/>
        <p:cNvGrpSpPr/>
        <p:nvPr/>
      </p:nvGrpSpPr>
      <p:grpSpPr>
        <a:xfrm>
          <a:off x="0" y="0"/>
          <a:ext cx="0" cy="0"/>
          <a:chOff x="0" y="0"/>
          <a:chExt cx="0" cy="0"/>
        </a:xfrm>
      </p:grpSpPr>
      <p:sp>
        <p:nvSpPr>
          <p:cNvPr id="8194" name="矩形: 圆角 2"/>
          <p:cNvSpPr>
            <a:spLocks noChangeArrowheads="1"/>
          </p:cNvSpPr>
          <p:nvPr/>
        </p:nvSpPr>
        <p:spPr bwMode="auto">
          <a:xfrm>
            <a:off x="3179763" y="3141663"/>
            <a:ext cx="5640388" cy="579438"/>
          </a:xfrm>
          <a:prstGeom prst="roundRect">
            <a:avLst>
              <a:gd name="adj" fmla="val 16667"/>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lnSpc>
                <a:spcPct val="130000"/>
              </a:lnSpc>
              <a:defRPr sz="2400">
                <a:solidFill>
                  <a:schemeClr val="tx1"/>
                </a:solidFill>
                <a:latin typeface="Times New Roman" panose="02020603050405020304" pitchFamily="18" charset="0"/>
                <a:ea typeface="微软雅黑" panose="020B0503020204020204" pitchFamily="34" charset="-122"/>
              </a:defRPr>
            </a:lvl1pPr>
            <a:lvl2pPr marL="742950" indent="-285750">
              <a:spcBef>
                <a:spcPct val="20000"/>
              </a:spcBef>
              <a:buChar char="–"/>
              <a:defRPr sz="2800">
                <a:solidFill>
                  <a:schemeClr val="tx1"/>
                </a:solidFill>
                <a:latin typeface="Times New Roman" panose="02020603050405020304" pitchFamily="18" charset="0"/>
                <a:ea typeface="微软雅黑" panose="020B0503020204020204" pitchFamily="34" charset="-122"/>
              </a:defRPr>
            </a:lvl2pPr>
            <a:lvl3pPr marL="1143000" indent="-228600">
              <a:spcBef>
                <a:spcPct val="20000"/>
              </a:spcBef>
              <a:buChar char="•"/>
              <a:defRPr sz="2400">
                <a:solidFill>
                  <a:schemeClr val="tx1"/>
                </a:solidFill>
                <a:latin typeface="Times New Roman" panose="02020603050405020304" pitchFamily="18" charset="0"/>
                <a:ea typeface="微软雅黑" panose="020B0503020204020204" pitchFamily="34" charset="-122"/>
              </a:defRPr>
            </a:lvl3pPr>
            <a:lvl4pPr marL="16002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4pPr>
            <a:lvl5pPr marL="2057400" indent="-228600">
              <a:spcBef>
                <a:spcPct val="20000"/>
              </a:spcBef>
              <a:buChar char="»"/>
              <a:defRPr sz="2000">
                <a:solidFill>
                  <a:schemeClr val="tx1"/>
                </a:solidFill>
                <a:latin typeface="Times New Roman" panose="02020603050405020304" pitchFamily="18" charset="0"/>
                <a:ea typeface="微软雅黑" panose="020B0503020204020204" pitchFamily="34"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微软雅黑" panose="020B0503020204020204" pitchFamily="34"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19460" name="Text Box 19"/>
          <p:cNvSpPr txBox="1">
            <a:spLocks noChangeArrowheads="1"/>
          </p:cNvSpPr>
          <p:nvPr/>
        </p:nvSpPr>
        <p:spPr bwMode="auto">
          <a:xfrm>
            <a:off x="3179763" y="4670425"/>
            <a:ext cx="5449888" cy="522288"/>
          </a:xfrm>
          <a:prstGeom prst="rect">
            <a:avLst/>
          </a:prstGeom>
          <a:noFill/>
          <a:ln w="38100" cmpd="dbl">
            <a:noFill/>
            <a:miter lim="800000"/>
          </a:ln>
        </p:spPr>
        <p:txBody>
          <a:bodyPr>
            <a:spAutoFit/>
          </a:bodyPr>
          <a:lstStyle>
            <a:lvl1pPr>
              <a:defRPr sz="2800">
                <a:solidFill>
                  <a:schemeClr val="tx1"/>
                </a:solidFill>
                <a:latin typeface="Times New Roman" panose="02020603050405020304" pitchFamily="18" charset="0"/>
                <a:ea typeface="仿宋_GB2312" pitchFamily="49" charset="-122"/>
              </a:defRPr>
            </a:lvl1pPr>
            <a:lvl2pPr>
              <a:defRPr sz="2800">
                <a:solidFill>
                  <a:schemeClr val="tx1"/>
                </a:solidFill>
                <a:latin typeface="Times New Roman" panose="02020603050405020304" pitchFamily="18" charset="0"/>
                <a:ea typeface="仿宋_GB2312" pitchFamily="49" charset="-122"/>
              </a:defRPr>
            </a:lvl2pPr>
            <a:lvl3pPr>
              <a:defRPr sz="2800">
                <a:solidFill>
                  <a:schemeClr val="tx1"/>
                </a:solidFill>
                <a:latin typeface="Times New Roman" panose="02020603050405020304" pitchFamily="18" charset="0"/>
                <a:ea typeface="仿宋_GB2312" pitchFamily="49" charset="-122"/>
              </a:defRPr>
            </a:lvl3pPr>
            <a:lvl4pPr>
              <a:defRPr sz="2800">
                <a:solidFill>
                  <a:schemeClr val="tx1"/>
                </a:solidFill>
                <a:latin typeface="Times New Roman" panose="02020603050405020304" pitchFamily="18" charset="0"/>
                <a:ea typeface="仿宋_GB2312" pitchFamily="49" charset="-122"/>
              </a:defRPr>
            </a:lvl4pPr>
            <a:lvl5pPr>
              <a:defRPr sz="2800">
                <a:solidFill>
                  <a:schemeClr val="tx1"/>
                </a:solidFill>
                <a:latin typeface="Times New Roman" panose="02020603050405020304" pitchFamily="18" charset="0"/>
                <a:ea typeface="仿宋_GB2312" pitchFamily="49" charset="-122"/>
              </a:defRPr>
            </a:lvl5pPr>
            <a:lvl6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6pPr>
            <a:lvl7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7pPr>
            <a:lvl8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8pPr>
            <a:lvl9pPr fontAlgn="base">
              <a:spcBef>
                <a:spcPct val="20000"/>
              </a:spcBef>
              <a:spcAft>
                <a:spcPct val="0"/>
              </a:spcAft>
              <a:buFont typeface="Arial" panose="020B0604020202020204" pitchFamily="34" charset="0"/>
              <a:defRPr sz="2800">
                <a:solidFill>
                  <a:schemeClr val="tx1"/>
                </a:solidFill>
                <a:latin typeface="Times New Roman" panose="02020603050405020304" pitchFamily="18" charset="0"/>
                <a:ea typeface="仿宋_GB2312" pitchFamily="49" charset="-122"/>
              </a:defRPr>
            </a:lvl9pPr>
          </a:lstStyle>
          <a:p>
            <a:pPr marL="0" marR="0" lvl="0" indent="0" algn="l" defTabSz="914400" rtl="0" eaLnBrk="0" fontAlgn="base" latinLnBrk="0" hangingPunct="0">
              <a:lnSpc>
                <a:spcPct val="100000"/>
              </a:lnSpc>
              <a:spcBef>
                <a:spcPct val="50000"/>
              </a:spcBef>
              <a:spcAft>
                <a:spcPct val="0"/>
              </a:spcAft>
              <a:buClr>
                <a:srgbClr val="00664D"/>
              </a:buClr>
              <a:buSzTx/>
              <a:buFont typeface="Arial" panose="020B0604020202020204" pitchFamily="34" charset="0"/>
              <a:buNone/>
              <a:defRPr/>
            </a:pPr>
            <a:r>
              <a:rPr kumimoji="1" lang="en-US" altLang="zh-CN" sz="2800" b="0" i="0" u="none" strike="noStrike" kern="0" cap="none" spc="0" normalizeH="0" baseline="0" noProof="0" dirty="0" err="1">
                <a:ln>
                  <a:noFill/>
                </a:ln>
                <a:solidFill>
                  <a:srgbClr val="FEFFFF"/>
                </a:solidFill>
                <a:effectLst/>
                <a:uLnTx/>
                <a:uFillTx/>
                <a:latin typeface="+mn-lt"/>
                <a:ea typeface="+mn-ea"/>
                <a:cs typeface="+mn-ea"/>
                <a:sym typeface="+mn-lt"/>
              </a:rPr>
              <a:t>Email:lidongmei@bjfu.edu.cn</a:t>
            </a:r>
            <a:endParaRPr kumimoji="1" lang="en-US" altLang="zh-CN" sz="2800" b="0" i="0" u="none" strike="noStrike" kern="0" cap="none" spc="0" normalizeH="0" baseline="0" noProof="0" dirty="0">
              <a:ln>
                <a:noFill/>
              </a:ln>
              <a:solidFill>
                <a:srgbClr val="FEFFFF"/>
              </a:solidFill>
              <a:effectLst/>
              <a:uLnTx/>
              <a:uFillTx/>
              <a:latin typeface="+mn-lt"/>
              <a:ea typeface="+mn-ea"/>
              <a:cs typeface="+mn-ea"/>
              <a:sym typeface="+mn-lt"/>
            </a:endParaRPr>
          </a:p>
        </p:txBody>
      </p:sp>
      <p:sp>
        <p:nvSpPr>
          <p:cNvPr id="2" name="矩形 1"/>
          <p:cNvSpPr/>
          <p:nvPr/>
        </p:nvSpPr>
        <p:spPr bwMode="auto">
          <a:xfrm>
            <a:off x="0" y="514350"/>
            <a:ext cx="9144000" cy="881063"/>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sp>
        <p:nvSpPr>
          <p:cNvPr id="23" name="矩形 22"/>
          <p:cNvSpPr/>
          <p:nvPr/>
        </p:nvSpPr>
        <p:spPr bwMode="auto">
          <a:xfrm>
            <a:off x="0" y="1519238"/>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pic>
        <p:nvPicPr>
          <p:cNvPr id="15366" name="图片 1"/>
          <p:cNvPicPr>
            <a:picLocks noChangeAspect="1"/>
          </p:cNvPicPr>
          <p:nvPr/>
        </p:nvPicPr>
        <p:blipFill>
          <a:blip r:embed="rId3"/>
          <a:srcRect l="36591" t="61440" r="36745" b="14038"/>
          <a:stretch>
            <a:fillRect/>
          </a:stretch>
        </p:blipFill>
        <p:spPr>
          <a:xfrm>
            <a:off x="511175" y="2382838"/>
            <a:ext cx="2282825" cy="2935287"/>
          </a:xfrm>
          <a:prstGeom prst="rect">
            <a:avLst/>
          </a:prstGeom>
          <a:noFill/>
          <a:ln w="9525">
            <a:noFill/>
          </a:ln>
        </p:spPr>
      </p:pic>
      <p:sp>
        <p:nvSpPr>
          <p:cNvPr id="28" name="Rectangle 24"/>
          <p:cNvSpPr txBox="1">
            <a:spLocks noChangeArrowheads="1"/>
          </p:cNvSpPr>
          <p:nvPr/>
        </p:nvSpPr>
        <p:spPr bwMode="auto">
          <a:xfrm>
            <a:off x="3170238" y="4016375"/>
            <a:ext cx="1519238" cy="714375"/>
          </a:xfrm>
          <a:prstGeom prst="rect">
            <a:avLst/>
          </a:prstGeom>
          <a:noFill/>
          <a:ln w="9525">
            <a:noFill/>
            <a:miter lim="800000"/>
          </a:ln>
        </p:spPr>
        <p:txBody>
          <a:bodyPr anchor="ctr"/>
          <a:lstStyle/>
          <a:p>
            <a:pPr marR="0" defTabSz="914400">
              <a:buClrTx/>
              <a:buSzTx/>
              <a:buFontTx/>
              <a:buNone/>
              <a:defRPr/>
            </a:pPr>
            <a:r>
              <a:rPr kumimoji="1" lang="zh-CN" altLang="en-US" sz="3200" b="0" kern="0" cap="none" spc="0" normalizeH="0" baseline="0" noProof="0" dirty="0">
                <a:solidFill>
                  <a:srgbClr val="FEFFFF"/>
                </a:solidFill>
                <a:latin typeface="+mn-lt"/>
                <a:ea typeface="+mn-ea"/>
                <a:cs typeface="+mn-ea"/>
                <a:sym typeface="+mn-lt"/>
              </a:rPr>
              <a:t>李冬梅</a:t>
            </a:r>
          </a:p>
        </p:txBody>
      </p:sp>
      <p:sp>
        <p:nvSpPr>
          <p:cNvPr id="29" name="矩形 28"/>
          <p:cNvSpPr/>
          <p:nvPr/>
        </p:nvSpPr>
        <p:spPr bwMode="auto">
          <a:xfrm>
            <a:off x="0" y="6121400"/>
            <a:ext cx="9155113" cy="604838"/>
          </a:xfrm>
          <a:prstGeom prst="rect">
            <a:avLst/>
          </a:prstGeom>
          <a:solidFill>
            <a:srgbClr val="76AEDD"/>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rgbClr val="000000"/>
              </a:solidFill>
              <a:effectLst/>
              <a:uLnTx/>
              <a:uFillTx/>
              <a:latin typeface="+mn-lt"/>
              <a:ea typeface="+mn-ea"/>
              <a:cs typeface="+mn-ea"/>
              <a:sym typeface="+mn-lt"/>
            </a:endParaRPr>
          </a:p>
        </p:txBody>
      </p:sp>
      <p:grpSp>
        <p:nvGrpSpPr>
          <p:cNvPr id="15369" name="组合 23"/>
          <p:cNvGrpSpPr/>
          <p:nvPr/>
        </p:nvGrpSpPr>
        <p:grpSpPr>
          <a:xfrm>
            <a:off x="5224463" y="6191250"/>
            <a:ext cx="2968625" cy="477838"/>
            <a:chOff x="5223929" y="6191302"/>
            <a:chExt cx="2969886" cy="477776"/>
          </a:xfrm>
        </p:grpSpPr>
        <p:pic>
          <p:nvPicPr>
            <p:cNvPr id="15374" name="图片 3"/>
            <p:cNvPicPr>
              <a:picLocks noChangeAspect="1"/>
            </p:cNvPicPr>
            <p:nvPr/>
          </p:nvPicPr>
          <p:blipFill>
            <a:blip r:embed="rId4"/>
            <a:stretch>
              <a:fillRect/>
            </a:stretch>
          </p:blipFill>
          <p:spPr>
            <a:xfrm>
              <a:off x="5223929" y="6191302"/>
              <a:ext cx="470751" cy="477776"/>
            </a:xfrm>
            <a:prstGeom prst="rect">
              <a:avLst/>
            </a:prstGeom>
            <a:noFill/>
            <a:ln w="9525">
              <a:noFill/>
            </a:ln>
          </p:spPr>
        </p:pic>
        <p:sp>
          <p:nvSpPr>
            <p:cNvPr id="22" name="页脚占位符 3"/>
            <p:cNvSpPr txBox="1"/>
            <p:nvPr/>
          </p:nvSpPr>
          <p:spPr>
            <a:xfrm>
              <a:off x="5708322" y="6251619"/>
              <a:ext cx="2485493" cy="390474"/>
            </a:xfrm>
            <a:prstGeom prst="rect">
              <a:avLst/>
            </a:prstGeom>
            <a:noFill/>
          </p:spPr>
          <p:txBody>
            <a:bodyPr/>
            <a:lstStyle>
              <a:defPPr>
                <a:defRPr lang="zh-CN"/>
              </a:defPPr>
              <a:lvl1pPr algn="l" rtl="0" eaLnBrk="0" fontAlgn="base" hangingPunct="0">
                <a:spcBef>
                  <a:spcPct val="20000"/>
                </a:spcBef>
                <a:spcAft>
                  <a:spcPct val="0"/>
                </a:spcAft>
                <a:buFontTx/>
                <a:buNone/>
                <a:defRPr kumimoji="1" sz="1800" kern="1200" smtClean="0">
                  <a:solidFill>
                    <a:schemeClr val="accent1">
                      <a:lumMod val="50000"/>
                    </a:schemeClr>
                  </a:solidFill>
                  <a:latin typeface="华文行楷" panose="02010800040101010101" pitchFamily="2" charset="-122"/>
                  <a:ea typeface="华文行楷" panose="02010800040101010101" pitchFamily="2" charset="-122"/>
                  <a:cs typeface="+mn-cs"/>
                </a:defRPr>
              </a:lvl1pPr>
              <a:lvl2pPr marL="457200" algn="l" rtl="0" fontAlgn="base">
                <a:spcBef>
                  <a:spcPct val="20000"/>
                </a:spcBef>
                <a:spcAft>
                  <a:spcPct val="0"/>
                </a:spcAft>
                <a:buFont typeface="Arial" panose="020B0604020202020204" pitchFamily="34" charset="0"/>
                <a:defRPr sz="2800" kern="1200">
                  <a:solidFill>
                    <a:schemeClr val="tx1"/>
                  </a:solidFill>
                  <a:latin typeface="Times New Roman" panose="02020603050405020304" pitchFamily="18" charset="0"/>
                  <a:ea typeface="仿宋_GB2312" pitchFamily="49" charset="-122"/>
                  <a:cs typeface="+mn-cs"/>
                </a:defRPr>
              </a:lvl2pPr>
              <a:lvl3pPr marL="914400" algn="l" rtl="0" fontAlgn="base">
                <a:spcBef>
                  <a:spcPct val="20000"/>
                </a:spcBef>
                <a:spcAft>
                  <a:spcPct val="0"/>
                </a:spcAft>
                <a:buFont typeface="Arial" panose="020B0604020202020204" pitchFamily="34" charset="0"/>
                <a:defRPr sz="2800" kern="1200">
                  <a:solidFill>
                    <a:schemeClr val="tx1"/>
                  </a:solidFill>
                  <a:latin typeface="Times New Roman" panose="02020603050405020304" pitchFamily="18" charset="0"/>
                  <a:ea typeface="仿宋_GB2312" pitchFamily="49" charset="-122"/>
                  <a:cs typeface="+mn-cs"/>
                </a:defRPr>
              </a:lvl3pPr>
              <a:lvl4pPr marL="1371600" algn="l" rtl="0" fontAlgn="base">
                <a:spcBef>
                  <a:spcPct val="20000"/>
                </a:spcBef>
                <a:spcAft>
                  <a:spcPct val="0"/>
                </a:spcAft>
                <a:buFont typeface="Arial" panose="020B0604020202020204" pitchFamily="34" charset="0"/>
                <a:defRPr sz="2800" kern="1200">
                  <a:solidFill>
                    <a:schemeClr val="tx1"/>
                  </a:solidFill>
                  <a:latin typeface="Times New Roman" panose="02020603050405020304" pitchFamily="18" charset="0"/>
                  <a:ea typeface="仿宋_GB2312" pitchFamily="49" charset="-122"/>
                  <a:cs typeface="+mn-cs"/>
                </a:defRPr>
              </a:lvl4pPr>
              <a:lvl5pPr marL="1828800" algn="l" rtl="0" fontAlgn="base">
                <a:spcBef>
                  <a:spcPct val="20000"/>
                </a:spcBef>
                <a:spcAft>
                  <a:spcPct val="0"/>
                </a:spcAft>
                <a:buFont typeface="Arial" panose="020B0604020202020204" pitchFamily="34" charset="0"/>
                <a:defRPr sz="2800" kern="1200">
                  <a:solidFill>
                    <a:schemeClr val="tx1"/>
                  </a:solidFill>
                  <a:latin typeface="Times New Roman" panose="02020603050405020304" pitchFamily="18" charset="0"/>
                  <a:ea typeface="仿宋_GB2312" pitchFamily="49" charset="-122"/>
                  <a:cs typeface="+mn-cs"/>
                </a:defRPr>
              </a:lvl5pPr>
              <a:lvl6pPr marL="2286000" algn="l" defTabSz="914400" rtl="0" eaLnBrk="1" latinLnBrk="0" hangingPunct="1">
                <a:defRPr sz="2800" kern="1200">
                  <a:solidFill>
                    <a:schemeClr val="tx1"/>
                  </a:solidFill>
                  <a:latin typeface="Times New Roman" panose="02020603050405020304" pitchFamily="18" charset="0"/>
                  <a:ea typeface="仿宋_GB2312" pitchFamily="49" charset="-122"/>
                  <a:cs typeface="+mn-cs"/>
                </a:defRPr>
              </a:lvl6pPr>
              <a:lvl7pPr marL="2743200" algn="l" defTabSz="914400" rtl="0" eaLnBrk="1" latinLnBrk="0" hangingPunct="1">
                <a:defRPr sz="2800" kern="1200">
                  <a:solidFill>
                    <a:schemeClr val="tx1"/>
                  </a:solidFill>
                  <a:latin typeface="Times New Roman" panose="02020603050405020304" pitchFamily="18" charset="0"/>
                  <a:ea typeface="仿宋_GB2312" pitchFamily="49" charset="-122"/>
                  <a:cs typeface="+mn-cs"/>
                </a:defRPr>
              </a:lvl7pPr>
              <a:lvl8pPr marL="3200400" algn="l" defTabSz="914400" rtl="0" eaLnBrk="1" latinLnBrk="0" hangingPunct="1">
                <a:defRPr sz="2800" kern="1200">
                  <a:solidFill>
                    <a:schemeClr val="tx1"/>
                  </a:solidFill>
                  <a:latin typeface="Times New Roman" panose="02020603050405020304" pitchFamily="18" charset="0"/>
                  <a:ea typeface="仿宋_GB2312" pitchFamily="49" charset="-122"/>
                  <a:cs typeface="+mn-cs"/>
                </a:defRPr>
              </a:lvl8pPr>
              <a:lvl9pPr marL="3657600" algn="l" defTabSz="914400" rtl="0" eaLnBrk="1" latinLnBrk="0" hangingPunct="1">
                <a:defRPr sz="2800" kern="1200">
                  <a:solidFill>
                    <a:schemeClr val="tx1"/>
                  </a:solidFill>
                  <a:latin typeface="Times New Roman" panose="02020603050405020304" pitchFamily="18" charset="0"/>
                  <a:ea typeface="仿宋_GB2312" pitchFamily="49" charset="-122"/>
                  <a:cs typeface="+mn-cs"/>
                </a:defRPr>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1" lang="zh-CN" altLang="en-US" sz="1800" b="0" i="0" u="none" strike="noStrike" kern="1200" cap="none" spc="0" normalizeH="0" baseline="0" noProof="0" dirty="0">
                  <a:ln>
                    <a:noFill/>
                  </a:ln>
                  <a:solidFill>
                    <a:srgbClr val="000000"/>
                  </a:solidFill>
                  <a:effectLst/>
                  <a:uLnTx/>
                  <a:uFillTx/>
                  <a:latin typeface="+mn-lt"/>
                  <a:ea typeface="+mn-ea"/>
                  <a:cs typeface="+mn-ea"/>
                  <a:sym typeface="+mn-lt"/>
                </a:rPr>
                <a:t>北京林业大学信息学院</a:t>
              </a:r>
            </a:p>
          </p:txBody>
        </p:sp>
      </p:grpSp>
      <p:pic>
        <p:nvPicPr>
          <p:cNvPr id="15370" name="图片 7"/>
          <p:cNvPicPr>
            <a:picLocks noChangeAspect="1"/>
          </p:cNvPicPr>
          <p:nvPr/>
        </p:nvPicPr>
        <p:blipFill>
          <a:blip r:embed="rId5"/>
          <a:stretch>
            <a:fillRect/>
          </a:stretch>
        </p:blipFill>
        <p:spPr>
          <a:xfrm>
            <a:off x="684213" y="6202363"/>
            <a:ext cx="2109787" cy="439737"/>
          </a:xfrm>
          <a:prstGeom prst="rect">
            <a:avLst/>
          </a:prstGeom>
          <a:noFill/>
          <a:ln w="9525">
            <a:noFill/>
          </a:ln>
        </p:spPr>
      </p:pic>
      <p:sp>
        <p:nvSpPr>
          <p:cNvPr id="34" name="Rectangle 24"/>
          <p:cNvSpPr txBox="1">
            <a:spLocks noChangeArrowheads="1"/>
          </p:cNvSpPr>
          <p:nvPr/>
        </p:nvSpPr>
        <p:spPr bwMode="auto">
          <a:xfrm>
            <a:off x="3294063" y="3074988"/>
            <a:ext cx="4899025" cy="714375"/>
          </a:xfrm>
          <a:prstGeom prst="rect">
            <a:avLst/>
          </a:prstGeom>
          <a:noFill/>
          <a:ln w="9525">
            <a:noFill/>
            <a:miter lim="800000"/>
          </a:ln>
        </p:spPr>
        <p:txBody>
          <a:bodyPr anchor="ctr"/>
          <a:lstStyle/>
          <a:p>
            <a:pPr marR="0" defTabSz="914400">
              <a:buClrTx/>
              <a:buSzTx/>
              <a:buFontTx/>
              <a:buNone/>
              <a:defRPr/>
            </a:pPr>
            <a:r>
              <a:rPr kumimoji="0" lang="zh-CN" altLang="en-US" sz="3600" b="0" kern="1200" cap="none" spc="0" normalizeH="0" baseline="0" noProof="0" dirty="0">
                <a:solidFill>
                  <a:srgbClr val="FEFFFF"/>
                </a:solidFill>
                <a:latin typeface="+mn-lt"/>
                <a:ea typeface="+mn-ea"/>
                <a:cs typeface="+mn-ea"/>
                <a:sym typeface="+mn-lt"/>
              </a:rPr>
              <a:t>串、数组和广义表</a:t>
            </a:r>
            <a:endParaRPr kumimoji="1" lang="zh-CN" altLang="en-US" sz="4800" i="1" kern="0" cap="none" spc="0" normalizeH="0" baseline="0" noProof="0" dirty="0">
              <a:solidFill>
                <a:srgbClr val="6C4C8F">
                  <a:lumMod val="50000"/>
                </a:srgbClr>
              </a:solidFill>
              <a:effectLst>
                <a:outerShdw blurRad="38100" dist="38100" dir="2700000" algn="tl">
                  <a:srgbClr val="C0C0C0"/>
                </a:outerShdw>
              </a:effectLst>
              <a:latin typeface="+mn-lt"/>
              <a:ea typeface="+mn-ea"/>
              <a:cs typeface="+mn-ea"/>
              <a:sym typeface="+mn-lt"/>
            </a:endParaRPr>
          </a:p>
        </p:txBody>
      </p:sp>
      <p:sp>
        <p:nvSpPr>
          <p:cNvPr id="17" name="Rectangle 24"/>
          <p:cNvSpPr txBox="1">
            <a:spLocks noChangeArrowheads="1"/>
          </p:cNvSpPr>
          <p:nvPr/>
        </p:nvSpPr>
        <p:spPr bwMode="auto">
          <a:xfrm>
            <a:off x="3119438" y="2352675"/>
            <a:ext cx="2554288" cy="714375"/>
          </a:xfrm>
          <a:prstGeom prst="rect">
            <a:avLst/>
          </a:prstGeom>
          <a:noFill/>
          <a:ln w="9525">
            <a:noFill/>
            <a:miter lim="800000"/>
          </a:ln>
        </p:spPr>
        <p:txBody>
          <a:bodyPr anchor="ctr"/>
          <a:lstStyle/>
          <a:p>
            <a:pPr marR="0" defTabSz="914400">
              <a:buClrTx/>
              <a:buSzTx/>
              <a:buFontTx/>
              <a:buNone/>
              <a:defRPr/>
            </a:pPr>
            <a:r>
              <a:rPr kumimoji="1" lang="zh-CN" altLang="en-US" sz="3600" b="0" kern="0" cap="none" spc="0" normalizeH="0" baseline="0" noProof="0" dirty="0">
                <a:solidFill>
                  <a:srgbClr val="FEFFFF"/>
                </a:solidFill>
                <a:latin typeface="+mn-lt"/>
                <a:ea typeface="+mn-ea"/>
                <a:cs typeface="+mn-ea"/>
                <a:sym typeface="+mn-lt"/>
              </a:rPr>
              <a:t>第</a:t>
            </a:r>
            <a:r>
              <a:rPr kumimoji="1" lang="en-US" altLang="zh-CN" sz="3600" b="0" kern="0" cap="none" spc="0" normalizeH="0" baseline="0" noProof="0" dirty="0">
                <a:solidFill>
                  <a:srgbClr val="FEFFFF"/>
                </a:solidFill>
                <a:latin typeface="+mn-lt"/>
                <a:ea typeface="+mn-ea"/>
                <a:cs typeface="+mn-ea"/>
                <a:sym typeface="+mn-lt"/>
              </a:rPr>
              <a:t>4</a:t>
            </a:r>
            <a:r>
              <a:rPr kumimoji="1" lang="zh-CN" altLang="en-US" sz="3600" b="0" kern="0" cap="none" spc="0" normalizeH="0" baseline="0" noProof="0" dirty="0">
                <a:solidFill>
                  <a:srgbClr val="FEFFFF"/>
                </a:solidFill>
                <a:latin typeface="+mn-lt"/>
                <a:ea typeface="+mn-ea"/>
                <a:cs typeface="+mn-ea"/>
                <a:sym typeface="+mn-lt"/>
              </a:rPr>
              <a:t>章</a:t>
            </a:r>
            <a:endParaRPr kumimoji="1" lang="zh-CN" altLang="en-US" sz="4800" b="0" kern="0" cap="none" spc="0" normalizeH="0" baseline="0" noProof="0" dirty="0">
              <a:solidFill>
                <a:srgbClr val="6C4C8F">
                  <a:lumMod val="50000"/>
                </a:srgbClr>
              </a:solidFill>
              <a:latin typeface="+mn-lt"/>
              <a:ea typeface="+mn-ea"/>
              <a:cs typeface="+mn-ea"/>
              <a:sym typeface="+mn-lt"/>
            </a:endParaRPr>
          </a:p>
        </p:txBody>
      </p:sp>
      <p:sp>
        <p:nvSpPr>
          <p:cNvPr id="20" name="Rectangle 24"/>
          <p:cNvSpPr txBox="1">
            <a:spLocks noChangeArrowheads="1"/>
          </p:cNvSpPr>
          <p:nvPr/>
        </p:nvSpPr>
        <p:spPr bwMode="auto">
          <a:xfrm>
            <a:off x="300038" y="641350"/>
            <a:ext cx="8843963" cy="714375"/>
          </a:xfrm>
          <a:prstGeom prst="rect">
            <a:avLst/>
          </a:prstGeom>
          <a:noFill/>
          <a:ln w="9525">
            <a:noFill/>
            <a:miter lim="800000"/>
          </a:ln>
        </p:spPr>
        <p:txBody>
          <a:bodyPr anchor="ctr"/>
          <a:lstStyle/>
          <a:p>
            <a:pPr marR="0" defTabSz="914400">
              <a:buClrTx/>
              <a:buSzTx/>
              <a:buFontTx/>
              <a:buNone/>
              <a:defRPr/>
            </a:pPr>
            <a:r>
              <a:rPr kumimoji="0" lang="zh-CN" altLang="en-US" sz="4000" b="0" kern="1200" cap="none" spc="0" normalizeH="0" baseline="0" noProof="0" dirty="0">
                <a:solidFill>
                  <a:srgbClr val="FEFFFF"/>
                </a:solidFill>
                <a:latin typeface="+mn-lt"/>
                <a:ea typeface="+mn-ea"/>
                <a:cs typeface="+mn-ea"/>
                <a:sym typeface="+mn-lt"/>
              </a:rPr>
              <a:t>数据结构（</a:t>
            </a:r>
            <a:r>
              <a:rPr kumimoji="0" lang="en-US" altLang="zh-CN" sz="4000" b="0" kern="1200" cap="none" spc="0" normalizeH="0" baseline="0" noProof="0" dirty="0">
                <a:solidFill>
                  <a:srgbClr val="FEFFFF"/>
                </a:solidFill>
                <a:latin typeface="+mn-lt"/>
                <a:ea typeface="+mn-ea"/>
                <a:cs typeface="+mn-ea"/>
                <a:sym typeface="+mn-lt"/>
              </a:rPr>
              <a:t>C</a:t>
            </a:r>
            <a:r>
              <a:rPr kumimoji="0" lang="zh-CN" altLang="en-US" sz="4000" b="0" kern="1200" cap="none" spc="0" normalizeH="0" baseline="0" noProof="0" dirty="0">
                <a:solidFill>
                  <a:srgbClr val="FEFFFF"/>
                </a:solidFill>
                <a:latin typeface="+mn-lt"/>
                <a:ea typeface="+mn-ea"/>
                <a:cs typeface="+mn-ea"/>
                <a:sym typeface="+mn-lt"/>
              </a:rPr>
              <a:t>语言版）（第</a:t>
            </a:r>
            <a:r>
              <a:rPr kumimoji="0" lang="en-US" altLang="zh-CN" sz="4000" b="0" kern="1200" cap="none" spc="0" normalizeH="0" baseline="0" noProof="0" dirty="0">
                <a:solidFill>
                  <a:srgbClr val="FEFFFF"/>
                </a:solidFill>
                <a:latin typeface="+mn-lt"/>
                <a:ea typeface="+mn-ea"/>
                <a:cs typeface="+mn-ea"/>
                <a:sym typeface="+mn-lt"/>
              </a:rPr>
              <a:t>2</a:t>
            </a:r>
            <a:r>
              <a:rPr kumimoji="0" lang="zh-CN" altLang="en-US" sz="4000" b="0" kern="1200" cap="none" spc="0" normalizeH="0" baseline="0" noProof="0" dirty="0">
                <a:solidFill>
                  <a:srgbClr val="FEFFFF"/>
                </a:solidFill>
                <a:latin typeface="+mn-lt"/>
                <a:ea typeface="+mn-ea"/>
                <a:cs typeface="+mn-ea"/>
                <a:sym typeface="+mn-lt"/>
              </a:rPr>
              <a:t>版）</a:t>
            </a:r>
            <a:endParaRPr kumimoji="1" lang="zh-CN" altLang="en-US" sz="5400" i="1" kern="0" cap="none" spc="0" normalizeH="0" baseline="0" noProof="0" dirty="0">
              <a:solidFill>
                <a:srgbClr val="6C4C8F">
                  <a:lumMod val="50000"/>
                </a:srgbClr>
              </a:solidFill>
              <a:effectLst>
                <a:outerShdw blurRad="38100" dist="38100" dir="2700000" algn="tl">
                  <a:srgbClr val="C0C0C0"/>
                </a:outerShdw>
              </a:effectLst>
              <a:latin typeface="+mn-lt"/>
              <a:ea typeface="+mn-ea"/>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Administrator\AppData\Roaming\Tencent\Users\597999009\QQ\WinTemp\RichOle\1{X]$7DLZ5U9E9(7W@UD_I3.png">
            <a:extLst>
              <a:ext uri="{FF2B5EF4-FFF2-40B4-BE49-F238E27FC236}">
                <a16:creationId xmlns:a16="http://schemas.microsoft.com/office/drawing/2014/main" id="{A4E32DB3-F586-B3F6-64D9-05687CFBE576}"/>
              </a:ext>
            </a:extLst>
          </p:cNvPr>
          <p:cNvPicPr>
            <a:picLocks noChangeAspect="1" noChangeArrowheads="1"/>
          </p:cNvPicPr>
          <p:nvPr/>
        </p:nvPicPr>
        <p:blipFill>
          <a:blip r:embed="rId2"/>
          <a:srcRect/>
          <a:stretch>
            <a:fillRect/>
          </a:stretch>
        </p:blipFill>
        <p:spPr bwMode="auto">
          <a:xfrm>
            <a:off x="6800363" y="1628800"/>
            <a:ext cx="2214578" cy="4363650"/>
          </a:xfrm>
          <a:prstGeom prst="rect">
            <a:avLst/>
          </a:prstGeom>
          <a:noFill/>
        </p:spPr>
      </p:pic>
      <p:pic>
        <p:nvPicPr>
          <p:cNvPr id="8" name="Picture 5">
            <a:extLst>
              <a:ext uri="{FF2B5EF4-FFF2-40B4-BE49-F238E27FC236}">
                <a16:creationId xmlns:a16="http://schemas.microsoft.com/office/drawing/2014/main" id="{B6B9B49B-3B72-4837-3D4A-A83365E18C96}"/>
              </a:ext>
            </a:extLst>
          </p:cNvPr>
          <p:cNvPicPr>
            <a:picLocks noChangeAspect="1" noChangeArrowheads="1"/>
          </p:cNvPicPr>
          <p:nvPr/>
        </p:nvPicPr>
        <p:blipFill>
          <a:blip r:embed="rId3"/>
          <a:srcRect/>
          <a:stretch>
            <a:fillRect/>
          </a:stretch>
        </p:blipFill>
        <p:spPr bwMode="auto">
          <a:xfrm>
            <a:off x="6871801" y="914438"/>
            <a:ext cx="598221" cy="642924"/>
          </a:xfrm>
          <a:prstGeom prst="rect">
            <a:avLst/>
          </a:prstGeom>
          <a:noFill/>
          <a:ln w="9525">
            <a:noFill/>
            <a:miter lim="800000"/>
            <a:headEnd/>
            <a:tailEnd/>
          </a:ln>
          <a:effectLst/>
        </p:spPr>
      </p:pic>
      <p:pic>
        <p:nvPicPr>
          <p:cNvPr id="9" name="Picture 3" descr="C:\Users\Administrator\AppData\Roaming\Tencent\Users\597999009\QQ\WinTemp\RichOle\XJ(TSCQOTE`1)`}`AV]BZ0G.png">
            <a:extLst>
              <a:ext uri="{FF2B5EF4-FFF2-40B4-BE49-F238E27FC236}">
                <a16:creationId xmlns:a16="http://schemas.microsoft.com/office/drawing/2014/main" id="{3ECFDE23-A311-76F0-209F-EF109262BBF1}"/>
              </a:ext>
            </a:extLst>
          </p:cNvPr>
          <p:cNvPicPr>
            <a:picLocks noChangeAspect="1" noChangeArrowheads="1"/>
          </p:cNvPicPr>
          <p:nvPr/>
        </p:nvPicPr>
        <p:blipFill>
          <a:blip r:embed="rId4" cstate="print"/>
          <a:srcRect/>
          <a:stretch>
            <a:fillRect/>
          </a:stretch>
        </p:blipFill>
        <p:spPr bwMode="auto">
          <a:xfrm>
            <a:off x="8229124" y="985858"/>
            <a:ext cx="571504" cy="555720"/>
          </a:xfrm>
          <a:prstGeom prst="rect">
            <a:avLst/>
          </a:prstGeom>
          <a:noFill/>
        </p:spPr>
      </p:pic>
      <p:pic>
        <p:nvPicPr>
          <p:cNvPr id="10" name="Picture 2" descr="https://timgsa.baidu.com/timg?image&amp;quality=80&amp;size=b9999_10000&amp;sec=1492976485640&amp;di=e1c06d63364c290dfc1c7e7b6cd68e2a&amp;imgtype=0&amp;src=http%3A%2F%2Ffiles.jb51.net%2Ffile_images%2Farticle%2F201303%2Fwenhao%2F016.jpg">
            <a:extLst>
              <a:ext uri="{FF2B5EF4-FFF2-40B4-BE49-F238E27FC236}">
                <a16:creationId xmlns:a16="http://schemas.microsoft.com/office/drawing/2014/main" id="{D38666C7-5074-756E-DE4D-B12A5CB78759}"/>
              </a:ext>
            </a:extLst>
          </p:cNvPr>
          <p:cNvPicPr>
            <a:picLocks noChangeAspect="1" noChangeArrowheads="1"/>
          </p:cNvPicPr>
          <p:nvPr/>
        </p:nvPicPr>
        <p:blipFill>
          <a:blip r:embed="rId5"/>
          <a:srcRect/>
          <a:stretch>
            <a:fillRect/>
          </a:stretch>
        </p:blipFill>
        <p:spPr bwMode="auto">
          <a:xfrm>
            <a:off x="4442909" y="2414618"/>
            <a:ext cx="1571636" cy="1643074"/>
          </a:xfrm>
          <a:prstGeom prst="rect">
            <a:avLst/>
          </a:prstGeom>
          <a:noFill/>
        </p:spPr>
      </p:pic>
      <p:pic>
        <p:nvPicPr>
          <p:cNvPr id="11" name="Picture 6" descr="https://timgsa.baidu.com/timg?image&amp;quality=80&amp;size=b9999_10000&amp;sec=1492976651125&amp;di=0b3914b3e7528f2e21f313523b93a6e6&amp;imgtype=0&amp;src=http%3A%2F%2Fpic.58pic.com%2F10%2F82%2F70%2F64bOOOPIC03.jpg">
            <a:extLst>
              <a:ext uri="{FF2B5EF4-FFF2-40B4-BE49-F238E27FC236}">
                <a16:creationId xmlns:a16="http://schemas.microsoft.com/office/drawing/2014/main" id="{5F2E33CA-6860-F4CB-746A-047757E5B97E}"/>
              </a:ext>
            </a:extLst>
          </p:cNvPr>
          <p:cNvPicPr>
            <a:picLocks noChangeAspect="1" noChangeArrowheads="1"/>
          </p:cNvPicPr>
          <p:nvPr/>
        </p:nvPicPr>
        <p:blipFill>
          <a:blip r:embed="rId6"/>
          <a:srcRect/>
          <a:stretch>
            <a:fillRect/>
          </a:stretch>
        </p:blipFill>
        <p:spPr bwMode="auto">
          <a:xfrm>
            <a:off x="728133" y="2486056"/>
            <a:ext cx="2352528" cy="2358336"/>
          </a:xfrm>
          <a:prstGeom prst="rect">
            <a:avLst/>
          </a:prstGeom>
          <a:noFill/>
        </p:spPr>
      </p:pic>
      <p:sp>
        <p:nvSpPr>
          <p:cNvPr id="3" name="Rectangle 154">
            <a:extLst>
              <a:ext uri="{FF2B5EF4-FFF2-40B4-BE49-F238E27FC236}">
                <a16:creationId xmlns:a16="http://schemas.microsoft.com/office/drawing/2014/main" id="{89811CD8-70BB-133F-AEAA-BF77C223D240}"/>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33212922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68002" name="Object 2"/>
          <p:cNvGraphicFramePr/>
          <p:nvPr/>
        </p:nvGraphicFramePr>
        <p:xfrm>
          <a:off x="4630738" y="1484313"/>
          <a:ext cx="4132262" cy="2219325"/>
        </p:xfrm>
        <a:graphic>
          <a:graphicData uri="http://schemas.openxmlformats.org/presentationml/2006/ole">
            <mc:AlternateContent xmlns:mc="http://schemas.openxmlformats.org/markup-compatibility/2006">
              <mc:Choice xmlns:v="urn:schemas-microsoft-com:vml" Requires="v">
                <p:oleObj r:id="rId2" imgW="1752600" imgH="939800" progId="Equation.3">
                  <p:embed/>
                </p:oleObj>
              </mc:Choice>
              <mc:Fallback>
                <p:oleObj r:id="rId2" imgW="1752600" imgH="939800" progId="Equation.3">
                  <p:embed/>
                  <p:pic>
                    <p:nvPicPr>
                      <p:cNvPr id="0" name="图片 3080"/>
                      <p:cNvPicPr/>
                      <p:nvPr/>
                    </p:nvPicPr>
                    <p:blipFill>
                      <a:blip r:embed="rId3"/>
                      <a:stretch>
                        <a:fillRect/>
                      </a:stretch>
                    </p:blipFill>
                    <p:spPr>
                      <a:xfrm>
                        <a:off x="4630738" y="1484313"/>
                        <a:ext cx="4132262" cy="2219325"/>
                      </a:xfrm>
                      <a:prstGeom prst="rect">
                        <a:avLst/>
                      </a:prstGeom>
                      <a:solidFill>
                        <a:srgbClr val="B6D2EA"/>
                      </a:solidFill>
                      <a:ln w="28575" cap="flat" cmpd="sng">
                        <a:solidFill>
                          <a:schemeClr val="tx1"/>
                        </a:solidFill>
                        <a:prstDash val="solid"/>
                        <a:miter/>
                        <a:headEnd type="none" w="med" len="med"/>
                        <a:tailEnd type="none" w="med" len="med"/>
                      </a:ln>
                    </p:spPr>
                  </p:pic>
                </p:oleObj>
              </mc:Fallback>
            </mc:AlternateContent>
          </a:graphicData>
        </a:graphic>
      </p:graphicFrame>
      <p:graphicFrame>
        <p:nvGraphicFramePr>
          <p:cNvPr id="768003" name="Object 3"/>
          <p:cNvGraphicFramePr/>
          <p:nvPr/>
        </p:nvGraphicFramePr>
        <p:xfrm>
          <a:off x="4630738" y="4078288"/>
          <a:ext cx="4132262" cy="2128837"/>
        </p:xfrm>
        <a:graphic>
          <a:graphicData uri="http://schemas.openxmlformats.org/presentationml/2006/ole">
            <mc:AlternateContent xmlns:mc="http://schemas.openxmlformats.org/markup-compatibility/2006">
              <mc:Choice xmlns:v="urn:schemas-microsoft-com:vml" Requires="v">
                <p:oleObj r:id="rId4" imgW="1752600" imgH="939800" progId="Equation.3">
                  <p:embed/>
                </p:oleObj>
              </mc:Choice>
              <mc:Fallback>
                <p:oleObj r:id="rId4" imgW="1752600" imgH="939800" progId="Equation.3">
                  <p:embed/>
                  <p:pic>
                    <p:nvPicPr>
                      <p:cNvPr id="0" name="图片 3081"/>
                      <p:cNvPicPr/>
                      <p:nvPr/>
                    </p:nvPicPr>
                    <p:blipFill>
                      <a:blip r:embed="rId3"/>
                      <a:stretch>
                        <a:fillRect/>
                      </a:stretch>
                    </p:blipFill>
                    <p:spPr>
                      <a:xfrm>
                        <a:off x="4630738" y="4078288"/>
                        <a:ext cx="4132262" cy="2128837"/>
                      </a:xfrm>
                      <a:prstGeom prst="rect">
                        <a:avLst/>
                      </a:prstGeom>
                      <a:solidFill>
                        <a:srgbClr val="B6D2EA"/>
                      </a:solidFill>
                      <a:ln w="28575" cap="flat" cmpd="sng">
                        <a:solidFill>
                          <a:schemeClr val="tx1"/>
                        </a:solidFill>
                        <a:prstDash val="solid"/>
                        <a:miter/>
                        <a:headEnd type="none" w="med" len="med"/>
                        <a:tailEnd type="none" w="med" len="med"/>
                      </a:ln>
                    </p:spPr>
                  </p:pic>
                </p:oleObj>
              </mc:Fallback>
            </mc:AlternateContent>
          </a:graphicData>
        </a:graphic>
      </p:graphicFrame>
      <p:grpSp>
        <p:nvGrpSpPr>
          <p:cNvPr id="61444" name="组合 4"/>
          <p:cNvGrpSpPr/>
          <p:nvPr/>
        </p:nvGrpSpPr>
        <p:grpSpPr>
          <a:xfrm>
            <a:off x="5821363" y="4264025"/>
            <a:ext cx="2717800" cy="1846263"/>
            <a:chOff x="5821536" y="4263951"/>
            <a:chExt cx="2717800" cy="1846188"/>
          </a:xfrm>
        </p:grpSpPr>
        <p:grpSp>
          <p:nvGrpSpPr>
            <p:cNvPr id="63522" name="Group 5"/>
            <p:cNvGrpSpPr/>
            <p:nvPr/>
          </p:nvGrpSpPr>
          <p:grpSpPr>
            <a:xfrm>
              <a:off x="5821536" y="4281339"/>
              <a:ext cx="113489" cy="1828800"/>
              <a:chOff x="1248" y="2544"/>
              <a:chExt cx="96" cy="1632"/>
            </a:xfrm>
          </p:grpSpPr>
          <p:sp>
            <p:nvSpPr>
              <p:cNvPr id="49158" name="Line 6"/>
              <p:cNvSpPr>
                <a:spLocks noChangeShapeType="1"/>
              </p:cNvSpPr>
              <p:nvPr/>
            </p:nvSpPr>
            <p:spPr bwMode="auto">
              <a:xfrm>
                <a:off x="1248" y="2544"/>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59" name="Line 7"/>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0" name="Line 8"/>
              <p:cNvSpPr>
                <a:spLocks noChangeShapeType="1"/>
              </p:cNvSpPr>
              <p:nvPr/>
            </p:nvSpPr>
            <p:spPr bwMode="auto">
              <a:xfrm>
                <a:off x="1248" y="4176"/>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3" name="Group 9"/>
            <p:cNvGrpSpPr/>
            <p:nvPr/>
          </p:nvGrpSpPr>
          <p:grpSpPr>
            <a:xfrm>
              <a:off x="6559217" y="4281339"/>
              <a:ext cx="113489" cy="1828800"/>
              <a:chOff x="1248" y="2544"/>
              <a:chExt cx="96" cy="1632"/>
            </a:xfrm>
          </p:grpSpPr>
          <p:sp>
            <p:nvSpPr>
              <p:cNvPr id="49162" name="Line 10"/>
              <p:cNvSpPr>
                <a:spLocks noChangeShapeType="1"/>
              </p:cNvSpPr>
              <p:nvPr/>
            </p:nvSpPr>
            <p:spPr bwMode="auto">
              <a:xfrm>
                <a:off x="1248" y="2544"/>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3" name="Line 11"/>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4" name="Line 12"/>
              <p:cNvSpPr>
                <a:spLocks noChangeShapeType="1"/>
              </p:cNvSpPr>
              <p:nvPr/>
            </p:nvSpPr>
            <p:spPr bwMode="auto">
              <a:xfrm>
                <a:off x="1248" y="4176"/>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4" name="Group 13"/>
            <p:cNvGrpSpPr/>
            <p:nvPr/>
          </p:nvGrpSpPr>
          <p:grpSpPr>
            <a:xfrm>
              <a:off x="7977834" y="4263951"/>
              <a:ext cx="113489" cy="1828800"/>
              <a:chOff x="1248" y="2544"/>
              <a:chExt cx="96" cy="1632"/>
            </a:xfrm>
          </p:grpSpPr>
          <p:sp>
            <p:nvSpPr>
              <p:cNvPr id="49166" name="Line 14"/>
              <p:cNvSpPr>
                <a:spLocks noChangeShapeType="1"/>
              </p:cNvSpPr>
              <p:nvPr/>
            </p:nvSpPr>
            <p:spPr bwMode="auto">
              <a:xfrm>
                <a:off x="1248" y="2544"/>
                <a:ext cx="99"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7" name="Line 15"/>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68" name="Line 16"/>
              <p:cNvSpPr>
                <a:spLocks noChangeShapeType="1"/>
              </p:cNvSpPr>
              <p:nvPr/>
            </p:nvSpPr>
            <p:spPr bwMode="auto">
              <a:xfrm>
                <a:off x="1248" y="4176"/>
                <a:ext cx="99"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5" name="Group 17"/>
            <p:cNvGrpSpPr/>
            <p:nvPr/>
          </p:nvGrpSpPr>
          <p:grpSpPr>
            <a:xfrm flipH="1">
              <a:off x="6218749" y="4281339"/>
              <a:ext cx="113489" cy="1828800"/>
              <a:chOff x="1248" y="2544"/>
              <a:chExt cx="96" cy="1632"/>
            </a:xfrm>
          </p:grpSpPr>
          <p:sp>
            <p:nvSpPr>
              <p:cNvPr id="49170" name="Line 18"/>
              <p:cNvSpPr>
                <a:spLocks noChangeShapeType="1"/>
              </p:cNvSpPr>
              <p:nvPr/>
            </p:nvSpPr>
            <p:spPr bwMode="auto">
              <a:xfrm>
                <a:off x="1248" y="2544"/>
                <a:ext cx="99"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1" name="Line 19"/>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2" name="Line 20"/>
              <p:cNvSpPr>
                <a:spLocks noChangeShapeType="1"/>
              </p:cNvSpPr>
              <p:nvPr/>
            </p:nvSpPr>
            <p:spPr bwMode="auto">
              <a:xfrm>
                <a:off x="1248" y="4176"/>
                <a:ext cx="99"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6" name="Group 21"/>
            <p:cNvGrpSpPr/>
            <p:nvPr/>
          </p:nvGrpSpPr>
          <p:grpSpPr>
            <a:xfrm flipH="1">
              <a:off x="6956430" y="4281339"/>
              <a:ext cx="113489" cy="1828800"/>
              <a:chOff x="1248" y="2544"/>
              <a:chExt cx="96" cy="1632"/>
            </a:xfrm>
          </p:grpSpPr>
          <p:sp>
            <p:nvSpPr>
              <p:cNvPr id="49174" name="Line 22"/>
              <p:cNvSpPr>
                <a:spLocks noChangeShapeType="1"/>
              </p:cNvSpPr>
              <p:nvPr/>
            </p:nvSpPr>
            <p:spPr bwMode="auto">
              <a:xfrm>
                <a:off x="1250" y="2544"/>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5" name="Line 23"/>
              <p:cNvSpPr>
                <a:spLocks noChangeShapeType="1"/>
              </p:cNvSpPr>
              <p:nvPr/>
            </p:nvSpPr>
            <p:spPr bwMode="auto">
              <a:xfrm>
                <a:off x="1250"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6" name="Line 24"/>
              <p:cNvSpPr>
                <a:spLocks noChangeShapeType="1"/>
              </p:cNvSpPr>
              <p:nvPr/>
            </p:nvSpPr>
            <p:spPr bwMode="auto">
              <a:xfrm>
                <a:off x="1250" y="4176"/>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27" name="Group 25"/>
            <p:cNvGrpSpPr/>
            <p:nvPr/>
          </p:nvGrpSpPr>
          <p:grpSpPr>
            <a:xfrm flipH="1">
              <a:off x="8425847" y="4263951"/>
              <a:ext cx="113489" cy="1828800"/>
              <a:chOff x="1248" y="2544"/>
              <a:chExt cx="96" cy="1632"/>
            </a:xfrm>
          </p:grpSpPr>
          <p:sp>
            <p:nvSpPr>
              <p:cNvPr id="49178" name="Line 26"/>
              <p:cNvSpPr>
                <a:spLocks noChangeShapeType="1"/>
              </p:cNvSpPr>
              <p:nvPr/>
            </p:nvSpPr>
            <p:spPr bwMode="auto">
              <a:xfrm>
                <a:off x="1248" y="2544"/>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79" name="Line 27"/>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0" name="Line 28"/>
              <p:cNvSpPr>
                <a:spLocks noChangeShapeType="1"/>
              </p:cNvSpPr>
              <p:nvPr/>
            </p:nvSpPr>
            <p:spPr bwMode="auto">
              <a:xfrm>
                <a:off x="1248" y="4176"/>
                <a:ext cx="94"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pSp>
        <p:nvGrpSpPr>
          <p:cNvPr id="61445" name="组合 3"/>
          <p:cNvGrpSpPr/>
          <p:nvPr/>
        </p:nvGrpSpPr>
        <p:grpSpPr>
          <a:xfrm>
            <a:off x="5773738" y="1636713"/>
            <a:ext cx="2830512" cy="1984375"/>
            <a:chOff x="5773737" y="1805632"/>
            <a:chExt cx="2830711" cy="1983408"/>
          </a:xfrm>
        </p:grpSpPr>
        <p:grpSp>
          <p:nvGrpSpPr>
            <p:cNvPr id="63498" name="Group 30"/>
            <p:cNvGrpSpPr/>
            <p:nvPr/>
          </p:nvGrpSpPr>
          <p:grpSpPr>
            <a:xfrm>
              <a:off x="5773737" y="1805632"/>
              <a:ext cx="114235" cy="353913"/>
              <a:chOff x="1248" y="2544"/>
              <a:chExt cx="96" cy="1632"/>
            </a:xfrm>
          </p:grpSpPr>
          <p:sp>
            <p:nvSpPr>
              <p:cNvPr id="49183" name="Line 31"/>
              <p:cNvSpPr>
                <a:spLocks noChangeShapeType="1"/>
              </p:cNvSpPr>
              <p:nvPr/>
            </p:nvSpPr>
            <p:spPr bwMode="auto">
              <a:xfrm>
                <a:off x="1248" y="2544"/>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4" name="Line 32"/>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5" name="Line 33"/>
              <p:cNvSpPr>
                <a:spLocks noChangeShapeType="1"/>
              </p:cNvSpPr>
              <p:nvPr/>
            </p:nvSpPr>
            <p:spPr bwMode="auto">
              <a:xfrm>
                <a:off x="1248" y="4176"/>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499" name="Group 34"/>
            <p:cNvGrpSpPr/>
            <p:nvPr/>
          </p:nvGrpSpPr>
          <p:grpSpPr>
            <a:xfrm>
              <a:off x="5773737" y="2336502"/>
              <a:ext cx="114235" cy="353913"/>
              <a:chOff x="1248" y="2544"/>
              <a:chExt cx="96" cy="1632"/>
            </a:xfrm>
          </p:grpSpPr>
          <p:sp>
            <p:nvSpPr>
              <p:cNvPr id="49187" name="Line 35"/>
              <p:cNvSpPr>
                <a:spLocks noChangeShapeType="1"/>
              </p:cNvSpPr>
              <p:nvPr/>
            </p:nvSpPr>
            <p:spPr bwMode="auto">
              <a:xfrm>
                <a:off x="1248" y="2547"/>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8" name="Line 36"/>
              <p:cNvSpPr>
                <a:spLocks noChangeShapeType="1"/>
              </p:cNvSpPr>
              <p:nvPr/>
            </p:nvSpPr>
            <p:spPr bwMode="auto">
              <a:xfrm>
                <a:off x="1248" y="2547"/>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89" name="Line 37"/>
              <p:cNvSpPr>
                <a:spLocks noChangeShapeType="1"/>
              </p:cNvSpPr>
              <p:nvPr/>
            </p:nvSpPr>
            <p:spPr bwMode="auto">
              <a:xfrm>
                <a:off x="1248" y="4179"/>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00" name="Group 38"/>
            <p:cNvGrpSpPr/>
            <p:nvPr/>
          </p:nvGrpSpPr>
          <p:grpSpPr>
            <a:xfrm flipH="1">
              <a:off x="8458265" y="1805632"/>
              <a:ext cx="114235" cy="353913"/>
              <a:chOff x="1248" y="2544"/>
              <a:chExt cx="96" cy="1632"/>
            </a:xfrm>
          </p:grpSpPr>
          <p:sp>
            <p:nvSpPr>
              <p:cNvPr id="49191" name="Line 39"/>
              <p:cNvSpPr>
                <a:spLocks noChangeShapeType="1"/>
              </p:cNvSpPr>
              <p:nvPr/>
            </p:nvSpPr>
            <p:spPr bwMode="auto">
              <a:xfrm>
                <a:off x="1248" y="2544"/>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92" name="Line 40"/>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93" name="Line 41"/>
              <p:cNvSpPr>
                <a:spLocks noChangeShapeType="1"/>
              </p:cNvSpPr>
              <p:nvPr/>
            </p:nvSpPr>
            <p:spPr bwMode="auto">
              <a:xfrm>
                <a:off x="1248" y="4176"/>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01" name="Group 42"/>
            <p:cNvGrpSpPr/>
            <p:nvPr/>
          </p:nvGrpSpPr>
          <p:grpSpPr>
            <a:xfrm flipH="1">
              <a:off x="8458265" y="2336502"/>
              <a:ext cx="114235" cy="353913"/>
              <a:chOff x="1248" y="2544"/>
              <a:chExt cx="96" cy="1632"/>
            </a:xfrm>
          </p:grpSpPr>
          <p:sp>
            <p:nvSpPr>
              <p:cNvPr id="49195" name="Line 43"/>
              <p:cNvSpPr>
                <a:spLocks noChangeShapeType="1"/>
              </p:cNvSpPr>
              <p:nvPr/>
            </p:nvSpPr>
            <p:spPr bwMode="auto">
              <a:xfrm>
                <a:off x="1248" y="2547"/>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96" name="Line 44"/>
              <p:cNvSpPr>
                <a:spLocks noChangeShapeType="1"/>
              </p:cNvSpPr>
              <p:nvPr/>
            </p:nvSpPr>
            <p:spPr bwMode="auto">
              <a:xfrm>
                <a:off x="1248" y="2547"/>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197" name="Line 45"/>
              <p:cNvSpPr>
                <a:spLocks noChangeShapeType="1"/>
              </p:cNvSpPr>
              <p:nvPr/>
            </p:nvSpPr>
            <p:spPr bwMode="auto">
              <a:xfrm>
                <a:off x="1248" y="4179"/>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02" name="Group 46"/>
            <p:cNvGrpSpPr/>
            <p:nvPr/>
          </p:nvGrpSpPr>
          <p:grpSpPr>
            <a:xfrm>
              <a:off x="5773737" y="3398242"/>
              <a:ext cx="114235" cy="294928"/>
              <a:chOff x="1248" y="2544"/>
              <a:chExt cx="96" cy="1632"/>
            </a:xfrm>
          </p:grpSpPr>
          <p:sp>
            <p:nvSpPr>
              <p:cNvPr id="49199" name="Line 47"/>
              <p:cNvSpPr>
                <a:spLocks noChangeShapeType="1"/>
              </p:cNvSpPr>
              <p:nvPr/>
            </p:nvSpPr>
            <p:spPr bwMode="auto">
              <a:xfrm>
                <a:off x="1248" y="2547"/>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200" name="Line 48"/>
              <p:cNvSpPr>
                <a:spLocks noChangeShapeType="1"/>
              </p:cNvSpPr>
              <p:nvPr/>
            </p:nvSpPr>
            <p:spPr bwMode="auto">
              <a:xfrm>
                <a:off x="1248" y="2547"/>
                <a:ext cx="0" cy="1633"/>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201" name="Line 49"/>
              <p:cNvSpPr>
                <a:spLocks noChangeShapeType="1"/>
              </p:cNvSpPr>
              <p:nvPr/>
            </p:nvSpPr>
            <p:spPr bwMode="auto">
              <a:xfrm>
                <a:off x="1248" y="4180"/>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3503" name="Group 50"/>
            <p:cNvGrpSpPr/>
            <p:nvPr/>
          </p:nvGrpSpPr>
          <p:grpSpPr>
            <a:xfrm flipH="1">
              <a:off x="8490213" y="3435127"/>
              <a:ext cx="114235" cy="353913"/>
              <a:chOff x="1248" y="2544"/>
              <a:chExt cx="96" cy="1632"/>
            </a:xfrm>
          </p:grpSpPr>
          <p:sp>
            <p:nvSpPr>
              <p:cNvPr id="49203" name="Line 51"/>
              <p:cNvSpPr>
                <a:spLocks noChangeShapeType="1"/>
              </p:cNvSpPr>
              <p:nvPr/>
            </p:nvSpPr>
            <p:spPr bwMode="auto">
              <a:xfrm>
                <a:off x="1248" y="2544"/>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204" name="Line 52"/>
              <p:cNvSpPr>
                <a:spLocks noChangeShapeType="1"/>
              </p:cNvSpPr>
              <p:nvPr/>
            </p:nvSpPr>
            <p:spPr bwMode="auto">
              <a:xfrm>
                <a:off x="1248" y="2544"/>
                <a:ext cx="0" cy="1632"/>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9205" name="Line 53"/>
              <p:cNvSpPr>
                <a:spLocks noChangeShapeType="1"/>
              </p:cNvSpPr>
              <p:nvPr/>
            </p:nvSpPr>
            <p:spPr bwMode="auto">
              <a:xfrm>
                <a:off x="1248" y="4176"/>
                <a:ext cx="96" cy="0"/>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graphicFrame>
        <p:nvGraphicFramePr>
          <p:cNvPr id="768054" name="Object 54"/>
          <p:cNvGraphicFramePr/>
          <p:nvPr/>
        </p:nvGraphicFramePr>
        <p:xfrm>
          <a:off x="176213" y="4797425"/>
          <a:ext cx="4121150" cy="527050"/>
        </p:xfrm>
        <a:graphic>
          <a:graphicData uri="http://schemas.openxmlformats.org/presentationml/2006/ole">
            <mc:AlternateContent xmlns:mc="http://schemas.openxmlformats.org/markup-compatibility/2006">
              <mc:Choice xmlns:v="urn:schemas-microsoft-com:vml" Requires="v">
                <p:oleObj r:id="rId5" imgW="1878965" imgH="241300" progId="Equation.3">
                  <p:embed/>
                </p:oleObj>
              </mc:Choice>
              <mc:Fallback>
                <p:oleObj r:id="rId5" imgW="1878965" imgH="241300" progId="Equation.3">
                  <p:embed/>
                  <p:pic>
                    <p:nvPicPr>
                      <p:cNvPr id="0" name="图片 3085"/>
                      <p:cNvPicPr/>
                      <p:nvPr/>
                    </p:nvPicPr>
                    <p:blipFill>
                      <a:blip r:embed="rId6"/>
                      <a:stretch>
                        <a:fillRect/>
                      </a:stretch>
                    </p:blipFill>
                    <p:spPr>
                      <a:xfrm>
                        <a:off x="176213" y="4797425"/>
                        <a:ext cx="4121150" cy="527050"/>
                      </a:xfrm>
                      <a:prstGeom prst="rect">
                        <a:avLst/>
                      </a:prstGeom>
                      <a:solidFill>
                        <a:srgbClr val="F6F6F6"/>
                      </a:solidFill>
                      <a:ln w="28575" cap="flat" cmpd="sng">
                        <a:solidFill>
                          <a:schemeClr val="tx1"/>
                        </a:solidFill>
                        <a:prstDash val="solid"/>
                        <a:miter/>
                        <a:headEnd type="none" w="med" len="med"/>
                        <a:tailEnd type="none" w="med" len="med"/>
                      </a:ln>
                    </p:spPr>
                  </p:pic>
                </p:oleObj>
              </mc:Fallback>
            </mc:AlternateContent>
          </a:graphicData>
        </a:graphic>
      </p:graphicFrame>
      <p:graphicFrame>
        <p:nvGraphicFramePr>
          <p:cNvPr id="768055" name="Object 55"/>
          <p:cNvGraphicFramePr/>
          <p:nvPr/>
        </p:nvGraphicFramePr>
        <p:xfrm>
          <a:off x="176213" y="2736850"/>
          <a:ext cx="4121150" cy="501650"/>
        </p:xfrm>
        <a:graphic>
          <a:graphicData uri="http://schemas.openxmlformats.org/presentationml/2006/ole">
            <mc:AlternateContent xmlns:mc="http://schemas.openxmlformats.org/markup-compatibility/2006">
              <mc:Choice xmlns:v="urn:schemas-microsoft-com:vml" Requires="v">
                <p:oleObj r:id="rId7" imgW="1816100" imgH="228600" progId="Equation.3">
                  <p:embed/>
                </p:oleObj>
              </mc:Choice>
              <mc:Fallback>
                <p:oleObj r:id="rId7" imgW="1816100" imgH="228600" progId="Equation.3">
                  <p:embed/>
                  <p:pic>
                    <p:nvPicPr>
                      <p:cNvPr id="0" name="图片 3086"/>
                      <p:cNvPicPr/>
                      <p:nvPr/>
                    </p:nvPicPr>
                    <p:blipFill>
                      <a:blip r:embed="rId8"/>
                      <a:stretch>
                        <a:fillRect/>
                      </a:stretch>
                    </p:blipFill>
                    <p:spPr>
                      <a:xfrm>
                        <a:off x="176213" y="2736850"/>
                        <a:ext cx="4121150" cy="501650"/>
                      </a:xfrm>
                      <a:prstGeom prst="rect">
                        <a:avLst/>
                      </a:prstGeom>
                      <a:solidFill>
                        <a:srgbClr val="F6F6F6"/>
                      </a:solidFill>
                      <a:ln w="28575" cap="flat" cmpd="sng">
                        <a:solidFill>
                          <a:schemeClr val="tx1"/>
                        </a:solidFill>
                        <a:prstDash val="solid"/>
                        <a:miter/>
                        <a:headEnd type="none" w="med" len="med"/>
                        <a:tailEnd type="none" w="med" len="med"/>
                      </a:ln>
                    </p:spPr>
                  </p:pic>
                </p:oleObj>
              </mc:Fallback>
            </mc:AlternateContent>
          </a:graphicData>
        </a:graphic>
      </p:graphicFrame>
      <p:graphicFrame>
        <p:nvGraphicFramePr>
          <p:cNvPr id="768056" name="Object 56"/>
          <p:cNvGraphicFramePr/>
          <p:nvPr/>
        </p:nvGraphicFramePr>
        <p:xfrm>
          <a:off x="177800" y="1963738"/>
          <a:ext cx="4119563" cy="479425"/>
        </p:xfrm>
        <a:graphic>
          <a:graphicData uri="http://schemas.openxmlformats.org/presentationml/2006/ole">
            <mc:AlternateContent xmlns:mc="http://schemas.openxmlformats.org/markup-compatibility/2006">
              <mc:Choice xmlns:v="urn:schemas-microsoft-com:vml" Requires="v">
                <p:oleObj r:id="rId9" imgW="1942465" imgH="241300" progId="Equation.3">
                  <p:embed/>
                </p:oleObj>
              </mc:Choice>
              <mc:Fallback>
                <p:oleObj r:id="rId9" imgW="1942465" imgH="241300" progId="Equation.3">
                  <p:embed/>
                  <p:pic>
                    <p:nvPicPr>
                      <p:cNvPr id="0" name="图片 3087"/>
                      <p:cNvPicPr/>
                      <p:nvPr/>
                    </p:nvPicPr>
                    <p:blipFill>
                      <a:blip r:embed="rId10"/>
                      <a:stretch>
                        <a:fillRect/>
                      </a:stretch>
                    </p:blipFill>
                    <p:spPr>
                      <a:xfrm>
                        <a:off x="177800" y="1963738"/>
                        <a:ext cx="4119563" cy="479425"/>
                      </a:xfrm>
                      <a:prstGeom prst="rect">
                        <a:avLst/>
                      </a:prstGeom>
                      <a:solidFill>
                        <a:srgbClr val="F6F6F6"/>
                      </a:solidFill>
                      <a:ln w="28575" cap="flat" cmpd="sng">
                        <a:solidFill>
                          <a:schemeClr val="tx1"/>
                        </a:solidFill>
                        <a:prstDash val="solid"/>
                        <a:miter/>
                        <a:headEnd type="none" w="med" len="med"/>
                        <a:tailEnd type="none" w="med" len="med"/>
                      </a:ln>
                    </p:spPr>
                  </p:pic>
                </p:oleObj>
              </mc:Fallback>
            </mc:AlternateContent>
          </a:graphicData>
        </a:graphic>
      </p:graphicFrame>
      <p:sp>
        <p:nvSpPr>
          <p:cNvPr id="49209" name="Rectangle 57"/>
          <p:cNvSpPr>
            <a:spLocks noChangeArrowheads="1"/>
          </p:cNvSpPr>
          <p:nvPr/>
        </p:nvSpPr>
        <p:spPr bwMode="auto">
          <a:xfrm>
            <a:off x="755650" y="215900"/>
            <a:ext cx="23987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二维数组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68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68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445"/>
                                        </p:tgtEl>
                                        <p:attrNameLst>
                                          <p:attrName>style.visibility</p:attrName>
                                        </p:attrNameLst>
                                      </p:cBhvr>
                                      <p:to>
                                        <p:strVal val="visible"/>
                                      </p:to>
                                    </p:set>
                                    <p:animEffect transition="in" filter="fade">
                                      <p:cBhvr>
                                        <p:cTn id="15" dur="500"/>
                                        <p:tgtEl>
                                          <p:spTgt spid="6144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7680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7680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444"/>
                                        </p:tgtEl>
                                        <p:attrNameLst>
                                          <p:attrName>style.visibility</p:attrName>
                                        </p:attrNameLst>
                                      </p:cBhvr>
                                      <p:to>
                                        <p:strVal val="visible"/>
                                      </p:to>
                                    </p:set>
                                    <p:animEffect transition="in" filter="fade">
                                      <p:cBhvr>
                                        <p:cTn id="28" dur="500"/>
                                        <p:tgtEl>
                                          <p:spTgt spid="6144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768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461963" y="1819275"/>
            <a:ext cx="2451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a:ln>
                  <a:noFill/>
                </a:ln>
                <a:solidFill>
                  <a:schemeClr val="tx1"/>
                </a:solidFill>
                <a:effectLst/>
                <a:uLnTx/>
                <a:uFillTx/>
                <a:latin typeface="+mn-lt"/>
                <a:ea typeface="+mn-ea"/>
                <a:cs typeface="+mn-ea"/>
                <a:sym typeface="+mn-lt"/>
              </a:rPr>
              <a:t>以行序为主序</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79" name="Text Box 3"/>
          <p:cNvSpPr txBox="1">
            <a:spLocks noChangeArrowheads="1"/>
          </p:cNvSpPr>
          <p:nvPr/>
        </p:nvSpPr>
        <p:spPr bwMode="auto">
          <a:xfrm>
            <a:off x="2959100" y="1881188"/>
            <a:ext cx="170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C, PASCAL</a:t>
            </a:r>
          </a:p>
        </p:txBody>
      </p:sp>
      <p:sp>
        <p:nvSpPr>
          <p:cNvPr id="769028" name="Rectangle 4"/>
          <p:cNvSpPr>
            <a:spLocks noChangeArrowheads="1"/>
          </p:cNvSpPr>
          <p:nvPr/>
        </p:nvSpPr>
        <p:spPr bwMode="auto">
          <a:xfrm>
            <a:off x="473075" y="2527300"/>
            <a:ext cx="8166100" cy="3352800"/>
          </a:xfrm>
          <a:prstGeom prst="rect">
            <a:avLst/>
          </a:prstGeom>
          <a:solidFill>
            <a:srgbClr val="B6D2EA"/>
          </a:solidFill>
          <a:ln w="9525">
            <a:no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 name="Group 5"/>
          <p:cNvGrpSpPr/>
          <p:nvPr/>
        </p:nvGrpSpPr>
        <p:grpSpPr>
          <a:xfrm>
            <a:off x="2163763" y="3535363"/>
            <a:ext cx="1430337" cy="1112837"/>
            <a:chOff x="442" y="1991"/>
            <a:chExt cx="901" cy="701"/>
          </a:xfrm>
        </p:grpSpPr>
        <p:sp>
          <p:nvSpPr>
            <p:cNvPr id="50182" name="Rectangle 6"/>
            <p:cNvSpPr>
              <a:spLocks noChangeArrowheads="1"/>
            </p:cNvSpPr>
            <p:nvPr/>
          </p:nvSpPr>
          <p:spPr bwMode="auto">
            <a:xfrm>
              <a:off x="1043" y="2090"/>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3" name="Freeform 7"/>
            <p:cNvSpPr>
              <a:spLocks noChangeArrowheads="1"/>
            </p:cNvSpPr>
            <p:nvPr/>
          </p:nvSpPr>
          <p:spPr bwMode="auto">
            <a:xfrm>
              <a:off x="1043" y="1991"/>
              <a:ext cx="299" cy="99"/>
            </a:xfrm>
            <a:custGeom>
              <a:avLst/>
              <a:gdLst>
                <a:gd name="T0" fmla="*/ 0 w 299"/>
                <a:gd name="T1" fmla="*/ 99 h 99"/>
                <a:gd name="T2" fmla="*/ 100 w 299"/>
                <a:gd name="T3" fmla="*/ 0 h 99"/>
                <a:gd name="T4" fmla="*/ 299 w 299"/>
                <a:gd name="T5" fmla="*/ 0 h 99"/>
                <a:gd name="T6" fmla="*/ 199 w 299"/>
                <a:gd name="T7" fmla="*/ 99 h 99"/>
              </a:gdLst>
              <a:ahLst/>
              <a:cxnLst>
                <a:cxn ang="0">
                  <a:pos x="T0" y="T1"/>
                </a:cxn>
                <a:cxn ang="0">
                  <a:pos x="T2" y="T3"/>
                </a:cxn>
                <a:cxn ang="0">
                  <a:pos x="T4" y="T5"/>
                </a:cxn>
                <a:cxn ang="0">
                  <a:pos x="T6" y="T7"/>
                </a:cxn>
              </a:cxnLst>
              <a:rect l="0" t="0" r="r" b="b"/>
              <a:pathLst>
                <a:path w="299" h="99">
                  <a:moveTo>
                    <a:pt x="0" y="99"/>
                  </a:moveTo>
                  <a:lnTo>
                    <a:pt x="100" y="0"/>
                  </a:lnTo>
                  <a:lnTo>
                    <a:pt x="299" y="0"/>
                  </a:lnTo>
                  <a:lnTo>
                    <a:pt x="199" y="99"/>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4" name="Line 8"/>
            <p:cNvSpPr>
              <a:spLocks noChangeShapeType="1"/>
            </p:cNvSpPr>
            <p:nvPr/>
          </p:nvSpPr>
          <p:spPr bwMode="auto">
            <a:xfrm>
              <a:off x="1342" y="1991"/>
              <a:ext cx="1" cy="200"/>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5" name="Line 9"/>
            <p:cNvSpPr>
              <a:spLocks noChangeShapeType="1"/>
            </p:cNvSpPr>
            <p:nvPr/>
          </p:nvSpPr>
          <p:spPr bwMode="auto">
            <a:xfrm flipV="1">
              <a:off x="1242" y="2191"/>
              <a:ext cx="100" cy="99"/>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6" name="Rectangle 10"/>
            <p:cNvSpPr>
              <a:spLocks noChangeArrowheads="1"/>
            </p:cNvSpPr>
            <p:nvPr/>
          </p:nvSpPr>
          <p:spPr bwMode="auto">
            <a:xfrm>
              <a:off x="843" y="2090"/>
              <a:ext cx="200"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7" name="Freeform 11"/>
            <p:cNvSpPr>
              <a:spLocks noChangeArrowheads="1"/>
            </p:cNvSpPr>
            <p:nvPr/>
          </p:nvSpPr>
          <p:spPr bwMode="auto">
            <a:xfrm>
              <a:off x="843" y="1991"/>
              <a:ext cx="300" cy="99"/>
            </a:xfrm>
            <a:custGeom>
              <a:avLst/>
              <a:gdLst>
                <a:gd name="T0" fmla="*/ 0 w 300"/>
                <a:gd name="T1" fmla="*/ 99 h 99"/>
                <a:gd name="T2" fmla="*/ 100 w 300"/>
                <a:gd name="T3" fmla="*/ 0 h 99"/>
                <a:gd name="T4" fmla="*/ 300 w 300"/>
                <a:gd name="T5" fmla="*/ 0 h 99"/>
              </a:gdLst>
              <a:ahLst/>
              <a:cxnLst>
                <a:cxn ang="0">
                  <a:pos x="T0" y="T1"/>
                </a:cxn>
                <a:cxn ang="0">
                  <a:pos x="T2" y="T3"/>
                </a:cxn>
                <a:cxn ang="0">
                  <a:pos x="T4" y="T5"/>
                </a:cxn>
              </a:cxnLst>
              <a:rect l="0" t="0" r="r" b="b"/>
              <a:pathLst>
                <a:path w="300" h="99">
                  <a:moveTo>
                    <a:pt x="0" y="99"/>
                  </a:moveTo>
                  <a:lnTo>
                    <a:pt x="100" y="0"/>
                  </a:lnTo>
                  <a:lnTo>
                    <a:pt x="300"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8" name="Rectangle 12"/>
            <p:cNvSpPr>
              <a:spLocks noChangeArrowheads="1"/>
            </p:cNvSpPr>
            <p:nvPr/>
          </p:nvSpPr>
          <p:spPr bwMode="auto">
            <a:xfrm>
              <a:off x="641" y="2090"/>
              <a:ext cx="202"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89" name="Freeform 13"/>
            <p:cNvSpPr>
              <a:spLocks noChangeArrowheads="1"/>
            </p:cNvSpPr>
            <p:nvPr/>
          </p:nvSpPr>
          <p:spPr bwMode="auto">
            <a:xfrm>
              <a:off x="641" y="1991"/>
              <a:ext cx="302" cy="99"/>
            </a:xfrm>
            <a:custGeom>
              <a:avLst/>
              <a:gdLst>
                <a:gd name="T0" fmla="*/ 0 w 302"/>
                <a:gd name="T1" fmla="*/ 99 h 99"/>
                <a:gd name="T2" fmla="*/ 103 w 302"/>
                <a:gd name="T3" fmla="*/ 0 h 99"/>
                <a:gd name="T4" fmla="*/ 302 w 302"/>
                <a:gd name="T5" fmla="*/ 0 h 99"/>
              </a:gdLst>
              <a:ahLst/>
              <a:cxnLst>
                <a:cxn ang="0">
                  <a:pos x="T0" y="T1"/>
                </a:cxn>
                <a:cxn ang="0">
                  <a:pos x="T2" y="T3"/>
                </a:cxn>
                <a:cxn ang="0">
                  <a:pos x="T4" y="T5"/>
                </a:cxn>
              </a:cxnLst>
              <a:rect l="0" t="0" r="r" b="b"/>
              <a:pathLst>
                <a:path w="302" h="99">
                  <a:moveTo>
                    <a:pt x="0" y="99"/>
                  </a:moveTo>
                  <a:lnTo>
                    <a:pt x="103"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0" name="Rectangle 14"/>
            <p:cNvSpPr>
              <a:spLocks noChangeArrowheads="1"/>
            </p:cNvSpPr>
            <p:nvPr/>
          </p:nvSpPr>
          <p:spPr bwMode="auto">
            <a:xfrm>
              <a:off x="442" y="2090"/>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1" name="Freeform 15"/>
            <p:cNvSpPr>
              <a:spLocks noChangeArrowheads="1"/>
            </p:cNvSpPr>
            <p:nvPr/>
          </p:nvSpPr>
          <p:spPr bwMode="auto">
            <a:xfrm>
              <a:off x="442" y="1991"/>
              <a:ext cx="302" cy="99"/>
            </a:xfrm>
            <a:custGeom>
              <a:avLst/>
              <a:gdLst>
                <a:gd name="T0" fmla="*/ 0 w 302"/>
                <a:gd name="T1" fmla="*/ 99 h 99"/>
                <a:gd name="T2" fmla="*/ 100 w 302"/>
                <a:gd name="T3" fmla="*/ 0 h 99"/>
                <a:gd name="T4" fmla="*/ 302 w 302"/>
                <a:gd name="T5" fmla="*/ 0 h 99"/>
              </a:gdLst>
              <a:ahLst/>
              <a:cxnLst>
                <a:cxn ang="0">
                  <a:pos x="T0" y="T1"/>
                </a:cxn>
                <a:cxn ang="0">
                  <a:pos x="T2" y="T3"/>
                </a:cxn>
                <a:cxn ang="0">
                  <a:pos x="T4" y="T5"/>
                </a:cxn>
              </a:cxnLst>
              <a:rect l="0" t="0" r="r" b="b"/>
              <a:pathLst>
                <a:path w="302" h="99">
                  <a:moveTo>
                    <a:pt x="0" y="99"/>
                  </a:moveTo>
                  <a:lnTo>
                    <a:pt x="100"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2" name="Rectangle 16"/>
            <p:cNvSpPr>
              <a:spLocks noChangeArrowheads="1"/>
            </p:cNvSpPr>
            <p:nvPr/>
          </p:nvSpPr>
          <p:spPr bwMode="auto">
            <a:xfrm>
              <a:off x="1043" y="2290"/>
              <a:ext cx="199" cy="202"/>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3" name="Rectangle 17"/>
            <p:cNvSpPr>
              <a:spLocks noChangeArrowheads="1"/>
            </p:cNvSpPr>
            <p:nvPr/>
          </p:nvSpPr>
          <p:spPr bwMode="auto">
            <a:xfrm>
              <a:off x="843" y="2290"/>
              <a:ext cx="200" cy="202"/>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4" name="Rectangle 18"/>
            <p:cNvSpPr>
              <a:spLocks noChangeArrowheads="1"/>
            </p:cNvSpPr>
            <p:nvPr/>
          </p:nvSpPr>
          <p:spPr bwMode="auto">
            <a:xfrm>
              <a:off x="641" y="2290"/>
              <a:ext cx="202" cy="202"/>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5" name="Rectangle 19"/>
            <p:cNvSpPr>
              <a:spLocks noChangeArrowheads="1"/>
            </p:cNvSpPr>
            <p:nvPr/>
          </p:nvSpPr>
          <p:spPr bwMode="auto">
            <a:xfrm>
              <a:off x="442" y="2290"/>
              <a:ext cx="199" cy="202"/>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6" name="Rectangle 20"/>
            <p:cNvSpPr>
              <a:spLocks noChangeArrowheads="1"/>
            </p:cNvSpPr>
            <p:nvPr/>
          </p:nvSpPr>
          <p:spPr bwMode="auto">
            <a:xfrm>
              <a:off x="1043" y="2492"/>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7" name="Rectangle 21"/>
            <p:cNvSpPr>
              <a:spLocks noChangeArrowheads="1"/>
            </p:cNvSpPr>
            <p:nvPr/>
          </p:nvSpPr>
          <p:spPr bwMode="auto">
            <a:xfrm>
              <a:off x="843" y="2492"/>
              <a:ext cx="200"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8" name="Rectangle 22"/>
            <p:cNvSpPr>
              <a:spLocks noChangeArrowheads="1"/>
            </p:cNvSpPr>
            <p:nvPr/>
          </p:nvSpPr>
          <p:spPr bwMode="auto">
            <a:xfrm>
              <a:off x="641" y="2492"/>
              <a:ext cx="202"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199" name="Rectangle 23"/>
            <p:cNvSpPr>
              <a:spLocks noChangeArrowheads="1"/>
            </p:cNvSpPr>
            <p:nvPr/>
          </p:nvSpPr>
          <p:spPr bwMode="auto">
            <a:xfrm>
              <a:off x="442" y="2492"/>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0" name="Freeform 24"/>
            <p:cNvSpPr>
              <a:spLocks noChangeArrowheads="1"/>
            </p:cNvSpPr>
            <p:nvPr/>
          </p:nvSpPr>
          <p:spPr bwMode="auto">
            <a:xfrm>
              <a:off x="1242" y="2191"/>
              <a:ext cx="100" cy="301"/>
            </a:xfrm>
            <a:custGeom>
              <a:avLst/>
              <a:gdLst>
                <a:gd name="T0" fmla="*/ 0 w 100"/>
                <a:gd name="T1" fmla="*/ 301 h 301"/>
                <a:gd name="T2" fmla="*/ 100 w 100"/>
                <a:gd name="T3" fmla="*/ 200 h 301"/>
                <a:gd name="T4" fmla="*/ 100 w 100"/>
                <a:gd name="T5" fmla="*/ 0 h 301"/>
              </a:gdLst>
              <a:ahLst/>
              <a:cxnLst>
                <a:cxn ang="0">
                  <a:pos x="T0" y="T1"/>
                </a:cxn>
                <a:cxn ang="0">
                  <a:pos x="T2" y="T3"/>
                </a:cxn>
                <a:cxn ang="0">
                  <a:pos x="T4" y="T5"/>
                </a:cxn>
              </a:cxnLst>
              <a:rect l="0" t="0" r="r" b="b"/>
              <a:pathLst>
                <a:path w="100" h="301">
                  <a:moveTo>
                    <a:pt x="0" y="301"/>
                  </a:moveTo>
                  <a:lnTo>
                    <a:pt x="100" y="200"/>
                  </a:lnTo>
                  <a:lnTo>
                    <a:pt x="100"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1" name="Freeform 25"/>
            <p:cNvSpPr>
              <a:spLocks noChangeArrowheads="1"/>
            </p:cNvSpPr>
            <p:nvPr/>
          </p:nvSpPr>
          <p:spPr bwMode="auto">
            <a:xfrm>
              <a:off x="1242" y="2391"/>
              <a:ext cx="100" cy="301"/>
            </a:xfrm>
            <a:custGeom>
              <a:avLst/>
              <a:gdLst>
                <a:gd name="T0" fmla="*/ 0 w 100"/>
                <a:gd name="T1" fmla="*/ 301 h 301"/>
                <a:gd name="T2" fmla="*/ 100 w 100"/>
                <a:gd name="T3" fmla="*/ 200 h 301"/>
                <a:gd name="T4" fmla="*/ 100 w 100"/>
                <a:gd name="T5" fmla="*/ 0 h 301"/>
              </a:gdLst>
              <a:ahLst/>
              <a:cxnLst>
                <a:cxn ang="0">
                  <a:pos x="T0" y="T1"/>
                </a:cxn>
                <a:cxn ang="0">
                  <a:pos x="T2" y="T3"/>
                </a:cxn>
                <a:cxn ang="0">
                  <a:pos x="T4" y="T5"/>
                </a:cxn>
              </a:cxnLst>
              <a:rect l="0" t="0" r="r" b="b"/>
              <a:pathLst>
                <a:path w="100" h="301">
                  <a:moveTo>
                    <a:pt x="0" y="301"/>
                  </a:moveTo>
                  <a:lnTo>
                    <a:pt x="100" y="200"/>
                  </a:lnTo>
                  <a:lnTo>
                    <a:pt x="100"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26"/>
          <p:cNvGrpSpPr/>
          <p:nvPr/>
        </p:nvGrpSpPr>
        <p:grpSpPr>
          <a:xfrm>
            <a:off x="5105400" y="3057525"/>
            <a:ext cx="1430338" cy="477838"/>
            <a:chOff x="2295" y="1690"/>
            <a:chExt cx="901" cy="301"/>
          </a:xfrm>
        </p:grpSpPr>
        <p:sp>
          <p:nvSpPr>
            <p:cNvPr id="50203" name="Rectangle 27"/>
            <p:cNvSpPr>
              <a:spLocks noChangeArrowheads="1"/>
            </p:cNvSpPr>
            <p:nvPr/>
          </p:nvSpPr>
          <p:spPr bwMode="auto">
            <a:xfrm>
              <a:off x="2896" y="1792"/>
              <a:ext cx="199" cy="199"/>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4" name="Freeform 28"/>
            <p:cNvSpPr>
              <a:spLocks noChangeArrowheads="1"/>
            </p:cNvSpPr>
            <p:nvPr/>
          </p:nvSpPr>
          <p:spPr bwMode="auto">
            <a:xfrm>
              <a:off x="2896" y="1690"/>
              <a:ext cx="299" cy="102"/>
            </a:xfrm>
            <a:custGeom>
              <a:avLst/>
              <a:gdLst>
                <a:gd name="T0" fmla="*/ 0 w 299"/>
                <a:gd name="T1" fmla="*/ 102 h 102"/>
                <a:gd name="T2" fmla="*/ 99 w 299"/>
                <a:gd name="T3" fmla="*/ 0 h 102"/>
                <a:gd name="T4" fmla="*/ 299 w 299"/>
                <a:gd name="T5" fmla="*/ 0 h 102"/>
                <a:gd name="T6" fmla="*/ 199 w 299"/>
                <a:gd name="T7" fmla="*/ 102 h 102"/>
              </a:gdLst>
              <a:ahLst/>
              <a:cxnLst>
                <a:cxn ang="0">
                  <a:pos x="T0" y="T1"/>
                </a:cxn>
                <a:cxn ang="0">
                  <a:pos x="T2" y="T3"/>
                </a:cxn>
                <a:cxn ang="0">
                  <a:pos x="T4" y="T5"/>
                </a:cxn>
                <a:cxn ang="0">
                  <a:pos x="T6" y="T7"/>
                </a:cxn>
              </a:cxnLst>
              <a:rect l="0" t="0" r="r" b="b"/>
              <a:pathLst>
                <a:path w="299" h="102">
                  <a:moveTo>
                    <a:pt x="0" y="102"/>
                  </a:moveTo>
                  <a:lnTo>
                    <a:pt x="99" y="0"/>
                  </a:lnTo>
                  <a:lnTo>
                    <a:pt x="299" y="0"/>
                  </a:lnTo>
                  <a:lnTo>
                    <a:pt x="199" y="102"/>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5" name="Line 29"/>
            <p:cNvSpPr>
              <a:spLocks noChangeShapeType="1"/>
            </p:cNvSpPr>
            <p:nvPr/>
          </p:nvSpPr>
          <p:spPr bwMode="auto">
            <a:xfrm>
              <a:off x="3195" y="1690"/>
              <a:ext cx="1" cy="200"/>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6" name="Line 30"/>
            <p:cNvSpPr>
              <a:spLocks noChangeShapeType="1"/>
            </p:cNvSpPr>
            <p:nvPr/>
          </p:nvSpPr>
          <p:spPr bwMode="auto">
            <a:xfrm flipV="1">
              <a:off x="3095" y="1890"/>
              <a:ext cx="100" cy="101"/>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7" name="Rectangle 31"/>
            <p:cNvSpPr>
              <a:spLocks noChangeArrowheads="1"/>
            </p:cNvSpPr>
            <p:nvPr/>
          </p:nvSpPr>
          <p:spPr bwMode="auto">
            <a:xfrm>
              <a:off x="2696" y="1792"/>
              <a:ext cx="200" cy="199"/>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8" name="Freeform 32"/>
            <p:cNvSpPr>
              <a:spLocks noChangeArrowheads="1"/>
            </p:cNvSpPr>
            <p:nvPr/>
          </p:nvSpPr>
          <p:spPr bwMode="auto">
            <a:xfrm>
              <a:off x="2696" y="1690"/>
              <a:ext cx="299" cy="102"/>
            </a:xfrm>
            <a:custGeom>
              <a:avLst/>
              <a:gdLst>
                <a:gd name="T0" fmla="*/ 0 w 299"/>
                <a:gd name="T1" fmla="*/ 102 h 102"/>
                <a:gd name="T2" fmla="*/ 100 w 299"/>
                <a:gd name="T3" fmla="*/ 0 h 102"/>
                <a:gd name="T4" fmla="*/ 299 w 299"/>
                <a:gd name="T5" fmla="*/ 0 h 102"/>
              </a:gdLst>
              <a:ahLst/>
              <a:cxnLst>
                <a:cxn ang="0">
                  <a:pos x="T0" y="T1"/>
                </a:cxn>
                <a:cxn ang="0">
                  <a:pos x="T2" y="T3"/>
                </a:cxn>
                <a:cxn ang="0">
                  <a:pos x="T4" y="T5"/>
                </a:cxn>
              </a:cxnLst>
              <a:rect l="0" t="0" r="r" b="b"/>
              <a:pathLst>
                <a:path w="299" h="102">
                  <a:moveTo>
                    <a:pt x="0" y="102"/>
                  </a:moveTo>
                  <a:lnTo>
                    <a:pt x="100"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09" name="Rectangle 33"/>
            <p:cNvSpPr>
              <a:spLocks noChangeArrowheads="1"/>
            </p:cNvSpPr>
            <p:nvPr/>
          </p:nvSpPr>
          <p:spPr bwMode="auto">
            <a:xfrm>
              <a:off x="2494" y="1792"/>
              <a:ext cx="202" cy="199"/>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0" name="Freeform 34"/>
            <p:cNvSpPr>
              <a:spLocks noChangeArrowheads="1"/>
            </p:cNvSpPr>
            <p:nvPr/>
          </p:nvSpPr>
          <p:spPr bwMode="auto">
            <a:xfrm>
              <a:off x="2494" y="1690"/>
              <a:ext cx="302" cy="102"/>
            </a:xfrm>
            <a:custGeom>
              <a:avLst/>
              <a:gdLst>
                <a:gd name="T0" fmla="*/ 0 w 302"/>
                <a:gd name="T1" fmla="*/ 102 h 102"/>
                <a:gd name="T2" fmla="*/ 100 w 302"/>
                <a:gd name="T3" fmla="*/ 0 h 102"/>
                <a:gd name="T4" fmla="*/ 302 w 302"/>
                <a:gd name="T5" fmla="*/ 0 h 102"/>
              </a:gdLst>
              <a:ahLst/>
              <a:cxnLst>
                <a:cxn ang="0">
                  <a:pos x="T0" y="T1"/>
                </a:cxn>
                <a:cxn ang="0">
                  <a:pos x="T2" y="T3"/>
                </a:cxn>
                <a:cxn ang="0">
                  <a:pos x="T4" y="T5"/>
                </a:cxn>
              </a:cxnLst>
              <a:rect l="0" t="0" r="r" b="b"/>
              <a:pathLst>
                <a:path w="302" h="102">
                  <a:moveTo>
                    <a:pt x="0" y="102"/>
                  </a:moveTo>
                  <a:lnTo>
                    <a:pt x="100"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1" name="Rectangle 35"/>
            <p:cNvSpPr>
              <a:spLocks noChangeArrowheads="1"/>
            </p:cNvSpPr>
            <p:nvPr/>
          </p:nvSpPr>
          <p:spPr bwMode="auto">
            <a:xfrm>
              <a:off x="2295" y="1792"/>
              <a:ext cx="199" cy="199"/>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2" name="Freeform 36"/>
            <p:cNvSpPr>
              <a:spLocks noChangeArrowheads="1"/>
            </p:cNvSpPr>
            <p:nvPr/>
          </p:nvSpPr>
          <p:spPr bwMode="auto">
            <a:xfrm>
              <a:off x="2295" y="1690"/>
              <a:ext cx="299" cy="102"/>
            </a:xfrm>
            <a:custGeom>
              <a:avLst/>
              <a:gdLst>
                <a:gd name="T0" fmla="*/ 0 w 299"/>
                <a:gd name="T1" fmla="*/ 102 h 102"/>
                <a:gd name="T2" fmla="*/ 99 w 299"/>
                <a:gd name="T3" fmla="*/ 0 h 102"/>
                <a:gd name="T4" fmla="*/ 299 w 299"/>
                <a:gd name="T5" fmla="*/ 0 h 102"/>
              </a:gdLst>
              <a:ahLst/>
              <a:cxnLst>
                <a:cxn ang="0">
                  <a:pos x="T0" y="T1"/>
                </a:cxn>
                <a:cxn ang="0">
                  <a:pos x="T2" y="T3"/>
                </a:cxn>
                <a:cxn ang="0">
                  <a:pos x="T4" y="T5"/>
                </a:cxn>
              </a:cxnLst>
              <a:rect l="0" t="0" r="r" b="b"/>
              <a:pathLst>
                <a:path w="299" h="102">
                  <a:moveTo>
                    <a:pt x="0" y="102"/>
                  </a:moveTo>
                  <a:lnTo>
                    <a:pt x="99"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37"/>
          <p:cNvGrpSpPr/>
          <p:nvPr/>
        </p:nvGrpSpPr>
        <p:grpSpPr>
          <a:xfrm>
            <a:off x="5105400" y="4010025"/>
            <a:ext cx="1430338" cy="477838"/>
            <a:chOff x="2295" y="2290"/>
            <a:chExt cx="901" cy="301"/>
          </a:xfrm>
        </p:grpSpPr>
        <p:sp>
          <p:nvSpPr>
            <p:cNvPr id="50214" name="Rectangle 38"/>
            <p:cNvSpPr>
              <a:spLocks noChangeArrowheads="1"/>
            </p:cNvSpPr>
            <p:nvPr/>
          </p:nvSpPr>
          <p:spPr bwMode="auto">
            <a:xfrm>
              <a:off x="2896" y="2391"/>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5" name="Freeform 39"/>
            <p:cNvSpPr>
              <a:spLocks noChangeArrowheads="1"/>
            </p:cNvSpPr>
            <p:nvPr/>
          </p:nvSpPr>
          <p:spPr bwMode="auto">
            <a:xfrm>
              <a:off x="2896" y="2290"/>
              <a:ext cx="299" cy="101"/>
            </a:xfrm>
            <a:custGeom>
              <a:avLst/>
              <a:gdLst>
                <a:gd name="T0" fmla="*/ 0 w 299"/>
                <a:gd name="T1" fmla="*/ 101 h 101"/>
                <a:gd name="T2" fmla="*/ 99 w 299"/>
                <a:gd name="T3" fmla="*/ 0 h 101"/>
                <a:gd name="T4" fmla="*/ 299 w 299"/>
                <a:gd name="T5" fmla="*/ 0 h 101"/>
                <a:gd name="T6" fmla="*/ 199 w 299"/>
                <a:gd name="T7" fmla="*/ 101 h 101"/>
              </a:gdLst>
              <a:ahLst/>
              <a:cxnLst>
                <a:cxn ang="0">
                  <a:pos x="T0" y="T1"/>
                </a:cxn>
                <a:cxn ang="0">
                  <a:pos x="T2" y="T3"/>
                </a:cxn>
                <a:cxn ang="0">
                  <a:pos x="T4" y="T5"/>
                </a:cxn>
                <a:cxn ang="0">
                  <a:pos x="T6" y="T7"/>
                </a:cxn>
              </a:cxnLst>
              <a:rect l="0" t="0" r="r" b="b"/>
              <a:pathLst>
                <a:path w="299" h="101">
                  <a:moveTo>
                    <a:pt x="0" y="101"/>
                  </a:moveTo>
                  <a:lnTo>
                    <a:pt x="99" y="0"/>
                  </a:lnTo>
                  <a:lnTo>
                    <a:pt x="299" y="0"/>
                  </a:lnTo>
                  <a:lnTo>
                    <a:pt x="199" y="101"/>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6" name="Line 40"/>
            <p:cNvSpPr>
              <a:spLocks noChangeShapeType="1"/>
            </p:cNvSpPr>
            <p:nvPr/>
          </p:nvSpPr>
          <p:spPr bwMode="auto">
            <a:xfrm>
              <a:off x="3195" y="2290"/>
              <a:ext cx="1" cy="202"/>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7" name="Line 41"/>
            <p:cNvSpPr>
              <a:spLocks noChangeShapeType="1"/>
            </p:cNvSpPr>
            <p:nvPr/>
          </p:nvSpPr>
          <p:spPr bwMode="auto">
            <a:xfrm flipV="1">
              <a:off x="3095" y="2492"/>
              <a:ext cx="100" cy="99"/>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8" name="Rectangle 42"/>
            <p:cNvSpPr>
              <a:spLocks noChangeArrowheads="1"/>
            </p:cNvSpPr>
            <p:nvPr/>
          </p:nvSpPr>
          <p:spPr bwMode="auto">
            <a:xfrm>
              <a:off x="2696" y="2391"/>
              <a:ext cx="200"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19" name="Freeform 43"/>
            <p:cNvSpPr>
              <a:spLocks noChangeArrowheads="1"/>
            </p:cNvSpPr>
            <p:nvPr/>
          </p:nvSpPr>
          <p:spPr bwMode="auto">
            <a:xfrm>
              <a:off x="2696" y="2290"/>
              <a:ext cx="299" cy="101"/>
            </a:xfrm>
            <a:custGeom>
              <a:avLst/>
              <a:gdLst>
                <a:gd name="T0" fmla="*/ 0 w 299"/>
                <a:gd name="T1" fmla="*/ 101 h 101"/>
                <a:gd name="T2" fmla="*/ 100 w 299"/>
                <a:gd name="T3" fmla="*/ 0 h 101"/>
                <a:gd name="T4" fmla="*/ 299 w 299"/>
                <a:gd name="T5" fmla="*/ 0 h 101"/>
              </a:gdLst>
              <a:ahLst/>
              <a:cxnLst>
                <a:cxn ang="0">
                  <a:pos x="T0" y="T1"/>
                </a:cxn>
                <a:cxn ang="0">
                  <a:pos x="T2" y="T3"/>
                </a:cxn>
                <a:cxn ang="0">
                  <a:pos x="T4" y="T5"/>
                </a:cxn>
              </a:cxnLst>
              <a:rect l="0" t="0" r="r" b="b"/>
              <a:pathLst>
                <a:path w="299" h="101">
                  <a:moveTo>
                    <a:pt x="0" y="101"/>
                  </a:moveTo>
                  <a:lnTo>
                    <a:pt x="100"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0" name="Rectangle 44"/>
            <p:cNvSpPr>
              <a:spLocks noChangeArrowheads="1"/>
            </p:cNvSpPr>
            <p:nvPr/>
          </p:nvSpPr>
          <p:spPr bwMode="auto">
            <a:xfrm>
              <a:off x="2494" y="2391"/>
              <a:ext cx="202"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1" name="Freeform 45"/>
            <p:cNvSpPr>
              <a:spLocks noChangeArrowheads="1"/>
            </p:cNvSpPr>
            <p:nvPr/>
          </p:nvSpPr>
          <p:spPr bwMode="auto">
            <a:xfrm>
              <a:off x="2494" y="2290"/>
              <a:ext cx="302" cy="101"/>
            </a:xfrm>
            <a:custGeom>
              <a:avLst/>
              <a:gdLst>
                <a:gd name="T0" fmla="*/ 0 w 302"/>
                <a:gd name="T1" fmla="*/ 101 h 101"/>
                <a:gd name="T2" fmla="*/ 100 w 302"/>
                <a:gd name="T3" fmla="*/ 0 h 101"/>
                <a:gd name="T4" fmla="*/ 302 w 302"/>
                <a:gd name="T5" fmla="*/ 0 h 101"/>
              </a:gdLst>
              <a:ahLst/>
              <a:cxnLst>
                <a:cxn ang="0">
                  <a:pos x="T0" y="T1"/>
                </a:cxn>
                <a:cxn ang="0">
                  <a:pos x="T2" y="T3"/>
                </a:cxn>
                <a:cxn ang="0">
                  <a:pos x="T4" y="T5"/>
                </a:cxn>
              </a:cxnLst>
              <a:rect l="0" t="0" r="r" b="b"/>
              <a:pathLst>
                <a:path w="302" h="101">
                  <a:moveTo>
                    <a:pt x="0" y="101"/>
                  </a:moveTo>
                  <a:lnTo>
                    <a:pt x="100"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2" name="Rectangle 46"/>
            <p:cNvSpPr>
              <a:spLocks noChangeArrowheads="1"/>
            </p:cNvSpPr>
            <p:nvPr/>
          </p:nvSpPr>
          <p:spPr bwMode="auto">
            <a:xfrm>
              <a:off x="2295" y="2391"/>
              <a:ext cx="199" cy="200"/>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3" name="Freeform 47"/>
            <p:cNvSpPr>
              <a:spLocks noChangeArrowheads="1"/>
            </p:cNvSpPr>
            <p:nvPr/>
          </p:nvSpPr>
          <p:spPr bwMode="auto">
            <a:xfrm>
              <a:off x="2295" y="2290"/>
              <a:ext cx="299" cy="101"/>
            </a:xfrm>
            <a:custGeom>
              <a:avLst/>
              <a:gdLst>
                <a:gd name="T0" fmla="*/ 0 w 299"/>
                <a:gd name="T1" fmla="*/ 101 h 101"/>
                <a:gd name="T2" fmla="*/ 99 w 299"/>
                <a:gd name="T3" fmla="*/ 0 h 101"/>
                <a:gd name="T4" fmla="*/ 299 w 299"/>
                <a:gd name="T5" fmla="*/ 0 h 101"/>
              </a:gdLst>
              <a:ahLst/>
              <a:cxnLst>
                <a:cxn ang="0">
                  <a:pos x="T0" y="T1"/>
                </a:cxn>
                <a:cxn ang="0">
                  <a:pos x="T2" y="T3"/>
                </a:cxn>
                <a:cxn ang="0">
                  <a:pos x="T4" y="T5"/>
                </a:cxn>
              </a:cxnLst>
              <a:rect l="0" t="0" r="r" b="b"/>
              <a:pathLst>
                <a:path w="299" h="101">
                  <a:moveTo>
                    <a:pt x="0" y="101"/>
                  </a:moveTo>
                  <a:lnTo>
                    <a:pt x="99"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48"/>
          <p:cNvGrpSpPr/>
          <p:nvPr/>
        </p:nvGrpSpPr>
        <p:grpSpPr>
          <a:xfrm>
            <a:off x="5105400" y="4965700"/>
            <a:ext cx="1430338" cy="477838"/>
            <a:chOff x="2295" y="2892"/>
            <a:chExt cx="901" cy="301"/>
          </a:xfrm>
        </p:grpSpPr>
        <p:sp>
          <p:nvSpPr>
            <p:cNvPr id="50225" name="Rectangle 49"/>
            <p:cNvSpPr>
              <a:spLocks noChangeArrowheads="1"/>
            </p:cNvSpPr>
            <p:nvPr/>
          </p:nvSpPr>
          <p:spPr bwMode="auto">
            <a:xfrm>
              <a:off x="2896" y="2990"/>
              <a:ext cx="199" cy="203"/>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6" name="Freeform 50"/>
            <p:cNvSpPr>
              <a:spLocks noChangeArrowheads="1"/>
            </p:cNvSpPr>
            <p:nvPr/>
          </p:nvSpPr>
          <p:spPr bwMode="auto">
            <a:xfrm>
              <a:off x="2896" y="2892"/>
              <a:ext cx="299" cy="98"/>
            </a:xfrm>
            <a:custGeom>
              <a:avLst/>
              <a:gdLst>
                <a:gd name="T0" fmla="*/ 0 w 299"/>
                <a:gd name="T1" fmla="*/ 98 h 98"/>
                <a:gd name="T2" fmla="*/ 99 w 299"/>
                <a:gd name="T3" fmla="*/ 0 h 98"/>
                <a:gd name="T4" fmla="*/ 299 w 299"/>
                <a:gd name="T5" fmla="*/ 0 h 98"/>
                <a:gd name="T6" fmla="*/ 199 w 299"/>
                <a:gd name="T7" fmla="*/ 98 h 98"/>
              </a:gdLst>
              <a:ahLst/>
              <a:cxnLst>
                <a:cxn ang="0">
                  <a:pos x="T0" y="T1"/>
                </a:cxn>
                <a:cxn ang="0">
                  <a:pos x="T2" y="T3"/>
                </a:cxn>
                <a:cxn ang="0">
                  <a:pos x="T4" y="T5"/>
                </a:cxn>
                <a:cxn ang="0">
                  <a:pos x="T6" y="T7"/>
                </a:cxn>
              </a:cxnLst>
              <a:rect l="0" t="0" r="r" b="b"/>
              <a:pathLst>
                <a:path w="299" h="98">
                  <a:moveTo>
                    <a:pt x="0" y="98"/>
                  </a:moveTo>
                  <a:lnTo>
                    <a:pt x="99" y="0"/>
                  </a:lnTo>
                  <a:lnTo>
                    <a:pt x="299" y="0"/>
                  </a:lnTo>
                  <a:lnTo>
                    <a:pt x="199" y="98"/>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7" name="Line 51"/>
            <p:cNvSpPr>
              <a:spLocks noChangeShapeType="1"/>
            </p:cNvSpPr>
            <p:nvPr/>
          </p:nvSpPr>
          <p:spPr bwMode="auto">
            <a:xfrm>
              <a:off x="3195" y="2892"/>
              <a:ext cx="1" cy="199"/>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8" name="Line 52"/>
            <p:cNvSpPr>
              <a:spLocks noChangeShapeType="1"/>
            </p:cNvSpPr>
            <p:nvPr/>
          </p:nvSpPr>
          <p:spPr bwMode="auto">
            <a:xfrm flipV="1">
              <a:off x="3095" y="3091"/>
              <a:ext cx="100" cy="102"/>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29" name="Rectangle 53"/>
            <p:cNvSpPr>
              <a:spLocks noChangeArrowheads="1"/>
            </p:cNvSpPr>
            <p:nvPr/>
          </p:nvSpPr>
          <p:spPr bwMode="auto">
            <a:xfrm>
              <a:off x="2696" y="2990"/>
              <a:ext cx="200" cy="203"/>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0" name="Freeform 54"/>
            <p:cNvSpPr>
              <a:spLocks noChangeArrowheads="1"/>
            </p:cNvSpPr>
            <p:nvPr/>
          </p:nvSpPr>
          <p:spPr bwMode="auto">
            <a:xfrm>
              <a:off x="2696" y="2892"/>
              <a:ext cx="299" cy="98"/>
            </a:xfrm>
            <a:custGeom>
              <a:avLst/>
              <a:gdLst>
                <a:gd name="T0" fmla="*/ 0 w 299"/>
                <a:gd name="T1" fmla="*/ 98 h 98"/>
                <a:gd name="T2" fmla="*/ 100 w 299"/>
                <a:gd name="T3" fmla="*/ 0 h 98"/>
                <a:gd name="T4" fmla="*/ 299 w 299"/>
                <a:gd name="T5" fmla="*/ 0 h 98"/>
              </a:gdLst>
              <a:ahLst/>
              <a:cxnLst>
                <a:cxn ang="0">
                  <a:pos x="T0" y="T1"/>
                </a:cxn>
                <a:cxn ang="0">
                  <a:pos x="T2" y="T3"/>
                </a:cxn>
                <a:cxn ang="0">
                  <a:pos x="T4" y="T5"/>
                </a:cxn>
              </a:cxnLst>
              <a:rect l="0" t="0" r="r" b="b"/>
              <a:pathLst>
                <a:path w="299" h="98">
                  <a:moveTo>
                    <a:pt x="0" y="98"/>
                  </a:moveTo>
                  <a:lnTo>
                    <a:pt x="100"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1" name="Rectangle 55"/>
            <p:cNvSpPr>
              <a:spLocks noChangeArrowheads="1"/>
            </p:cNvSpPr>
            <p:nvPr/>
          </p:nvSpPr>
          <p:spPr bwMode="auto">
            <a:xfrm>
              <a:off x="2494" y="2990"/>
              <a:ext cx="202" cy="203"/>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2" name="Freeform 56"/>
            <p:cNvSpPr>
              <a:spLocks noChangeArrowheads="1"/>
            </p:cNvSpPr>
            <p:nvPr/>
          </p:nvSpPr>
          <p:spPr bwMode="auto">
            <a:xfrm>
              <a:off x="2494" y="2892"/>
              <a:ext cx="302" cy="98"/>
            </a:xfrm>
            <a:custGeom>
              <a:avLst/>
              <a:gdLst>
                <a:gd name="T0" fmla="*/ 0 w 302"/>
                <a:gd name="T1" fmla="*/ 98 h 98"/>
                <a:gd name="T2" fmla="*/ 100 w 302"/>
                <a:gd name="T3" fmla="*/ 0 h 98"/>
                <a:gd name="T4" fmla="*/ 302 w 302"/>
                <a:gd name="T5" fmla="*/ 0 h 98"/>
              </a:gdLst>
              <a:ahLst/>
              <a:cxnLst>
                <a:cxn ang="0">
                  <a:pos x="T0" y="T1"/>
                </a:cxn>
                <a:cxn ang="0">
                  <a:pos x="T2" y="T3"/>
                </a:cxn>
                <a:cxn ang="0">
                  <a:pos x="T4" y="T5"/>
                </a:cxn>
              </a:cxnLst>
              <a:rect l="0" t="0" r="r" b="b"/>
              <a:pathLst>
                <a:path w="302" h="98">
                  <a:moveTo>
                    <a:pt x="0" y="98"/>
                  </a:moveTo>
                  <a:lnTo>
                    <a:pt x="100" y="0"/>
                  </a:lnTo>
                  <a:lnTo>
                    <a:pt x="302"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3" name="Rectangle 57"/>
            <p:cNvSpPr>
              <a:spLocks noChangeArrowheads="1"/>
            </p:cNvSpPr>
            <p:nvPr/>
          </p:nvSpPr>
          <p:spPr bwMode="auto">
            <a:xfrm>
              <a:off x="2295" y="2990"/>
              <a:ext cx="199" cy="203"/>
            </a:xfrm>
            <a:prstGeom prst="rect">
              <a:avLst/>
            </a:prstGeom>
            <a:solidFill>
              <a:srgbClr val="FFFFFF"/>
            </a:solidFill>
            <a:ln w="7938">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4" name="Freeform 58"/>
            <p:cNvSpPr>
              <a:spLocks noChangeArrowheads="1"/>
            </p:cNvSpPr>
            <p:nvPr/>
          </p:nvSpPr>
          <p:spPr bwMode="auto">
            <a:xfrm>
              <a:off x="2295" y="2892"/>
              <a:ext cx="299" cy="98"/>
            </a:xfrm>
            <a:custGeom>
              <a:avLst/>
              <a:gdLst>
                <a:gd name="T0" fmla="*/ 0 w 299"/>
                <a:gd name="T1" fmla="*/ 98 h 98"/>
                <a:gd name="T2" fmla="*/ 99 w 299"/>
                <a:gd name="T3" fmla="*/ 0 h 98"/>
                <a:gd name="T4" fmla="*/ 299 w 299"/>
                <a:gd name="T5" fmla="*/ 0 h 98"/>
              </a:gdLst>
              <a:ahLst/>
              <a:cxnLst>
                <a:cxn ang="0">
                  <a:pos x="T0" y="T1"/>
                </a:cxn>
                <a:cxn ang="0">
                  <a:pos x="T2" y="T3"/>
                </a:cxn>
                <a:cxn ang="0">
                  <a:pos x="T4" y="T5"/>
                </a:cxn>
              </a:cxnLst>
              <a:rect l="0" t="0" r="r" b="b"/>
              <a:pathLst>
                <a:path w="299" h="98">
                  <a:moveTo>
                    <a:pt x="0" y="98"/>
                  </a:moveTo>
                  <a:lnTo>
                    <a:pt x="99" y="0"/>
                  </a:lnTo>
                  <a:lnTo>
                    <a:pt x="299" y="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69083" name="Freeform 59"/>
          <p:cNvSpPr>
            <a:spLocks noChangeArrowheads="1"/>
          </p:cNvSpPr>
          <p:nvPr/>
        </p:nvSpPr>
        <p:spPr bwMode="auto">
          <a:xfrm>
            <a:off x="3960813" y="3914775"/>
            <a:ext cx="569913" cy="511175"/>
          </a:xfrm>
          <a:custGeom>
            <a:avLst/>
            <a:gdLst>
              <a:gd name="T0" fmla="*/ 359 w 359"/>
              <a:gd name="T1" fmla="*/ 161 h 322"/>
              <a:gd name="T2" fmla="*/ 200 w 359"/>
              <a:gd name="T3" fmla="*/ 322 h 322"/>
              <a:gd name="T4" fmla="*/ 200 w 359"/>
              <a:gd name="T5" fmla="*/ 215 h 322"/>
              <a:gd name="T6" fmla="*/ 0 w 359"/>
              <a:gd name="T7" fmla="*/ 215 h 322"/>
              <a:gd name="T8" fmla="*/ 0 w 359"/>
              <a:gd name="T9" fmla="*/ 106 h 322"/>
              <a:gd name="T10" fmla="*/ 200 w 359"/>
              <a:gd name="T11" fmla="*/ 106 h 322"/>
              <a:gd name="T12" fmla="*/ 200 w 359"/>
              <a:gd name="T13" fmla="*/ 0 h 322"/>
              <a:gd name="T14" fmla="*/ 359 w 359"/>
              <a:gd name="T15" fmla="*/ 161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9" h="322">
                <a:moveTo>
                  <a:pt x="359" y="161"/>
                </a:moveTo>
                <a:lnTo>
                  <a:pt x="200" y="322"/>
                </a:lnTo>
                <a:lnTo>
                  <a:pt x="200" y="215"/>
                </a:lnTo>
                <a:lnTo>
                  <a:pt x="0" y="215"/>
                </a:lnTo>
                <a:lnTo>
                  <a:pt x="0" y="106"/>
                </a:lnTo>
                <a:lnTo>
                  <a:pt x="200" y="106"/>
                </a:lnTo>
                <a:lnTo>
                  <a:pt x="200" y="0"/>
                </a:lnTo>
                <a:lnTo>
                  <a:pt x="359" y="161"/>
                </a:lnTo>
                <a:close/>
              </a:path>
            </a:pathLst>
          </a:custGeom>
          <a:solidFill>
            <a:srgbClr val="FFFFFF"/>
          </a:solidFill>
          <a:ln w="3175">
            <a:solidFill>
              <a:srgbClr val="000000"/>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6" name="Group 60"/>
          <p:cNvGrpSpPr/>
          <p:nvPr/>
        </p:nvGrpSpPr>
        <p:grpSpPr>
          <a:xfrm>
            <a:off x="4629150" y="3279775"/>
            <a:ext cx="2066925" cy="1084263"/>
            <a:chOff x="1995" y="1830"/>
            <a:chExt cx="1302" cy="683"/>
          </a:xfrm>
        </p:grpSpPr>
        <p:sp>
          <p:nvSpPr>
            <p:cNvPr id="50237" name="Freeform 61"/>
            <p:cNvSpPr>
              <a:spLocks noChangeArrowheads="1"/>
            </p:cNvSpPr>
            <p:nvPr/>
          </p:nvSpPr>
          <p:spPr bwMode="auto">
            <a:xfrm>
              <a:off x="2195" y="1830"/>
              <a:ext cx="1102" cy="361"/>
            </a:xfrm>
            <a:custGeom>
              <a:avLst/>
              <a:gdLst>
                <a:gd name="T0" fmla="*/ 940 w 1102"/>
                <a:gd name="T1" fmla="*/ 0 h 361"/>
                <a:gd name="T2" fmla="*/ 977 w 1102"/>
                <a:gd name="T3" fmla="*/ 3 h 361"/>
                <a:gd name="T4" fmla="*/ 1010 w 1102"/>
                <a:gd name="T5" fmla="*/ 16 h 361"/>
                <a:gd name="T6" fmla="*/ 1040 w 1102"/>
                <a:gd name="T7" fmla="*/ 34 h 361"/>
                <a:gd name="T8" fmla="*/ 1067 w 1102"/>
                <a:gd name="T9" fmla="*/ 60 h 361"/>
                <a:gd name="T10" fmla="*/ 1085 w 1102"/>
                <a:gd name="T11" fmla="*/ 91 h 361"/>
                <a:gd name="T12" fmla="*/ 1097 w 1102"/>
                <a:gd name="T13" fmla="*/ 125 h 361"/>
                <a:gd name="T14" fmla="*/ 1102 w 1102"/>
                <a:gd name="T15" fmla="*/ 161 h 361"/>
                <a:gd name="T16" fmla="*/ 1097 w 1102"/>
                <a:gd name="T17" fmla="*/ 180 h 361"/>
                <a:gd name="T18" fmla="*/ 1082 w 1102"/>
                <a:gd name="T19" fmla="*/ 198 h 361"/>
                <a:gd name="T20" fmla="*/ 1060 w 1102"/>
                <a:gd name="T21" fmla="*/ 216 h 361"/>
                <a:gd name="T22" fmla="*/ 1027 w 1102"/>
                <a:gd name="T23" fmla="*/ 234 h 361"/>
                <a:gd name="T24" fmla="*/ 985 w 1102"/>
                <a:gd name="T25" fmla="*/ 250 h 361"/>
                <a:gd name="T26" fmla="*/ 935 w 1102"/>
                <a:gd name="T27" fmla="*/ 265 h 361"/>
                <a:gd name="T28" fmla="*/ 878 w 1102"/>
                <a:gd name="T29" fmla="*/ 281 h 361"/>
                <a:gd name="T30" fmla="*/ 813 w 1102"/>
                <a:gd name="T31" fmla="*/ 296 h 361"/>
                <a:gd name="T32" fmla="*/ 740 w 1102"/>
                <a:gd name="T33" fmla="*/ 309 h 361"/>
                <a:gd name="T34" fmla="*/ 663 w 1102"/>
                <a:gd name="T35" fmla="*/ 320 h 361"/>
                <a:gd name="T36" fmla="*/ 578 w 1102"/>
                <a:gd name="T37" fmla="*/ 330 h 361"/>
                <a:gd name="T38" fmla="*/ 491 w 1102"/>
                <a:gd name="T39" fmla="*/ 340 h 361"/>
                <a:gd name="T40" fmla="*/ 396 w 1102"/>
                <a:gd name="T41" fmla="*/ 348 h 361"/>
                <a:gd name="T42" fmla="*/ 302 w 1102"/>
                <a:gd name="T43" fmla="*/ 353 h 361"/>
                <a:gd name="T44" fmla="*/ 202 w 1102"/>
                <a:gd name="T45" fmla="*/ 359 h 361"/>
                <a:gd name="T46" fmla="*/ 102 w 1102"/>
                <a:gd name="T47" fmla="*/ 361 h 361"/>
                <a:gd name="T48" fmla="*/ 0 w 1102"/>
                <a:gd name="T49"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2" h="361">
                  <a:moveTo>
                    <a:pt x="940" y="0"/>
                  </a:moveTo>
                  <a:lnTo>
                    <a:pt x="977" y="3"/>
                  </a:lnTo>
                  <a:lnTo>
                    <a:pt x="1010" y="16"/>
                  </a:lnTo>
                  <a:lnTo>
                    <a:pt x="1040" y="34"/>
                  </a:lnTo>
                  <a:lnTo>
                    <a:pt x="1067" y="60"/>
                  </a:lnTo>
                  <a:lnTo>
                    <a:pt x="1085" y="91"/>
                  </a:lnTo>
                  <a:lnTo>
                    <a:pt x="1097" y="125"/>
                  </a:lnTo>
                  <a:lnTo>
                    <a:pt x="1102" y="161"/>
                  </a:lnTo>
                  <a:lnTo>
                    <a:pt x="1097" y="180"/>
                  </a:lnTo>
                  <a:lnTo>
                    <a:pt x="1082" y="198"/>
                  </a:lnTo>
                  <a:lnTo>
                    <a:pt x="1060" y="216"/>
                  </a:lnTo>
                  <a:lnTo>
                    <a:pt x="1027" y="234"/>
                  </a:lnTo>
                  <a:lnTo>
                    <a:pt x="985" y="250"/>
                  </a:lnTo>
                  <a:lnTo>
                    <a:pt x="935" y="265"/>
                  </a:lnTo>
                  <a:lnTo>
                    <a:pt x="878" y="281"/>
                  </a:lnTo>
                  <a:lnTo>
                    <a:pt x="813" y="296"/>
                  </a:lnTo>
                  <a:lnTo>
                    <a:pt x="740" y="309"/>
                  </a:lnTo>
                  <a:lnTo>
                    <a:pt x="663" y="320"/>
                  </a:lnTo>
                  <a:lnTo>
                    <a:pt x="578" y="330"/>
                  </a:lnTo>
                  <a:lnTo>
                    <a:pt x="491" y="340"/>
                  </a:lnTo>
                  <a:lnTo>
                    <a:pt x="396" y="348"/>
                  </a:lnTo>
                  <a:lnTo>
                    <a:pt x="302" y="353"/>
                  </a:lnTo>
                  <a:lnTo>
                    <a:pt x="202" y="359"/>
                  </a:lnTo>
                  <a:lnTo>
                    <a:pt x="102" y="361"/>
                  </a:lnTo>
                  <a:lnTo>
                    <a:pt x="0" y="361"/>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8" name="Freeform 62"/>
            <p:cNvSpPr>
              <a:spLocks noChangeArrowheads="1"/>
            </p:cNvSpPr>
            <p:nvPr/>
          </p:nvSpPr>
          <p:spPr bwMode="auto">
            <a:xfrm>
              <a:off x="1995" y="2191"/>
              <a:ext cx="265" cy="298"/>
            </a:xfrm>
            <a:custGeom>
              <a:avLst/>
              <a:gdLst>
                <a:gd name="T0" fmla="*/ 200 w 265"/>
                <a:gd name="T1" fmla="*/ 0 h 298"/>
                <a:gd name="T2" fmla="*/ 160 w 265"/>
                <a:gd name="T3" fmla="*/ 3 h 298"/>
                <a:gd name="T4" fmla="*/ 123 w 265"/>
                <a:gd name="T5" fmla="*/ 16 h 298"/>
                <a:gd name="T6" fmla="*/ 88 w 265"/>
                <a:gd name="T7" fmla="*/ 34 h 298"/>
                <a:gd name="T8" fmla="*/ 58 w 265"/>
                <a:gd name="T9" fmla="*/ 57 h 298"/>
                <a:gd name="T10" fmla="*/ 33 w 265"/>
                <a:gd name="T11" fmla="*/ 88 h 298"/>
                <a:gd name="T12" fmla="*/ 15 w 265"/>
                <a:gd name="T13" fmla="*/ 122 h 298"/>
                <a:gd name="T14" fmla="*/ 3 w 265"/>
                <a:gd name="T15" fmla="*/ 161 h 298"/>
                <a:gd name="T16" fmla="*/ 0 w 265"/>
                <a:gd name="T17" fmla="*/ 200 h 298"/>
                <a:gd name="T18" fmla="*/ 5 w 265"/>
                <a:gd name="T19" fmla="*/ 218 h 298"/>
                <a:gd name="T20" fmla="*/ 18 w 265"/>
                <a:gd name="T21" fmla="*/ 236 h 298"/>
                <a:gd name="T22" fmla="*/ 43 w 265"/>
                <a:gd name="T23" fmla="*/ 252 h 298"/>
                <a:gd name="T24" fmla="*/ 75 w 265"/>
                <a:gd name="T25" fmla="*/ 267 h 298"/>
                <a:gd name="T26" fmla="*/ 115 w 265"/>
                <a:gd name="T27" fmla="*/ 278 h 298"/>
                <a:gd name="T28" fmla="*/ 160 w 265"/>
                <a:gd name="T29" fmla="*/ 288 h 298"/>
                <a:gd name="T30" fmla="*/ 212 w 265"/>
                <a:gd name="T31" fmla="*/ 296 h 298"/>
                <a:gd name="T32" fmla="*/ 265 w 265"/>
                <a:gd name="T33"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298">
                  <a:moveTo>
                    <a:pt x="200" y="0"/>
                  </a:moveTo>
                  <a:lnTo>
                    <a:pt x="160" y="3"/>
                  </a:lnTo>
                  <a:lnTo>
                    <a:pt x="123" y="16"/>
                  </a:lnTo>
                  <a:lnTo>
                    <a:pt x="88" y="34"/>
                  </a:lnTo>
                  <a:lnTo>
                    <a:pt x="58" y="57"/>
                  </a:lnTo>
                  <a:lnTo>
                    <a:pt x="33" y="88"/>
                  </a:lnTo>
                  <a:lnTo>
                    <a:pt x="15" y="122"/>
                  </a:lnTo>
                  <a:lnTo>
                    <a:pt x="3" y="161"/>
                  </a:lnTo>
                  <a:lnTo>
                    <a:pt x="0" y="200"/>
                  </a:lnTo>
                  <a:lnTo>
                    <a:pt x="5" y="218"/>
                  </a:lnTo>
                  <a:lnTo>
                    <a:pt x="18" y="236"/>
                  </a:lnTo>
                  <a:lnTo>
                    <a:pt x="43" y="252"/>
                  </a:lnTo>
                  <a:lnTo>
                    <a:pt x="75" y="267"/>
                  </a:lnTo>
                  <a:lnTo>
                    <a:pt x="115" y="278"/>
                  </a:lnTo>
                  <a:lnTo>
                    <a:pt x="160" y="288"/>
                  </a:lnTo>
                  <a:lnTo>
                    <a:pt x="212" y="296"/>
                  </a:lnTo>
                  <a:lnTo>
                    <a:pt x="265" y="298"/>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39" name="Freeform 63"/>
            <p:cNvSpPr>
              <a:spLocks noChangeArrowheads="1"/>
            </p:cNvSpPr>
            <p:nvPr/>
          </p:nvSpPr>
          <p:spPr bwMode="auto">
            <a:xfrm>
              <a:off x="2247" y="2466"/>
              <a:ext cx="48" cy="47"/>
            </a:xfrm>
            <a:custGeom>
              <a:avLst/>
              <a:gdLst>
                <a:gd name="T0" fmla="*/ 48 w 48"/>
                <a:gd name="T1" fmla="*/ 26 h 47"/>
                <a:gd name="T2" fmla="*/ 0 w 48"/>
                <a:gd name="T3" fmla="*/ 47 h 47"/>
                <a:gd name="T4" fmla="*/ 5 w 48"/>
                <a:gd name="T5" fmla="*/ 31 h 47"/>
                <a:gd name="T6" fmla="*/ 8 w 48"/>
                <a:gd name="T7" fmla="*/ 16 h 47"/>
                <a:gd name="T8" fmla="*/ 3 w 48"/>
                <a:gd name="T9" fmla="*/ 0 h 47"/>
                <a:gd name="T10" fmla="*/ 48 w 48"/>
                <a:gd name="T11" fmla="*/ 26 h 47"/>
              </a:gdLst>
              <a:ahLst/>
              <a:cxnLst>
                <a:cxn ang="0">
                  <a:pos x="T0" y="T1"/>
                </a:cxn>
                <a:cxn ang="0">
                  <a:pos x="T2" y="T3"/>
                </a:cxn>
                <a:cxn ang="0">
                  <a:pos x="T4" y="T5"/>
                </a:cxn>
                <a:cxn ang="0">
                  <a:pos x="T6" y="T7"/>
                </a:cxn>
                <a:cxn ang="0">
                  <a:pos x="T8" y="T9"/>
                </a:cxn>
                <a:cxn ang="0">
                  <a:pos x="T10" y="T11"/>
                </a:cxn>
              </a:cxnLst>
              <a:rect l="0" t="0" r="r" b="b"/>
              <a:pathLst>
                <a:path w="48" h="47">
                  <a:moveTo>
                    <a:pt x="48" y="26"/>
                  </a:moveTo>
                  <a:lnTo>
                    <a:pt x="0" y="47"/>
                  </a:lnTo>
                  <a:lnTo>
                    <a:pt x="5" y="31"/>
                  </a:lnTo>
                  <a:lnTo>
                    <a:pt x="8" y="16"/>
                  </a:lnTo>
                  <a:lnTo>
                    <a:pt x="3" y="0"/>
                  </a:lnTo>
                  <a:lnTo>
                    <a:pt x="48" y="2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64"/>
          <p:cNvGrpSpPr/>
          <p:nvPr/>
        </p:nvGrpSpPr>
        <p:grpSpPr>
          <a:xfrm>
            <a:off x="4629150" y="4232275"/>
            <a:ext cx="2066925" cy="1087438"/>
            <a:chOff x="1995" y="2430"/>
            <a:chExt cx="1302" cy="685"/>
          </a:xfrm>
        </p:grpSpPr>
        <p:sp>
          <p:nvSpPr>
            <p:cNvPr id="50241" name="Freeform 65"/>
            <p:cNvSpPr>
              <a:spLocks noChangeArrowheads="1"/>
            </p:cNvSpPr>
            <p:nvPr/>
          </p:nvSpPr>
          <p:spPr bwMode="auto">
            <a:xfrm>
              <a:off x="2195" y="2430"/>
              <a:ext cx="1102" cy="360"/>
            </a:xfrm>
            <a:custGeom>
              <a:avLst/>
              <a:gdLst>
                <a:gd name="T0" fmla="*/ 940 w 1102"/>
                <a:gd name="T1" fmla="*/ 0 h 360"/>
                <a:gd name="T2" fmla="*/ 977 w 1102"/>
                <a:gd name="T3" fmla="*/ 5 h 360"/>
                <a:gd name="T4" fmla="*/ 1010 w 1102"/>
                <a:gd name="T5" fmla="*/ 18 h 360"/>
                <a:gd name="T6" fmla="*/ 1040 w 1102"/>
                <a:gd name="T7" fmla="*/ 36 h 360"/>
                <a:gd name="T8" fmla="*/ 1067 w 1102"/>
                <a:gd name="T9" fmla="*/ 62 h 360"/>
                <a:gd name="T10" fmla="*/ 1085 w 1102"/>
                <a:gd name="T11" fmla="*/ 91 h 360"/>
                <a:gd name="T12" fmla="*/ 1097 w 1102"/>
                <a:gd name="T13" fmla="*/ 124 h 360"/>
                <a:gd name="T14" fmla="*/ 1102 w 1102"/>
                <a:gd name="T15" fmla="*/ 161 h 360"/>
                <a:gd name="T16" fmla="*/ 1097 w 1102"/>
                <a:gd name="T17" fmla="*/ 179 h 360"/>
                <a:gd name="T18" fmla="*/ 1082 w 1102"/>
                <a:gd name="T19" fmla="*/ 197 h 360"/>
                <a:gd name="T20" fmla="*/ 1060 w 1102"/>
                <a:gd name="T21" fmla="*/ 215 h 360"/>
                <a:gd name="T22" fmla="*/ 1027 w 1102"/>
                <a:gd name="T23" fmla="*/ 233 h 360"/>
                <a:gd name="T24" fmla="*/ 985 w 1102"/>
                <a:gd name="T25" fmla="*/ 251 h 360"/>
                <a:gd name="T26" fmla="*/ 935 w 1102"/>
                <a:gd name="T27" fmla="*/ 267 h 360"/>
                <a:gd name="T28" fmla="*/ 878 w 1102"/>
                <a:gd name="T29" fmla="*/ 283 h 360"/>
                <a:gd name="T30" fmla="*/ 813 w 1102"/>
                <a:gd name="T31" fmla="*/ 296 h 360"/>
                <a:gd name="T32" fmla="*/ 740 w 1102"/>
                <a:gd name="T33" fmla="*/ 309 h 360"/>
                <a:gd name="T34" fmla="*/ 663 w 1102"/>
                <a:gd name="T35" fmla="*/ 322 h 360"/>
                <a:gd name="T36" fmla="*/ 578 w 1102"/>
                <a:gd name="T37" fmla="*/ 332 h 360"/>
                <a:gd name="T38" fmla="*/ 491 w 1102"/>
                <a:gd name="T39" fmla="*/ 340 h 360"/>
                <a:gd name="T40" fmla="*/ 396 w 1102"/>
                <a:gd name="T41" fmla="*/ 347 h 360"/>
                <a:gd name="T42" fmla="*/ 302 w 1102"/>
                <a:gd name="T43" fmla="*/ 353 h 360"/>
                <a:gd name="T44" fmla="*/ 202 w 1102"/>
                <a:gd name="T45" fmla="*/ 358 h 360"/>
                <a:gd name="T46" fmla="*/ 102 w 1102"/>
                <a:gd name="T47" fmla="*/ 360 h 360"/>
                <a:gd name="T48" fmla="*/ 0 w 1102"/>
                <a:gd name="T49"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2" h="360">
                  <a:moveTo>
                    <a:pt x="940" y="0"/>
                  </a:moveTo>
                  <a:lnTo>
                    <a:pt x="977" y="5"/>
                  </a:lnTo>
                  <a:lnTo>
                    <a:pt x="1010" y="18"/>
                  </a:lnTo>
                  <a:lnTo>
                    <a:pt x="1040" y="36"/>
                  </a:lnTo>
                  <a:lnTo>
                    <a:pt x="1067" y="62"/>
                  </a:lnTo>
                  <a:lnTo>
                    <a:pt x="1085" y="91"/>
                  </a:lnTo>
                  <a:lnTo>
                    <a:pt x="1097" y="124"/>
                  </a:lnTo>
                  <a:lnTo>
                    <a:pt x="1102" y="161"/>
                  </a:lnTo>
                  <a:lnTo>
                    <a:pt x="1097" y="179"/>
                  </a:lnTo>
                  <a:lnTo>
                    <a:pt x="1082" y="197"/>
                  </a:lnTo>
                  <a:lnTo>
                    <a:pt x="1060" y="215"/>
                  </a:lnTo>
                  <a:lnTo>
                    <a:pt x="1027" y="233"/>
                  </a:lnTo>
                  <a:lnTo>
                    <a:pt x="985" y="251"/>
                  </a:lnTo>
                  <a:lnTo>
                    <a:pt x="935" y="267"/>
                  </a:lnTo>
                  <a:lnTo>
                    <a:pt x="878" y="283"/>
                  </a:lnTo>
                  <a:lnTo>
                    <a:pt x="813" y="296"/>
                  </a:lnTo>
                  <a:lnTo>
                    <a:pt x="740" y="309"/>
                  </a:lnTo>
                  <a:lnTo>
                    <a:pt x="663" y="322"/>
                  </a:lnTo>
                  <a:lnTo>
                    <a:pt x="578" y="332"/>
                  </a:lnTo>
                  <a:lnTo>
                    <a:pt x="491" y="340"/>
                  </a:lnTo>
                  <a:lnTo>
                    <a:pt x="396" y="347"/>
                  </a:lnTo>
                  <a:lnTo>
                    <a:pt x="302" y="353"/>
                  </a:lnTo>
                  <a:lnTo>
                    <a:pt x="202" y="358"/>
                  </a:lnTo>
                  <a:lnTo>
                    <a:pt x="102" y="360"/>
                  </a:lnTo>
                  <a:lnTo>
                    <a:pt x="0" y="360"/>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42" name="Freeform 66"/>
            <p:cNvSpPr>
              <a:spLocks noChangeArrowheads="1"/>
            </p:cNvSpPr>
            <p:nvPr/>
          </p:nvSpPr>
          <p:spPr bwMode="auto">
            <a:xfrm>
              <a:off x="1995" y="2790"/>
              <a:ext cx="265" cy="301"/>
            </a:xfrm>
            <a:custGeom>
              <a:avLst/>
              <a:gdLst>
                <a:gd name="T0" fmla="*/ 200 w 265"/>
                <a:gd name="T1" fmla="*/ 0 h 301"/>
                <a:gd name="T2" fmla="*/ 160 w 265"/>
                <a:gd name="T3" fmla="*/ 6 h 301"/>
                <a:gd name="T4" fmla="*/ 123 w 265"/>
                <a:gd name="T5" fmla="*/ 16 h 301"/>
                <a:gd name="T6" fmla="*/ 88 w 265"/>
                <a:gd name="T7" fmla="*/ 34 h 301"/>
                <a:gd name="T8" fmla="*/ 58 w 265"/>
                <a:gd name="T9" fmla="*/ 60 h 301"/>
                <a:gd name="T10" fmla="*/ 33 w 265"/>
                <a:gd name="T11" fmla="*/ 91 h 301"/>
                <a:gd name="T12" fmla="*/ 15 w 265"/>
                <a:gd name="T13" fmla="*/ 125 h 301"/>
                <a:gd name="T14" fmla="*/ 3 w 265"/>
                <a:gd name="T15" fmla="*/ 161 h 301"/>
                <a:gd name="T16" fmla="*/ 0 w 265"/>
                <a:gd name="T17" fmla="*/ 200 h 301"/>
                <a:gd name="T18" fmla="*/ 5 w 265"/>
                <a:gd name="T19" fmla="*/ 218 h 301"/>
                <a:gd name="T20" fmla="*/ 18 w 265"/>
                <a:gd name="T21" fmla="*/ 237 h 301"/>
                <a:gd name="T22" fmla="*/ 43 w 265"/>
                <a:gd name="T23" fmla="*/ 255 h 301"/>
                <a:gd name="T24" fmla="*/ 75 w 265"/>
                <a:gd name="T25" fmla="*/ 268 h 301"/>
                <a:gd name="T26" fmla="*/ 115 w 265"/>
                <a:gd name="T27" fmla="*/ 281 h 301"/>
                <a:gd name="T28" fmla="*/ 160 w 265"/>
                <a:gd name="T29" fmla="*/ 291 h 301"/>
                <a:gd name="T30" fmla="*/ 212 w 265"/>
                <a:gd name="T31" fmla="*/ 296 h 301"/>
                <a:gd name="T32" fmla="*/ 265 w 265"/>
                <a:gd name="T3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5" h="301">
                  <a:moveTo>
                    <a:pt x="200" y="0"/>
                  </a:moveTo>
                  <a:lnTo>
                    <a:pt x="160" y="6"/>
                  </a:lnTo>
                  <a:lnTo>
                    <a:pt x="123" y="16"/>
                  </a:lnTo>
                  <a:lnTo>
                    <a:pt x="88" y="34"/>
                  </a:lnTo>
                  <a:lnTo>
                    <a:pt x="58" y="60"/>
                  </a:lnTo>
                  <a:lnTo>
                    <a:pt x="33" y="91"/>
                  </a:lnTo>
                  <a:lnTo>
                    <a:pt x="15" y="125"/>
                  </a:lnTo>
                  <a:lnTo>
                    <a:pt x="3" y="161"/>
                  </a:lnTo>
                  <a:lnTo>
                    <a:pt x="0" y="200"/>
                  </a:lnTo>
                  <a:lnTo>
                    <a:pt x="5" y="218"/>
                  </a:lnTo>
                  <a:lnTo>
                    <a:pt x="18" y="237"/>
                  </a:lnTo>
                  <a:lnTo>
                    <a:pt x="43" y="255"/>
                  </a:lnTo>
                  <a:lnTo>
                    <a:pt x="75" y="268"/>
                  </a:lnTo>
                  <a:lnTo>
                    <a:pt x="115" y="281"/>
                  </a:lnTo>
                  <a:lnTo>
                    <a:pt x="160" y="291"/>
                  </a:lnTo>
                  <a:lnTo>
                    <a:pt x="212" y="296"/>
                  </a:lnTo>
                  <a:lnTo>
                    <a:pt x="265" y="301"/>
                  </a:lnTo>
                </a:path>
              </a:pathLst>
            </a:custGeom>
            <a:noFill/>
            <a:ln w="7938">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43" name="Freeform 67"/>
            <p:cNvSpPr>
              <a:spLocks noChangeArrowheads="1"/>
            </p:cNvSpPr>
            <p:nvPr/>
          </p:nvSpPr>
          <p:spPr bwMode="auto">
            <a:xfrm>
              <a:off x="2247" y="3068"/>
              <a:ext cx="48" cy="47"/>
            </a:xfrm>
            <a:custGeom>
              <a:avLst/>
              <a:gdLst>
                <a:gd name="T0" fmla="*/ 48 w 48"/>
                <a:gd name="T1" fmla="*/ 23 h 47"/>
                <a:gd name="T2" fmla="*/ 0 w 48"/>
                <a:gd name="T3" fmla="*/ 47 h 47"/>
                <a:gd name="T4" fmla="*/ 5 w 48"/>
                <a:gd name="T5" fmla="*/ 31 h 47"/>
                <a:gd name="T6" fmla="*/ 8 w 48"/>
                <a:gd name="T7" fmla="*/ 16 h 47"/>
                <a:gd name="T8" fmla="*/ 3 w 48"/>
                <a:gd name="T9" fmla="*/ 0 h 47"/>
                <a:gd name="T10" fmla="*/ 48 w 48"/>
                <a:gd name="T11" fmla="*/ 23 h 47"/>
              </a:gdLst>
              <a:ahLst/>
              <a:cxnLst>
                <a:cxn ang="0">
                  <a:pos x="T0" y="T1"/>
                </a:cxn>
                <a:cxn ang="0">
                  <a:pos x="T2" y="T3"/>
                </a:cxn>
                <a:cxn ang="0">
                  <a:pos x="T4" y="T5"/>
                </a:cxn>
                <a:cxn ang="0">
                  <a:pos x="T6" y="T7"/>
                </a:cxn>
                <a:cxn ang="0">
                  <a:pos x="T8" y="T9"/>
                </a:cxn>
                <a:cxn ang="0">
                  <a:pos x="T10" y="T11"/>
                </a:cxn>
              </a:cxnLst>
              <a:rect l="0" t="0" r="r" b="b"/>
              <a:pathLst>
                <a:path w="48" h="47">
                  <a:moveTo>
                    <a:pt x="48" y="23"/>
                  </a:moveTo>
                  <a:lnTo>
                    <a:pt x="0" y="47"/>
                  </a:lnTo>
                  <a:lnTo>
                    <a:pt x="5" y="31"/>
                  </a:lnTo>
                  <a:lnTo>
                    <a:pt x="8" y="16"/>
                  </a:lnTo>
                  <a:lnTo>
                    <a:pt x="3" y="0"/>
                  </a:lnTo>
                  <a:lnTo>
                    <a:pt x="48" y="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 name="Group 68"/>
          <p:cNvGrpSpPr/>
          <p:nvPr/>
        </p:nvGrpSpPr>
        <p:grpSpPr>
          <a:xfrm>
            <a:off x="2833688" y="4413250"/>
            <a:ext cx="228600" cy="228600"/>
            <a:chOff x="4176" y="1008"/>
            <a:chExt cx="192" cy="192"/>
          </a:xfrm>
        </p:grpSpPr>
        <p:sp>
          <p:nvSpPr>
            <p:cNvPr id="50245" name="Line 69"/>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46" name="Line 70"/>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71"/>
          <p:cNvGrpSpPr/>
          <p:nvPr/>
        </p:nvGrpSpPr>
        <p:grpSpPr>
          <a:xfrm>
            <a:off x="5805488" y="5175250"/>
            <a:ext cx="228600" cy="228600"/>
            <a:chOff x="4176" y="1008"/>
            <a:chExt cx="192" cy="192"/>
          </a:xfrm>
        </p:grpSpPr>
        <p:sp>
          <p:nvSpPr>
            <p:cNvPr id="50248" name="Line 72"/>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49" name="Line 73"/>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 name="Group 74"/>
          <p:cNvGrpSpPr/>
          <p:nvPr/>
        </p:nvGrpSpPr>
        <p:grpSpPr>
          <a:xfrm>
            <a:off x="2528888" y="3727450"/>
            <a:ext cx="228600" cy="228600"/>
            <a:chOff x="4176" y="1008"/>
            <a:chExt cx="192" cy="192"/>
          </a:xfrm>
        </p:grpSpPr>
        <p:sp>
          <p:nvSpPr>
            <p:cNvPr id="50251" name="Line 75"/>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52" name="Line 76"/>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1" name="Group 77"/>
          <p:cNvGrpSpPr/>
          <p:nvPr/>
        </p:nvGrpSpPr>
        <p:grpSpPr>
          <a:xfrm>
            <a:off x="5500688" y="3270250"/>
            <a:ext cx="228600" cy="228600"/>
            <a:chOff x="4176" y="1008"/>
            <a:chExt cx="192" cy="192"/>
          </a:xfrm>
        </p:grpSpPr>
        <p:sp>
          <p:nvSpPr>
            <p:cNvPr id="50254" name="Line 78"/>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55" name="Line 79"/>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2" name="Group 80"/>
          <p:cNvGrpSpPr/>
          <p:nvPr/>
        </p:nvGrpSpPr>
        <p:grpSpPr>
          <a:xfrm>
            <a:off x="2833688" y="4108450"/>
            <a:ext cx="228600" cy="228600"/>
            <a:chOff x="4176" y="1008"/>
            <a:chExt cx="192" cy="192"/>
          </a:xfrm>
        </p:grpSpPr>
        <p:sp>
          <p:nvSpPr>
            <p:cNvPr id="50257" name="Line 81"/>
            <p:cNvSpPr>
              <a:spLocks noChangeShapeType="1"/>
            </p:cNvSpPr>
            <p:nvPr/>
          </p:nvSpPr>
          <p:spPr bwMode="auto">
            <a:xfrm flipH="1">
              <a:off x="4176" y="1008"/>
              <a:ext cx="192" cy="192"/>
            </a:xfrm>
            <a:prstGeom prst="line">
              <a:avLst/>
            </a:prstGeom>
            <a:noFill/>
            <a:ln w="38100">
              <a:solidFill>
                <a:srgbClr val="3366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58" name="Line 82"/>
            <p:cNvSpPr>
              <a:spLocks noChangeShapeType="1"/>
            </p:cNvSpPr>
            <p:nvPr/>
          </p:nvSpPr>
          <p:spPr bwMode="auto">
            <a:xfrm>
              <a:off x="4176" y="1008"/>
              <a:ext cx="192" cy="192"/>
            </a:xfrm>
            <a:prstGeom prst="line">
              <a:avLst/>
            </a:prstGeom>
            <a:noFill/>
            <a:ln w="38100">
              <a:solidFill>
                <a:srgbClr val="3366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3" name="Group 83"/>
          <p:cNvGrpSpPr/>
          <p:nvPr/>
        </p:nvGrpSpPr>
        <p:grpSpPr>
          <a:xfrm>
            <a:off x="5805488" y="4260850"/>
            <a:ext cx="228600" cy="228600"/>
            <a:chOff x="4176" y="1008"/>
            <a:chExt cx="192" cy="192"/>
          </a:xfrm>
        </p:grpSpPr>
        <p:sp>
          <p:nvSpPr>
            <p:cNvPr id="50260" name="Line 84"/>
            <p:cNvSpPr>
              <a:spLocks noChangeShapeType="1"/>
            </p:cNvSpPr>
            <p:nvPr/>
          </p:nvSpPr>
          <p:spPr bwMode="auto">
            <a:xfrm flipH="1">
              <a:off x="4176" y="1008"/>
              <a:ext cx="192" cy="192"/>
            </a:xfrm>
            <a:prstGeom prst="line">
              <a:avLst/>
            </a:prstGeom>
            <a:noFill/>
            <a:ln w="38100">
              <a:solidFill>
                <a:srgbClr val="3366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0261" name="Line 85"/>
            <p:cNvSpPr>
              <a:spLocks noChangeShapeType="1"/>
            </p:cNvSpPr>
            <p:nvPr/>
          </p:nvSpPr>
          <p:spPr bwMode="auto">
            <a:xfrm>
              <a:off x="4176" y="1008"/>
              <a:ext cx="192" cy="192"/>
            </a:xfrm>
            <a:prstGeom prst="line">
              <a:avLst/>
            </a:prstGeom>
            <a:noFill/>
            <a:ln w="38100">
              <a:solidFill>
                <a:srgbClr val="336699"/>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0262" name="Rectangle 89"/>
          <p:cNvSpPr>
            <a:spLocks noChangeArrowheads="1"/>
          </p:cNvSpPr>
          <p:nvPr/>
        </p:nvSpPr>
        <p:spPr bwMode="auto">
          <a:xfrm>
            <a:off x="827088" y="195263"/>
            <a:ext cx="53244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数组的顺序存储</a:t>
            </a: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69028"/>
                                        </p:tgtEl>
                                        <p:attrNameLst>
                                          <p:attrName>style.visibility</p:attrName>
                                        </p:attrNameLst>
                                      </p:cBhvr>
                                      <p:to>
                                        <p:strVal val="visible"/>
                                      </p:to>
                                    </p:set>
                                    <p:anim calcmode="lin" valueType="num">
                                      <p:cBhvr additive="base">
                                        <p:cTn id="7" dur="500" fill="hold"/>
                                        <p:tgtEl>
                                          <p:spTgt spid="769028"/>
                                        </p:tgtEl>
                                        <p:attrNameLst>
                                          <p:attrName>ppt_x</p:attrName>
                                        </p:attrNameLst>
                                      </p:cBhvr>
                                      <p:tavLst>
                                        <p:tav tm="0">
                                          <p:val>
                                            <p:strVal val="0-#ppt_w/2"/>
                                          </p:val>
                                        </p:tav>
                                        <p:tav tm="100000">
                                          <p:val>
                                            <p:strVal val="#ppt_x"/>
                                          </p:val>
                                        </p:tav>
                                      </p:tavLst>
                                    </p:anim>
                                    <p:anim calcmode="lin" valueType="num">
                                      <p:cBhvr additive="base">
                                        <p:cTn id="8" dur="500" fill="hold"/>
                                        <p:tgtEl>
                                          <p:spTgt spid="7690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499"/>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7" presetClass="entr" presetSubtype="8" fill="hold" nodeType="clickEffect">
                                  <p:stCondLst>
                                    <p:cond delay="0"/>
                                  </p:stCondLst>
                                  <p:childTnLst>
                                    <p:set>
                                      <p:cBhvr>
                                        <p:cTn id="15" dur="1" fill="hold">
                                          <p:stCondLst>
                                            <p:cond delay="0"/>
                                          </p:stCondLst>
                                        </p:cTn>
                                        <p:tgtEl>
                                          <p:spTgt spid="769083"/>
                                        </p:tgtEl>
                                        <p:attrNameLst>
                                          <p:attrName>style.visibility</p:attrName>
                                        </p:attrNameLst>
                                      </p:cBhvr>
                                      <p:to>
                                        <p:strVal val="visible"/>
                                      </p:to>
                                    </p:set>
                                    <p:anim calcmode="lin" valueType="num">
                                      <p:cBhvr>
                                        <p:cTn id="16" dur="500" fill="hold"/>
                                        <p:tgtEl>
                                          <p:spTgt spid="769083"/>
                                        </p:tgtEl>
                                        <p:attrNameLst>
                                          <p:attrName>ppt_x</p:attrName>
                                        </p:attrNameLst>
                                      </p:cBhvr>
                                      <p:tavLst>
                                        <p:tav tm="0">
                                          <p:val>
                                            <p:strVal val="#ppt_x-#ppt_w/2"/>
                                          </p:val>
                                        </p:tav>
                                        <p:tav tm="100000">
                                          <p:val>
                                            <p:strVal val="#ppt_x"/>
                                          </p:val>
                                        </p:tav>
                                      </p:tavLst>
                                    </p:anim>
                                    <p:anim calcmode="lin" valueType="num">
                                      <p:cBhvr>
                                        <p:cTn id="17" dur="500" fill="hold"/>
                                        <p:tgtEl>
                                          <p:spTgt spid="769083"/>
                                        </p:tgtEl>
                                        <p:attrNameLst>
                                          <p:attrName>ppt_y</p:attrName>
                                        </p:attrNameLst>
                                      </p:cBhvr>
                                      <p:tavLst>
                                        <p:tav tm="0">
                                          <p:val>
                                            <p:strVal val="#ppt_y"/>
                                          </p:val>
                                        </p:tav>
                                        <p:tav tm="100000">
                                          <p:val>
                                            <p:strVal val="#ppt_y"/>
                                          </p:val>
                                        </p:tav>
                                      </p:tavLst>
                                    </p:anim>
                                    <p:anim calcmode="lin" valueType="num">
                                      <p:cBhvr>
                                        <p:cTn id="18" dur="500" fill="hold"/>
                                        <p:tgtEl>
                                          <p:spTgt spid="769083"/>
                                        </p:tgtEl>
                                        <p:attrNameLst>
                                          <p:attrName>ppt_w</p:attrName>
                                        </p:attrNameLst>
                                      </p:cBhvr>
                                      <p:tavLst>
                                        <p:tav tm="0">
                                          <p:val>
                                            <p:fltVal val="0"/>
                                          </p:val>
                                        </p:tav>
                                        <p:tav tm="100000">
                                          <p:val>
                                            <p:strVal val="#ppt_w"/>
                                          </p:val>
                                        </p:tav>
                                      </p:tavLst>
                                    </p:anim>
                                    <p:anim calcmode="lin" valueType="num">
                                      <p:cBhvr>
                                        <p:cTn id="19" dur="500" fill="hold"/>
                                        <p:tgtEl>
                                          <p:spTgt spid="76908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1+#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2"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ppt_x</p:attrName>
                                        </p:attrNameLst>
                                      </p:cBhvr>
                                      <p:tavLst>
                                        <p:tav tm="0">
                                          <p:val>
                                            <p:strVal val="#ppt_x+#ppt_w/2"/>
                                          </p:val>
                                        </p:tav>
                                        <p:tav tm="100000">
                                          <p:val>
                                            <p:strVal val="#ppt_x"/>
                                          </p:val>
                                        </p:tav>
                                      </p:tavLst>
                                    </p:anim>
                                    <p:anim calcmode="lin" valueType="num">
                                      <p:cBhvr>
                                        <p:cTn id="31" dur="500" fill="hold"/>
                                        <p:tgtEl>
                                          <p:spTgt spid="6"/>
                                        </p:tgtEl>
                                        <p:attrNameLst>
                                          <p:attrName>ppt_y</p:attrName>
                                        </p:attrNameLst>
                                      </p:cBhvr>
                                      <p:tavLst>
                                        <p:tav tm="0">
                                          <p:val>
                                            <p:strVal val="#ppt_y"/>
                                          </p:val>
                                        </p:tav>
                                        <p:tav tm="100000">
                                          <p:val>
                                            <p:strVal val="#ppt_y"/>
                                          </p:val>
                                        </p:tav>
                                      </p:tavLst>
                                    </p:anim>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strVal val="#ppt_h"/>
                                          </p:val>
                                        </p:tav>
                                        <p:tav tm="100000">
                                          <p:val>
                                            <p:strVal val="#ppt_h"/>
                                          </p:val>
                                        </p:tav>
                                      </p:tavLst>
                                    </p:anim>
                                  </p:childTnLst>
                                </p:cTn>
                              </p:par>
                            </p:childTnLst>
                          </p:cTn>
                        </p:par>
                        <p:par>
                          <p:cTn id="34" fill="hold">
                            <p:stCondLst>
                              <p:cond delay="500"/>
                            </p:stCondLst>
                            <p:childTnLst>
                              <p:par>
                                <p:cTn id="35" presetID="2" presetClass="entr" presetSubtype="2"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2"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ppt_x</p:attrName>
                                        </p:attrNameLst>
                                      </p:cBhvr>
                                      <p:tavLst>
                                        <p:tav tm="0">
                                          <p:val>
                                            <p:strVal val="#ppt_x+#ppt_w/2"/>
                                          </p:val>
                                        </p:tav>
                                        <p:tav tm="100000">
                                          <p:val>
                                            <p:strVal val="#ppt_x"/>
                                          </p:val>
                                        </p:tav>
                                      </p:tavLst>
                                    </p:anim>
                                    <p:anim calcmode="lin" valueType="num">
                                      <p:cBhvr>
                                        <p:cTn id="44" dur="500" fill="hold"/>
                                        <p:tgtEl>
                                          <p:spTgt spid="7"/>
                                        </p:tgtEl>
                                        <p:attrNameLst>
                                          <p:attrName>ppt_y</p:attrName>
                                        </p:attrNameLst>
                                      </p:cBhvr>
                                      <p:tavLst>
                                        <p:tav tm="0">
                                          <p:val>
                                            <p:strVal val="#ppt_y"/>
                                          </p:val>
                                        </p:tav>
                                        <p:tav tm="100000">
                                          <p:val>
                                            <p:strVal val="#ppt_y"/>
                                          </p:val>
                                        </p:tav>
                                      </p:tavLst>
                                    </p:anim>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strVal val="#ppt_h"/>
                                          </p:val>
                                        </p:tav>
                                        <p:tav tm="100000">
                                          <p:val>
                                            <p:strVal val="#ppt_h"/>
                                          </p:val>
                                        </p:tav>
                                      </p:tavLst>
                                    </p:anim>
                                  </p:childTnLst>
                                </p:cTn>
                              </p:par>
                            </p:childTnLst>
                          </p:cTn>
                        </p:par>
                        <p:par>
                          <p:cTn id="47" fill="hold">
                            <p:stCondLst>
                              <p:cond delay="500"/>
                            </p:stCondLst>
                            <p:childTnLst>
                              <p:par>
                                <p:cTn id="48" presetID="2" presetClass="entr" presetSubtype="2"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1+#ppt_w/2"/>
                                          </p:val>
                                        </p:tav>
                                        <p:tav tm="100000">
                                          <p:val>
                                            <p:strVal val="#ppt_x"/>
                                          </p:val>
                                        </p:tav>
                                      </p:tavLst>
                                    </p:anim>
                                    <p:anim calcmode="lin" valueType="num">
                                      <p:cBhvr additive="base">
                                        <p:cTn id="5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0-#ppt_w/2"/>
                                          </p:val>
                                        </p:tav>
                                        <p:tav tm="100000">
                                          <p:val>
                                            <p:strVal val="#ppt_x"/>
                                          </p:val>
                                        </p:tav>
                                      </p:tavLst>
                                    </p:anim>
                                    <p:anim calcmode="lin" valueType="num">
                                      <p:cBhvr additive="base">
                                        <p:cTn id="5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500" fill="hold"/>
                                        <p:tgtEl>
                                          <p:spTgt spid="11"/>
                                        </p:tgtEl>
                                        <p:attrNameLst>
                                          <p:attrName>ppt_x</p:attrName>
                                        </p:attrNameLst>
                                      </p:cBhvr>
                                      <p:tavLst>
                                        <p:tav tm="0">
                                          <p:val>
                                            <p:strVal val="0-#ppt_w/2"/>
                                          </p:val>
                                        </p:tav>
                                        <p:tav tm="100000">
                                          <p:val>
                                            <p:strVal val="#ppt_x"/>
                                          </p:val>
                                        </p:tav>
                                      </p:tavLst>
                                    </p:anim>
                                    <p:anim calcmode="lin" valueType="num">
                                      <p:cBhvr additive="base">
                                        <p:cTn id="6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0-#ppt_w/2"/>
                                          </p:val>
                                        </p:tav>
                                        <p:tav tm="100000">
                                          <p:val>
                                            <p:strVal val="#ppt_x"/>
                                          </p:val>
                                        </p:tav>
                                      </p:tavLst>
                                    </p:anim>
                                    <p:anim calcmode="lin" valueType="num">
                                      <p:cBhvr additive="base">
                                        <p:cTn id="6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additive="base">
                                        <p:cTn id="74" dur="500" fill="hold"/>
                                        <p:tgtEl>
                                          <p:spTgt spid="13"/>
                                        </p:tgtEl>
                                        <p:attrNameLst>
                                          <p:attrName>ppt_x</p:attrName>
                                        </p:attrNameLst>
                                      </p:cBhvr>
                                      <p:tavLst>
                                        <p:tav tm="0">
                                          <p:val>
                                            <p:strVal val="0-#ppt_w/2"/>
                                          </p:val>
                                        </p:tav>
                                        <p:tav tm="100000">
                                          <p:val>
                                            <p:strVal val="#ppt_x"/>
                                          </p:val>
                                        </p:tav>
                                      </p:tavLst>
                                    </p:anim>
                                    <p:anim calcmode="lin" valueType="num">
                                      <p:cBhvr additive="base">
                                        <p:cTn id="75"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nodeType="click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additive="base">
                                        <p:cTn id="80" dur="500" fill="hold"/>
                                        <p:tgtEl>
                                          <p:spTgt spid="8"/>
                                        </p:tgtEl>
                                        <p:attrNameLst>
                                          <p:attrName>ppt_x</p:attrName>
                                        </p:attrNameLst>
                                      </p:cBhvr>
                                      <p:tavLst>
                                        <p:tav tm="0">
                                          <p:val>
                                            <p:strVal val="0-#ppt_w/2"/>
                                          </p:val>
                                        </p:tav>
                                        <p:tav tm="100000">
                                          <p:val>
                                            <p:strVal val="#ppt_x"/>
                                          </p:val>
                                        </p:tav>
                                      </p:tavLst>
                                    </p:anim>
                                    <p:anim calcmode="lin" valueType="num">
                                      <p:cBhvr additive="base">
                                        <p:cTn id="8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 calcmode="lin" valueType="num">
                                      <p:cBhvr additive="base">
                                        <p:cTn id="86" dur="500" fill="hold"/>
                                        <p:tgtEl>
                                          <p:spTgt spid="9"/>
                                        </p:tgtEl>
                                        <p:attrNameLst>
                                          <p:attrName>ppt_x</p:attrName>
                                        </p:attrNameLst>
                                      </p:cBhvr>
                                      <p:tavLst>
                                        <p:tav tm="0">
                                          <p:val>
                                            <p:strVal val="0-#ppt_w/2"/>
                                          </p:val>
                                        </p:tav>
                                        <p:tav tm="100000">
                                          <p:val>
                                            <p:strVal val="#ppt_x"/>
                                          </p:val>
                                        </p:tav>
                                      </p:tavLst>
                                    </p:anim>
                                    <p:anim calcmode="lin" valueType="num">
                                      <p:cBhvr additive="base">
                                        <p:cTn id="8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2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ChangeArrowheads="1"/>
          </p:cNvSpPr>
          <p:nvPr/>
        </p:nvSpPr>
        <p:spPr bwMode="auto">
          <a:xfrm>
            <a:off x="323850" y="2168525"/>
            <a:ext cx="8569325" cy="3962400"/>
          </a:xfrm>
          <a:prstGeom prst="rect">
            <a:avLst/>
          </a:prstGeom>
          <a:solidFill>
            <a:srgbClr val="B6D2EA"/>
          </a:solidFill>
          <a:ln w="9525">
            <a:no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2" name="Group 3"/>
          <p:cNvGrpSpPr/>
          <p:nvPr/>
        </p:nvGrpSpPr>
        <p:grpSpPr>
          <a:xfrm>
            <a:off x="3284538" y="2435225"/>
            <a:ext cx="2109787" cy="1169988"/>
            <a:chOff x="1160" y="1259"/>
            <a:chExt cx="1329" cy="737"/>
          </a:xfrm>
        </p:grpSpPr>
        <p:sp>
          <p:nvSpPr>
            <p:cNvPr id="51205" name="Rectangle 4"/>
            <p:cNvSpPr>
              <a:spLocks noChangeArrowheads="1"/>
            </p:cNvSpPr>
            <p:nvPr/>
          </p:nvSpPr>
          <p:spPr bwMode="auto">
            <a:xfrm>
              <a:off x="2047" y="1365"/>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06" name="Freeform 5"/>
            <p:cNvSpPr>
              <a:spLocks noChangeArrowheads="1"/>
            </p:cNvSpPr>
            <p:nvPr/>
          </p:nvSpPr>
          <p:spPr bwMode="auto">
            <a:xfrm>
              <a:off x="2047" y="1259"/>
              <a:ext cx="441" cy="106"/>
            </a:xfrm>
            <a:custGeom>
              <a:avLst/>
              <a:gdLst>
                <a:gd name="T0" fmla="*/ 0 w 441"/>
                <a:gd name="T1" fmla="*/ 106 h 106"/>
                <a:gd name="T2" fmla="*/ 147 w 441"/>
                <a:gd name="T3" fmla="*/ 0 h 106"/>
                <a:gd name="T4" fmla="*/ 441 w 441"/>
                <a:gd name="T5" fmla="*/ 0 h 106"/>
                <a:gd name="T6" fmla="*/ 294 w 441"/>
                <a:gd name="T7" fmla="*/ 106 h 106"/>
              </a:gdLst>
              <a:ahLst/>
              <a:cxnLst>
                <a:cxn ang="0">
                  <a:pos x="T0" y="T1"/>
                </a:cxn>
                <a:cxn ang="0">
                  <a:pos x="T2" y="T3"/>
                </a:cxn>
                <a:cxn ang="0">
                  <a:pos x="T4" y="T5"/>
                </a:cxn>
                <a:cxn ang="0">
                  <a:pos x="T6" y="T7"/>
                </a:cxn>
              </a:cxnLst>
              <a:rect l="0" t="0" r="r" b="b"/>
              <a:pathLst>
                <a:path w="441" h="106">
                  <a:moveTo>
                    <a:pt x="0" y="106"/>
                  </a:moveTo>
                  <a:lnTo>
                    <a:pt x="147" y="0"/>
                  </a:lnTo>
                  <a:lnTo>
                    <a:pt x="441" y="0"/>
                  </a:lnTo>
                  <a:lnTo>
                    <a:pt x="294"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07" name="Line 6"/>
            <p:cNvSpPr>
              <a:spLocks noChangeShapeType="1"/>
            </p:cNvSpPr>
            <p:nvPr/>
          </p:nvSpPr>
          <p:spPr bwMode="auto">
            <a:xfrm>
              <a:off x="2488" y="1259"/>
              <a:ext cx="1" cy="210"/>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08" name="Line 7"/>
            <p:cNvSpPr>
              <a:spLocks noChangeShapeType="1"/>
            </p:cNvSpPr>
            <p:nvPr/>
          </p:nvSpPr>
          <p:spPr bwMode="auto">
            <a:xfrm flipV="1">
              <a:off x="2341" y="1469"/>
              <a:ext cx="147" cy="106"/>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09" name="Rectangle 8"/>
            <p:cNvSpPr>
              <a:spLocks noChangeArrowheads="1"/>
            </p:cNvSpPr>
            <p:nvPr/>
          </p:nvSpPr>
          <p:spPr bwMode="auto">
            <a:xfrm>
              <a:off x="1752" y="1365"/>
              <a:ext cx="295"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0" name="Freeform 9"/>
            <p:cNvSpPr>
              <a:spLocks noChangeArrowheads="1"/>
            </p:cNvSpPr>
            <p:nvPr/>
          </p:nvSpPr>
          <p:spPr bwMode="auto">
            <a:xfrm>
              <a:off x="1752" y="1259"/>
              <a:ext cx="442" cy="106"/>
            </a:xfrm>
            <a:custGeom>
              <a:avLst/>
              <a:gdLst>
                <a:gd name="T0" fmla="*/ 0 w 442"/>
                <a:gd name="T1" fmla="*/ 106 h 106"/>
                <a:gd name="T2" fmla="*/ 148 w 442"/>
                <a:gd name="T3" fmla="*/ 0 h 106"/>
                <a:gd name="T4" fmla="*/ 442 w 442"/>
                <a:gd name="T5" fmla="*/ 0 h 106"/>
              </a:gdLst>
              <a:ahLst/>
              <a:cxnLst>
                <a:cxn ang="0">
                  <a:pos x="T0" y="T1"/>
                </a:cxn>
                <a:cxn ang="0">
                  <a:pos x="T2" y="T3"/>
                </a:cxn>
                <a:cxn ang="0">
                  <a:pos x="T4" y="T5"/>
                </a:cxn>
              </a:cxnLst>
              <a:rect l="0" t="0" r="r" b="b"/>
              <a:pathLst>
                <a:path w="442" h="106">
                  <a:moveTo>
                    <a:pt x="0" y="106"/>
                  </a:moveTo>
                  <a:lnTo>
                    <a:pt x="148" y="0"/>
                  </a:lnTo>
                  <a:lnTo>
                    <a:pt x="442"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1" name="Rectangle 10"/>
            <p:cNvSpPr>
              <a:spLocks noChangeArrowheads="1"/>
            </p:cNvSpPr>
            <p:nvPr/>
          </p:nvSpPr>
          <p:spPr bwMode="auto">
            <a:xfrm>
              <a:off x="1455" y="1365"/>
              <a:ext cx="297"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2" name="Freeform 11"/>
            <p:cNvSpPr>
              <a:spLocks noChangeArrowheads="1"/>
            </p:cNvSpPr>
            <p:nvPr/>
          </p:nvSpPr>
          <p:spPr bwMode="auto">
            <a:xfrm>
              <a:off x="1455" y="1259"/>
              <a:ext cx="445" cy="106"/>
            </a:xfrm>
            <a:custGeom>
              <a:avLst/>
              <a:gdLst>
                <a:gd name="T0" fmla="*/ 0 w 445"/>
                <a:gd name="T1" fmla="*/ 106 h 106"/>
                <a:gd name="T2" fmla="*/ 150 w 445"/>
                <a:gd name="T3" fmla="*/ 0 h 106"/>
                <a:gd name="T4" fmla="*/ 445 w 445"/>
                <a:gd name="T5" fmla="*/ 0 h 106"/>
              </a:gdLst>
              <a:ahLst/>
              <a:cxnLst>
                <a:cxn ang="0">
                  <a:pos x="T0" y="T1"/>
                </a:cxn>
                <a:cxn ang="0">
                  <a:pos x="T2" y="T3"/>
                </a:cxn>
                <a:cxn ang="0">
                  <a:pos x="T4" y="T5"/>
                </a:cxn>
              </a:cxnLst>
              <a:rect l="0" t="0" r="r" b="b"/>
              <a:pathLst>
                <a:path w="445" h="106">
                  <a:moveTo>
                    <a:pt x="0" y="106"/>
                  </a:moveTo>
                  <a:lnTo>
                    <a:pt x="150" y="0"/>
                  </a:lnTo>
                  <a:lnTo>
                    <a:pt x="445"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3" name="Rectangle 12"/>
            <p:cNvSpPr>
              <a:spLocks noChangeArrowheads="1"/>
            </p:cNvSpPr>
            <p:nvPr/>
          </p:nvSpPr>
          <p:spPr bwMode="auto">
            <a:xfrm>
              <a:off x="1160" y="1365"/>
              <a:ext cx="295"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4" name="Freeform 13"/>
            <p:cNvSpPr>
              <a:spLocks noChangeArrowheads="1"/>
            </p:cNvSpPr>
            <p:nvPr/>
          </p:nvSpPr>
          <p:spPr bwMode="auto">
            <a:xfrm>
              <a:off x="1160" y="1259"/>
              <a:ext cx="445" cy="106"/>
            </a:xfrm>
            <a:custGeom>
              <a:avLst/>
              <a:gdLst>
                <a:gd name="T0" fmla="*/ 0 w 445"/>
                <a:gd name="T1" fmla="*/ 106 h 106"/>
                <a:gd name="T2" fmla="*/ 148 w 445"/>
                <a:gd name="T3" fmla="*/ 0 h 106"/>
                <a:gd name="T4" fmla="*/ 445 w 445"/>
                <a:gd name="T5" fmla="*/ 0 h 106"/>
              </a:gdLst>
              <a:ahLst/>
              <a:cxnLst>
                <a:cxn ang="0">
                  <a:pos x="T0" y="T1"/>
                </a:cxn>
                <a:cxn ang="0">
                  <a:pos x="T2" y="T3"/>
                </a:cxn>
                <a:cxn ang="0">
                  <a:pos x="T4" y="T5"/>
                </a:cxn>
              </a:cxnLst>
              <a:rect l="0" t="0" r="r" b="b"/>
              <a:pathLst>
                <a:path w="445" h="106">
                  <a:moveTo>
                    <a:pt x="0" y="106"/>
                  </a:moveTo>
                  <a:lnTo>
                    <a:pt x="148" y="0"/>
                  </a:lnTo>
                  <a:lnTo>
                    <a:pt x="445"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5" name="Rectangle 14"/>
            <p:cNvSpPr>
              <a:spLocks noChangeArrowheads="1"/>
            </p:cNvSpPr>
            <p:nvPr/>
          </p:nvSpPr>
          <p:spPr bwMode="auto">
            <a:xfrm>
              <a:off x="2047" y="1575"/>
              <a:ext cx="294"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6" name="Rectangle 15"/>
            <p:cNvSpPr>
              <a:spLocks noChangeArrowheads="1"/>
            </p:cNvSpPr>
            <p:nvPr/>
          </p:nvSpPr>
          <p:spPr bwMode="auto">
            <a:xfrm>
              <a:off x="1752" y="1575"/>
              <a:ext cx="295"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7" name="Rectangle 16"/>
            <p:cNvSpPr>
              <a:spLocks noChangeArrowheads="1"/>
            </p:cNvSpPr>
            <p:nvPr/>
          </p:nvSpPr>
          <p:spPr bwMode="auto">
            <a:xfrm>
              <a:off x="1455" y="1575"/>
              <a:ext cx="297"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8" name="Rectangle 17"/>
            <p:cNvSpPr>
              <a:spLocks noChangeArrowheads="1"/>
            </p:cNvSpPr>
            <p:nvPr/>
          </p:nvSpPr>
          <p:spPr bwMode="auto">
            <a:xfrm>
              <a:off x="1160" y="1575"/>
              <a:ext cx="295"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19" name="Rectangle 18"/>
            <p:cNvSpPr>
              <a:spLocks noChangeArrowheads="1"/>
            </p:cNvSpPr>
            <p:nvPr/>
          </p:nvSpPr>
          <p:spPr bwMode="auto">
            <a:xfrm>
              <a:off x="2047" y="1786"/>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0" name="Rectangle 19"/>
            <p:cNvSpPr>
              <a:spLocks noChangeArrowheads="1"/>
            </p:cNvSpPr>
            <p:nvPr/>
          </p:nvSpPr>
          <p:spPr bwMode="auto">
            <a:xfrm>
              <a:off x="1752" y="1786"/>
              <a:ext cx="295"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1" name="Rectangle 20"/>
            <p:cNvSpPr>
              <a:spLocks noChangeArrowheads="1"/>
            </p:cNvSpPr>
            <p:nvPr/>
          </p:nvSpPr>
          <p:spPr bwMode="auto">
            <a:xfrm>
              <a:off x="1455" y="1786"/>
              <a:ext cx="297"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2" name="Rectangle 21"/>
            <p:cNvSpPr>
              <a:spLocks noChangeArrowheads="1"/>
            </p:cNvSpPr>
            <p:nvPr/>
          </p:nvSpPr>
          <p:spPr bwMode="auto">
            <a:xfrm>
              <a:off x="1160" y="1786"/>
              <a:ext cx="295"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3" name="Freeform 22"/>
            <p:cNvSpPr>
              <a:spLocks noChangeArrowheads="1"/>
            </p:cNvSpPr>
            <p:nvPr/>
          </p:nvSpPr>
          <p:spPr bwMode="auto">
            <a:xfrm>
              <a:off x="2341" y="1469"/>
              <a:ext cx="147" cy="317"/>
            </a:xfrm>
            <a:custGeom>
              <a:avLst/>
              <a:gdLst>
                <a:gd name="T0" fmla="*/ 0 w 147"/>
                <a:gd name="T1" fmla="*/ 317 h 317"/>
                <a:gd name="T2" fmla="*/ 147 w 147"/>
                <a:gd name="T3" fmla="*/ 210 h 317"/>
                <a:gd name="T4" fmla="*/ 147 w 147"/>
                <a:gd name="T5" fmla="*/ 0 h 317"/>
              </a:gdLst>
              <a:ahLst/>
              <a:cxnLst>
                <a:cxn ang="0">
                  <a:pos x="T0" y="T1"/>
                </a:cxn>
                <a:cxn ang="0">
                  <a:pos x="T2" y="T3"/>
                </a:cxn>
                <a:cxn ang="0">
                  <a:pos x="T4" y="T5"/>
                </a:cxn>
              </a:cxnLst>
              <a:rect l="0" t="0" r="r" b="b"/>
              <a:pathLst>
                <a:path w="147" h="317">
                  <a:moveTo>
                    <a:pt x="0" y="317"/>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4" name="Freeform 23"/>
            <p:cNvSpPr>
              <a:spLocks noChangeArrowheads="1"/>
            </p:cNvSpPr>
            <p:nvPr/>
          </p:nvSpPr>
          <p:spPr bwMode="auto">
            <a:xfrm>
              <a:off x="2341" y="1679"/>
              <a:ext cx="147" cy="317"/>
            </a:xfrm>
            <a:custGeom>
              <a:avLst/>
              <a:gdLst>
                <a:gd name="T0" fmla="*/ 0 w 147"/>
                <a:gd name="T1" fmla="*/ 317 h 317"/>
                <a:gd name="T2" fmla="*/ 147 w 147"/>
                <a:gd name="T3" fmla="*/ 210 h 317"/>
                <a:gd name="T4" fmla="*/ 147 w 147"/>
                <a:gd name="T5" fmla="*/ 0 h 317"/>
              </a:gdLst>
              <a:ahLst/>
              <a:cxnLst>
                <a:cxn ang="0">
                  <a:pos x="T0" y="T1"/>
                </a:cxn>
                <a:cxn ang="0">
                  <a:pos x="T2" y="T3"/>
                </a:cxn>
                <a:cxn ang="0">
                  <a:pos x="T4" y="T5"/>
                </a:cxn>
              </a:cxnLst>
              <a:rect l="0" t="0" r="r" b="b"/>
              <a:pathLst>
                <a:path w="147" h="317">
                  <a:moveTo>
                    <a:pt x="0" y="317"/>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70072" name="Freeform 24"/>
          <p:cNvSpPr>
            <a:spLocks noChangeArrowheads="1"/>
          </p:cNvSpPr>
          <p:nvPr/>
        </p:nvSpPr>
        <p:spPr bwMode="auto">
          <a:xfrm>
            <a:off x="3805238" y="3813175"/>
            <a:ext cx="752475" cy="596900"/>
          </a:xfrm>
          <a:custGeom>
            <a:avLst/>
            <a:gdLst>
              <a:gd name="T0" fmla="*/ 235 w 474"/>
              <a:gd name="T1" fmla="*/ 376 h 376"/>
              <a:gd name="T2" fmla="*/ 0 w 474"/>
              <a:gd name="T3" fmla="*/ 210 h 376"/>
              <a:gd name="T4" fmla="*/ 154 w 474"/>
              <a:gd name="T5" fmla="*/ 210 h 376"/>
              <a:gd name="T6" fmla="*/ 154 w 474"/>
              <a:gd name="T7" fmla="*/ 0 h 376"/>
              <a:gd name="T8" fmla="*/ 316 w 474"/>
              <a:gd name="T9" fmla="*/ 0 h 376"/>
              <a:gd name="T10" fmla="*/ 316 w 474"/>
              <a:gd name="T11" fmla="*/ 210 h 376"/>
              <a:gd name="T12" fmla="*/ 474 w 474"/>
              <a:gd name="T13" fmla="*/ 210 h 376"/>
              <a:gd name="T14" fmla="*/ 235 w 474"/>
              <a:gd name="T15" fmla="*/ 376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376">
                <a:moveTo>
                  <a:pt x="235" y="376"/>
                </a:moveTo>
                <a:lnTo>
                  <a:pt x="0" y="210"/>
                </a:lnTo>
                <a:lnTo>
                  <a:pt x="154" y="210"/>
                </a:lnTo>
                <a:lnTo>
                  <a:pt x="154" y="0"/>
                </a:lnTo>
                <a:lnTo>
                  <a:pt x="316" y="0"/>
                </a:lnTo>
                <a:lnTo>
                  <a:pt x="316" y="210"/>
                </a:lnTo>
                <a:lnTo>
                  <a:pt x="474" y="210"/>
                </a:lnTo>
                <a:lnTo>
                  <a:pt x="235" y="376"/>
                </a:lnTo>
                <a:close/>
              </a:path>
            </a:pathLst>
          </a:custGeom>
          <a:solidFill>
            <a:srgbClr val="FFFFFF"/>
          </a:solidFill>
          <a:ln w="6350">
            <a:solidFill>
              <a:srgbClr val="000000"/>
            </a:solidFill>
            <a:round/>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nvGrpSpPr>
          <p:cNvPr id="3" name="Group 25"/>
          <p:cNvGrpSpPr/>
          <p:nvPr/>
        </p:nvGrpSpPr>
        <p:grpSpPr>
          <a:xfrm>
            <a:off x="2305050" y="4645025"/>
            <a:ext cx="708025" cy="1173163"/>
            <a:chOff x="543" y="2651"/>
            <a:chExt cx="446" cy="739"/>
          </a:xfrm>
        </p:grpSpPr>
        <p:sp>
          <p:nvSpPr>
            <p:cNvPr id="51227" name="Rectangle 26"/>
            <p:cNvSpPr>
              <a:spLocks noChangeArrowheads="1"/>
            </p:cNvSpPr>
            <p:nvPr/>
          </p:nvSpPr>
          <p:spPr bwMode="auto">
            <a:xfrm>
              <a:off x="543" y="2757"/>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8" name="Freeform 27"/>
            <p:cNvSpPr>
              <a:spLocks noChangeArrowheads="1"/>
            </p:cNvSpPr>
            <p:nvPr/>
          </p:nvSpPr>
          <p:spPr bwMode="auto">
            <a:xfrm>
              <a:off x="543" y="2651"/>
              <a:ext cx="445" cy="106"/>
            </a:xfrm>
            <a:custGeom>
              <a:avLst/>
              <a:gdLst>
                <a:gd name="T0" fmla="*/ 0 w 445"/>
                <a:gd name="T1" fmla="*/ 106 h 106"/>
                <a:gd name="T2" fmla="*/ 147 w 445"/>
                <a:gd name="T3" fmla="*/ 0 h 106"/>
                <a:gd name="T4" fmla="*/ 445 w 445"/>
                <a:gd name="T5" fmla="*/ 0 h 106"/>
                <a:gd name="T6" fmla="*/ 294 w 445"/>
                <a:gd name="T7" fmla="*/ 106 h 106"/>
              </a:gdLst>
              <a:ahLst/>
              <a:cxnLst>
                <a:cxn ang="0">
                  <a:pos x="T0" y="T1"/>
                </a:cxn>
                <a:cxn ang="0">
                  <a:pos x="T2" y="T3"/>
                </a:cxn>
                <a:cxn ang="0">
                  <a:pos x="T4" y="T5"/>
                </a:cxn>
                <a:cxn ang="0">
                  <a:pos x="T6" y="T7"/>
                </a:cxn>
              </a:cxnLst>
              <a:rect l="0" t="0" r="r" b="b"/>
              <a:pathLst>
                <a:path w="445" h="106">
                  <a:moveTo>
                    <a:pt x="0" y="106"/>
                  </a:moveTo>
                  <a:lnTo>
                    <a:pt x="147" y="0"/>
                  </a:lnTo>
                  <a:lnTo>
                    <a:pt x="445" y="0"/>
                  </a:lnTo>
                  <a:lnTo>
                    <a:pt x="294"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29" name="Line 28"/>
            <p:cNvSpPr>
              <a:spLocks noChangeShapeType="1"/>
            </p:cNvSpPr>
            <p:nvPr/>
          </p:nvSpPr>
          <p:spPr bwMode="auto">
            <a:xfrm>
              <a:off x="988" y="2651"/>
              <a:ext cx="1" cy="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0" name="Line 29"/>
            <p:cNvSpPr>
              <a:spLocks noChangeShapeType="1"/>
            </p:cNvSpPr>
            <p:nvPr/>
          </p:nvSpPr>
          <p:spPr bwMode="auto">
            <a:xfrm flipV="1">
              <a:off x="837" y="2864"/>
              <a:ext cx="151" cy="10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1" name="Rectangle 30"/>
            <p:cNvSpPr>
              <a:spLocks noChangeArrowheads="1"/>
            </p:cNvSpPr>
            <p:nvPr/>
          </p:nvSpPr>
          <p:spPr bwMode="auto">
            <a:xfrm>
              <a:off x="543" y="2967"/>
              <a:ext cx="294"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2" name="Rectangle 31"/>
            <p:cNvSpPr>
              <a:spLocks noChangeArrowheads="1"/>
            </p:cNvSpPr>
            <p:nvPr/>
          </p:nvSpPr>
          <p:spPr bwMode="auto">
            <a:xfrm>
              <a:off x="543" y="3178"/>
              <a:ext cx="294" cy="212"/>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3" name="Freeform 32"/>
            <p:cNvSpPr>
              <a:spLocks noChangeArrowheads="1"/>
            </p:cNvSpPr>
            <p:nvPr/>
          </p:nvSpPr>
          <p:spPr bwMode="auto">
            <a:xfrm>
              <a:off x="837" y="2864"/>
              <a:ext cx="151" cy="314"/>
            </a:xfrm>
            <a:custGeom>
              <a:avLst/>
              <a:gdLst>
                <a:gd name="T0" fmla="*/ 0 w 151"/>
                <a:gd name="T1" fmla="*/ 314 h 314"/>
                <a:gd name="T2" fmla="*/ 151 w 151"/>
                <a:gd name="T3" fmla="*/ 210 h 314"/>
                <a:gd name="T4" fmla="*/ 151 w 151"/>
                <a:gd name="T5" fmla="*/ 0 h 314"/>
              </a:gdLst>
              <a:ahLst/>
              <a:cxnLst>
                <a:cxn ang="0">
                  <a:pos x="T0" y="T1"/>
                </a:cxn>
                <a:cxn ang="0">
                  <a:pos x="T2" y="T3"/>
                </a:cxn>
                <a:cxn ang="0">
                  <a:pos x="T4" y="T5"/>
                </a:cxn>
              </a:cxnLst>
              <a:rect l="0" t="0" r="r" b="b"/>
              <a:pathLst>
                <a:path w="151" h="314">
                  <a:moveTo>
                    <a:pt x="0" y="314"/>
                  </a:moveTo>
                  <a:lnTo>
                    <a:pt x="151" y="210"/>
                  </a:lnTo>
                  <a:lnTo>
                    <a:pt x="151"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4" name="Freeform 33"/>
            <p:cNvSpPr>
              <a:spLocks noChangeArrowheads="1"/>
            </p:cNvSpPr>
            <p:nvPr/>
          </p:nvSpPr>
          <p:spPr bwMode="auto">
            <a:xfrm>
              <a:off x="837" y="3074"/>
              <a:ext cx="151" cy="316"/>
            </a:xfrm>
            <a:custGeom>
              <a:avLst/>
              <a:gdLst>
                <a:gd name="T0" fmla="*/ 0 w 151"/>
                <a:gd name="T1" fmla="*/ 316 h 316"/>
                <a:gd name="T2" fmla="*/ 151 w 151"/>
                <a:gd name="T3" fmla="*/ 210 h 316"/>
                <a:gd name="T4" fmla="*/ 151 w 151"/>
                <a:gd name="T5" fmla="*/ 0 h 316"/>
              </a:gdLst>
              <a:ahLst/>
              <a:cxnLst>
                <a:cxn ang="0">
                  <a:pos x="T0" y="T1"/>
                </a:cxn>
                <a:cxn ang="0">
                  <a:pos x="T2" y="T3"/>
                </a:cxn>
                <a:cxn ang="0">
                  <a:pos x="T4" y="T5"/>
                </a:cxn>
              </a:cxnLst>
              <a:rect l="0" t="0" r="r" b="b"/>
              <a:pathLst>
                <a:path w="151" h="316">
                  <a:moveTo>
                    <a:pt x="0" y="316"/>
                  </a:moveTo>
                  <a:lnTo>
                    <a:pt x="151" y="210"/>
                  </a:lnTo>
                  <a:lnTo>
                    <a:pt x="151"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34"/>
          <p:cNvGrpSpPr/>
          <p:nvPr/>
        </p:nvGrpSpPr>
        <p:grpSpPr>
          <a:xfrm>
            <a:off x="3478213" y="4645025"/>
            <a:ext cx="701675" cy="1173163"/>
            <a:chOff x="1282" y="2651"/>
            <a:chExt cx="442" cy="739"/>
          </a:xfrm>
        </p:grpSpPr>
        <p:sp>
          <p:nvSpPr>
            <p:cNvPr id="51236" name="Rectangle 35"/>
            <p:cNvSpPr>
              <a:spLocks noChangeArrowheads="1"/>
            </p:cNvSpPr>
            <p:nvPr/>
          </p:nvSpPr>
          <p:spPr bwMode="auto">
            <a:xfrm>
              <a:off x="1282" y="2757"/>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7" name="Freeform 36"/>
            <p:cNvSpPr>
              <a:spLocks noChangeArrowheads="1"/>
            </p:cNvSpPr>
            <p:nvPr/>
          </p:nvSpPr>
          <p:spPr bwMode="auto">
            <a:xfrm>
              <a:off x="1282" y="2651"/>
              <a:ext cx="441" cy="106"/>
            </a:xfrm>
            <a:custGeom>
              <a:avLst/>
              <a:gdLst>
                <a:gd name="T0" fmla="*/ 0 w 441"/>
                <a:gd name="T1" fmla="*/ 106 h 106"/>
                <a:gd name="T2" fmla="*/ 147 w 441"/>
                <a:gd name="T3" fmla="*/ 0 h 106"/>
                <a:gd name="T4" fmla="*/ 441 w 441"/>
                <a:gd name="T5" fmla="*/ 0 h 106"/>
                <a:gd name="T6" fmla="*/ 294 w 441"/>
                <a:gd name="T7" fmla="*/ 106 h 106"/>
              </a:gdLst>
              <a:ahLst/>
              <a:cxnLst>
                <a:cxn ang="0">
                  <a:pos x="T0" y="T1"/>
                </a:cxn>
                <a:cxn ang="0">
                  <a:pos x="T2" y="T3"/>
                </a:cxn>
                <a:cxn ang="0">
                  <a:pos x="T4" y="T5"/>
                </a:cxn>
                <a:cxn ang="0">
                  <a:pos x="T6" y="T7"/>
                </a:cxn>
              </a:cxnLst>
              <a:rect l="0" t="0" r="r" b="b"/>
              <a:pathLst>
                <a:path w="441" h="106">
                  <a:moveTo>
                    <a:pt x="0" y="106"/>
                  </a:moveTo>
                  <a:lnTo>
                    <a:pt x="147" y="0"/>
                  </a:lnTo>
                  <a:lnTo>
                    <a:pt x="441" y="0"/>
                  </a:lnTo>
                  <a:lnTo>
                    <a:pt x="294"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8" name="Line 37"/>
            <p:cNvSpPr>
              <a:spLocks noChangeShapeType="1"/>
            </p:cNvSpPr>
            <p:nvPr/>
          </p:nvSpPr>
          <p:spPr bwMode="auto">
            <a:xfrm>
              <a:off x="1723" y="2651"/>
              <a:ext cx="1" cy="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39" name="Line 38"/>
            <p:cNvSpPr>
              <a:spLocks noChangeShapeType="1"/>
            </p:cNvSpPr>
            <p:nvPr/>
          </p:nvSpPr>
          <p:spPr bwMode="auto">
            <a:xfrm flipV="1">
              <a:off x="1576" y="2864"/>
              <a:ext cx="147" cy="10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0" name="Rectangle 39"/>
            <p:cNvSpPr>
              <a:spLocks noChangeArrowheads="1"/>
            </p:cNvSpPr>
            <p:nvPr/>
          </p:nvSpPr>
          <p:spPr bwMode="auto">
            <a:xfrm>
              <a:off x="1282" y="2967"/>
              <a:ext cx="294"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1" name="Rectangle 40"/>
            <p:cNvSpPr>
              <a:spLocks noChangeArrowheads="1"/>
            </p:cNvSpPr>
            <p:nvPr/>
          </p:nvSpPr>
          <p:spPr bwMode="auto">
            <a:xfrm>
              <a:off x="1282" y="3178"/>
              <a:ext cx="294" cy="212"/>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2" name="Freeform 41"/>
            <p:cNvSpPr>
              <a:spLocks noChangeArrowheads="1"/>
            </p:cNvSpPr>
            <p:nvPr/>
          </p:nvSpPr>
          <p:spPr bwMode="auto">
            <a:xfrm>
              <a:off x="1576" y="2864"/>
              <a:ext cx="147" cy="314"/>
            </a:xfrm>
            <a:custGeom>
              <a:avLst/>
              <a:gdLst>
                <a:gd name="T0" fmla="*/ 0 w 147"/>
                <a:gd name="T1" fmla="*/ 314 h 314"/>
                <a:gd name="T2" fmla="*/ 147 w 147"/>
                <a:gd name="T3" fmla="*/ 210 h 314"/>
                <a:gd name="T4" fmla="*/ 147 w 147"/>
                <a:gd name="T5" fmla="*/ 0 h 314"/>
              </a:gdLst>
              <a:ahLst/>
              <a:cxnLst>
                <a:cxn ang="0">
                  <a:pos x="T0" y="T1"/>
                </a:cxn>
                <a:cxn ang="0">
                  <a:pos x="T2" y="T3"/>
                </a:cxn>
                <a:cxn ang="0">
                  <a:pos x="T4" y="T5"/>
                </a:cxn>
              </a:cxnLst>
              <a:rect l="0" t="0" r="r" b="b"/>
              <a:pathLst>
                <a:path w="147" h="314">
                  <a:moveTo>
                    <a:pt x="0" y="314"/>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3" name="Freeform 42"/>
            <p:cNvSpPr>
              <a:spLocks noChangeArrowheads="1"/>
            </p:cNvSpPr>
            <p:nvPr/>
          </p:nvSpPr>
          <p:spPr bwMode="auto">
            <a:xfrm>
              <a:off x="1576" y="3074"/>
              <a:ext cx="147" cy="316"/>
            </a:xfrm>
            <a:custGeom>
              <a:avLst/>
              <a:gdLst>
                <a:gd name="T0" fmla="*/ 0 w 147"/>
                <a:gd name="T1" fmla="*/ 316 h 316"/>
                <a:gd name="T2" fmla="*/ 147 w 147"/>
                <a:gd name="T3" fmla="*/ 210 h 316"/>
                <a:gd name="T4" fmla="*/ 147 w 147"/>
                <a:gd name="T5" fmla="*/ 0 h 316"/>
              </a:gdLst>
              <a:ahLst/>
              <a:cxnLst>
                <a:cxn ang="0">
                  <a:pos x="T0" y="T1"/>
                </a:cxn>
                <a:cxn ang="0">
                  <a:pos x="T2" y="T3"/>
                </a:cxn>
                <a:cxn ang="0">
                  <a:pos x="T4" y="T5"/>
                </a:cxn>
              </a:cxnLst>
              <a:rect l="0" t="0" r="r" b="b"/>
              <a:pathLst>
                <a:path w="147" h="316">
                  <a:moveTo>
                    <a:pt x="0" y="316"/>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43"/>
          <p:cNvGrpSpPr/>
          <p:nvPr/>
        </p:nvGrpSpPr>
        <p:grpSpPr>
          <a:xfrm>
            <a:off x="5818188" y="4645025"/>
            <a:ext cx="708025" cy="1173163"/>
            <a:chOff x="2756" y="2651"/>
            <a:chExt cx="446" cy="739"/>
          </a:xfrm>
        </p:grpSpPr>
        <p:sp>
          <p:nvSpPr>
            <p:cNvPr id="51245" name="Rectangle 44"/>
            <p:cNvSpPr>
              <a:spLocks noChangeArrowheads="1"/>
            </p:cNvSpPr>
            <p:nvPr/>
          </p:nvSpPr>
          <p:spPr bwMode="auto">
            <a:xfrm>
              <a:off x="2756" y="2757"/>
              <a:ext cx="298"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6" name="Freeform 45"/>
            <p:cNvSpPr>
              <a:spLocks noChangeArrowheads="1"/>
            </p:cNvSpPr>
            <p:nvPr/>
          </p:nvSpPr>
          <p:spPr bwMode="auto">
            <a:xfrm>
              <a:off x="2756" y="2651"/>
              <a:ext cx="445" cy="106"/>
            </a:xfrm>
            <a:custGeom>
              <a:avLst/>
              <a:gdLst>
                <a:gd name="T0" fmla="*/ 0 w 445"/>
                <a:gd name="T1" fmla="*/ 106 h 106"/>
                <a:gd name="T2" fmla="*/ 151 w 445"/>
                <a:gd name="T3" fmla="*/ 0 h 106"/>
                <a:gd name="T4" fmla="*/ 445 w 445"/>
                <a:gd name="T5" fmla="*/ 0 h 106"/>
                <a:gd name="T6" fmla="*/ 298 w 445"/>
                <a:gd name="T7" fmla="*/ 106 h 106"/>
              </a:gdLst>
              <a:ahLst/>
              <a:cxnLst>
                <a:cxn ang="0">
                  <a:pos x="T0" y="T1"/>
                </a:cxn>
                <a:cxn ang="0">
                  <a:pos x="T2" y="T3"/>
                </a:cxn>
                <a:cxn ang="0">
                  <a:pos x="T4" y="T5"/>
                </a:cxn>
                <a:cxn ang="0">
                  <a:pos x="T6" y="T7"/>
                </a:cxn>
              </a:cxnLst>
              <a:rect l="0" t="0" r="r" b="b"/>
              <a:pathLst>
                <a:path w="445" h="106">
                  <a:moveTo>
                    <a:pt x="0" y="106"/>
                  </a:moveTo>
                  <a:lnTo>
                    <a:pt x="151" y="0"/>
                  </a:lnTo>
                  <a:lnTo>
                    <a:pt x="445" y="0"/>
                  </a:lnTo>
                  <a:lnTo>
                    <a:pt x="298"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7" name="Line 46"/>
            <p:cNvSpPr>
              <a:spLocks noChangeShapeType="1"/>
            </p:cNvSpPr>
            <p:nvPr/>
          </p:nvSpPr>
          <p:spPr bwMode="auto">
            <a:xfrm>
              <a:off x="3201" y="2651"/>
              <a:ext cx="1" cy="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8" name="Line 47"/>
            <p:cNvSpPr>
              <a:spLocks noChangeShapeType="1"/>
            </p:cNvSpPr>
            <p:nvPr/>
          </p:nvSpPr>
          <p:spPr bwMode="auto">
            <a:xfrm flipV="1">
              <a:off x="3054" y="2864"/>
              <a:ext cx="147" cy="10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49" name="Rectangle 48"/>
            <p:cNvSpPr>
              <a:spLocks noChangeArrowheads="1"/>
            </p:cNvSpPr>
            <p:nvPr/>
          </p:nvSpPr>
          <p:spPr bwMode="auto">
            <a:xfrm>
              <a:off x="2756" y="2967"/>
              <a:ext cx="298"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0" name="Rectangle 49"/>
            <p:cNvSpPr>
              <a:spLocks noChangeArrowheads="1"/>
            </p:cNvSpPr>
            <p:nvPr/>
          </p:nvSpPr>
          <p:spPr bwMode="auto">
            <a:xfrm>
              <a:off x="2756" y="3178"/>
              <a:ext cx="298" cy="212"/>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1" name="Freeform 50"/>
            <p:cNvSpPr>
              <a:spLocks noChangeArrowheads="1"/>
            </p:cNvSpPr>
            <p:nvPr/>
          </p:nvSpPr>
          <p:spPr bwMode="auto">
            <a:xfrm>
              <a:off x="3054" y="2864"/>
              <a:ext cx="147" cy="314"/>
            </a:xfrm>
            <a:custGeom>
              <a:avLst/>
              <a:gdLst>
                <a:gd name="T0" fmla="*/ 0 w 147"/>
                <a:gd name="T1" fmla="*/ 314 h 314"/>
                <a:gd name="T2" fmla="*/ 147 w 147"/>
                <a:gd name="T3" fmla="*/ 210 h 314"/>
                <a:gd name="T4" fmla="*/ 147 w 147"/>
                <a:gd name="T5" fmla="*/ 0 h 314"/>
              </a:gdLst>
              <a:ahLst/>
              <a:cxnLst>
                <a:cxn ang="0">
                  <a:pos x="T0" y="T1"/>
                </a:cxn>
                <a:cxn ang="0">
                  <a:pos x="T2" y="T3"/>
                </a:cxn>
                <a:cxn ang="0">
                  <a:pos x="T4" y="T5"/>
                </a:cxn>
              </a:cxnLst>
              <a:rect l="0" t="0" r="r" b="b"/>
              <a:pathLst>
                <a:path w="147" h="314">
                  <a:moveTo>
                    <a:pt x="0" y="314"/>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2" name="Freeform 51"/>
            <p:cNvSpPr>
              <a:spLocks noChangeArrowheads="1"/>
            </p:cNvSpPr>
            <p:nvPr/>
          </p:nvSpPr>
          <p:spPr bwMode="auto">
            <a:xfrm>
              <a:off x="3054" y="3074"/>
              <a:ext cx="147" cy="316"/>
            </a:xfrm>
            <a:custGeom>
              <a:avLst/>
              <a:gdLst>
                <a:gd name="T0" fmla="*/ 0 w 147"/>
                <a:gd name="T1" fmla="*/ 316 h 316"/>
                <a:gd name="T2" fmla="*/ 147 w 147"/>
                <a:gd name="T3" fmla="*/ 210 h 316"/>
                <a:gd name="T4" fmla="*/ 147 w 147"/>
                <a:gd name="T5" fmla="*/ 0 h 316"/>
              </a:gdLst>
              <a:ahLst/>
              <a:cxnLst>
                <a:cxn ang="0">
                  <a:pos x="T0" y="T1"/>
                </a:cxn>
                <a:cxn ang="0">
                  <a:pos x="T2" y="T3"/>
                </a:cxn>
                <a:cxn ang="0">
                  <a:pos x="T4" y="T5"/>
                </a:cxn>
              </a:cxnLst>
              <a:rect l="0" t="0" r="r" b="b"/>
              <a:pathLst>
                <a:path w="147" h="316">
                  <a:moveTo>
                    <a:pt x="0" y="316"/>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6" name="Group 52"/>
          <p:cNvGrpSpPr/>
          <p:nvPr/>
        </p:nvGrpSpPr>
        <p:grpSpPr>
          <a:xfrm>
            <a:off x="2579688" y="4410075"/>
            <a:ext cx="1323975" cy="1573213"/>
            <a:chOff x="716" y="2503"/>
            <a:chExt cx="834" cy="991"/>
          </a:xfrm>
        </p:grpSpPr>
        <p:sp>
          <p:nvSpPr>
            <p:cNvPr id="51254" name="Freeform 53"/>
            <p:cNvSpPr>
              <a:spLocks noChangeArrowheads="1"/>
            </p:cNvSpPr>
            <p:nvPr/>
          </p:nvSpPr>
          <p:spPr bwMode="auto">
            <a:xfrm>
              <a:off x="716" y="2656"/>
              <a:ext cx="437" cy="838"/>
            </a:xfrm>
            <a:custGeom>
              <a:avLst/>
              <a:gdLst>
                <a:gd name="T0" fmla="*/ 0 w 437"/>
                <a:gd name="T1" fmla="*/ 718 h 838"/>
                <a:gd name="T2" fmla="*/ 3 w 437"/>
                <a:gd name="T3" fmla="*/ 748 h 838"/>
                <a:gd name="T4" fmla="*/ 25 w 437"/>
                <a:gd name="T5" fmla="*/ 778 h 838"/>
                <a:gd name="T6" fmla="*/ 55 w 437"/>
                <a:gd name="T7" fmla="*/ 803 h 838"/>
                <a:gd name="T8" fmla="*/ 95 w 437"/>
                <a:gd name="T9" fmla="*/ 822 h 838"/>
                <a:gd name="T10" fmla="*/ 143 w 437"/>
                <a:gd name="T11" fmla="*/ 835 h 838"/>
                <a:gd name="T12" fmla="*/ 194 w 437"/>
                <a:gd name="T13" fmla="*/ 838 h 838"/>
                <a:gd name="T14" fmla="*/ 220 w 437"/>
                <a:gd name="T15" fmla="*/ 833 h 838"/>
                <a:gd name="T16" fmla="*/ 242 w 437"/>
                <a:gd name="T17" fmla="*/ 819 h 838"/>
                <a:gd name="T18" fmla="*/ 268 w 437"/>
                <a:gd name="T19" fmla="*/ 797 h 838"/>
                <a:gd name="T20" fmla="*/ 294 w 437"/>
                <a:gd name="T21" fmla="*/ 767 h 838"/>
                <a:gd name="T22" fmla="*/ 316 w 437"/>
                <a:gd name="T23" fmla="*/ 726 h 838"/>
                <a:gd name="T24" fmla="*/ 338 w 437"/>
                <a:gd name="T25" fmla="*/ 680 h 838"/>
                <a:gd name="T26" fmla="*/ 356 w 437"/>
                <a:gd name="T27" fmla="*/ 622 h 838"/>
                <a:gd name="T28" fmla="*/ 375 w 437"/>
                <a:gd name="T29" fmla="*/ 562 h 838"/>
                <a:gd name="T30" fmla="*/ 389 w 437"/>
                <a:gd name="T31" fmla="*/ 494 h 838"/>
                <a:gd name="T32" fmla="*/ 404 w 437"/>
                <a:gd name="T33" fmla="*/ 421 h 838"/>
                <a:gd name="T34" fmla="*/ 415 w 437"/>
                <a:gd name="T35" fmla="*/ 341 h 838"/>
                <a:gd name="T36" fmla="*/ 426 w 437"/>
                <a:gd name="T37" fmla="*/ 260 h 838"/>
                <a:gd name="T38" fmla="*/ 430 w 437"/>
                <a:gd name="T39" fmla="*/ 175 h 838"/>
                <a:gd name="T40" fmla="*/ 433 w 437"/>
                <a:gd name="T41" fmla="*/ 88 h 838"/>
                <a:gd name="T42" fmla="*/ 437 w 437"/>
                <a:gd name="T43"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7" h="838">
                  <a:moveTo>
                    <a:pt x="0" y="718"/>
                  </a:moveTo>
                  <a:lnTo>
                    <a:pt x="3" y="748"/>
                  </a:lnTo>
                  <a:lnTo>
                    <a:pt x="25" y="778"/>
                  </a:lnTo>
                  <a:lnTo>
                    <a:pt x="55" y="803"/>
                  </a:lnTo>
                  <a:lnTo>
                    <a:pt x="95" y="822"/>
                  </a:lnTo>
                  <a:lnTo>
                    <a:pt x="143" y="835"/>
                  </a:lnTo>
                  <a:lnTo>
                    <a:pt x="194" y="838"/>
                  </a:lnTo>
                  <a:lnTo>
                    <a:pt x="220" y="833"/>
                  </a:lnTo>
                  <a:lnTo>
                    <a:pt x="242" y="819"/>
                  </a:lnTo>
                  <a:lnTo>
                    <a:pt x="268" y="797"/>
                  </a:lnTo>
                  <a:lnTo>
                    <a:pt x="294" y="767"/>
                  </a:lnTo>
                  <a:lnTo>
                    <a:pt x="316" y="726"/>
                  </a:lnTo>
                  <a:lnTo>
                    <a:pt x="338" y="680"/>
                  </a:lnTo>
                  <a:lnTo>
                    <a:pt x="356" y="622"/>
                  </a:lnTo>
                  <a:lnTo>
                    <a:pt x="375" y="562"/>
                  </a:lnTo>
                  <a:lnTo>
                    <a:pt x="389" y="494"/>
                  </a:lnTo>
                  <a:lnTo>
                    <a:pt x="404" y="421"/>
                  </a:lnTo>
                  <a:lnTo>
                    <a:pt x="415" y="341"/>
                  </a:lnTo>
                  <a:lnTo>
                    <a:pt x="426" y="260"/>
                  </a:lnTo>
                  <a:lnTo>
                    <a:pt x="430" y="175"/>
                  </a:lnTo>
                  <a:lnTo>
                    <a:pt x="433" y="88"/>
                  </a:lnTo>
                  <a:lnTo>
                    <a:pt x="43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5" name="Freeform 54"/>
            <p:cNvSpPr>
              <a:spLocks noChangeArrowheads="1"/>
            </p:cNvSpPr>
            <p:nvPr/>
          </p:nvSpPr>
          <p:spPr bwMode="auto">
            <a:xfrm>
              <a:off x="1153" y="2503"/>
              <a:ext cx="364" cy="194"/>
            </a:xfrm>
            <a:custGeom>
              <a:avLst/>
              <a:gdLst>
                <a:gd name="T0" fmla="*/ 0 w 364"/>
                <a:gd name="T1" fmla="*/ 153 h 194"/>
                <a:gd name="T2" fmla="*/ 4 w 364"/>
                <a:gd name="T3" fmla="*/ 120 h 194"/>
                <a:gd name="T4" fmla="*/ 22 w 364"/>
                <a:gd name="T5" fmla="*/ 88 h 194"/>
                <a:gd name="T6" fmla="*/ 52 w 364"/>
                <a:gd name="T7" fmla="*/ 58 h 194"/>
                <a:gd name="T8" fmla="*/ 92 w 364"/>
                <a:gd name="T9" fmla="*/ 36 h 194"/>
                <a:gd name="T10" fmla="*/ 136 w 364"/>
                <a:gd name="T11" fmla="*/ 17 h 194"/>
                <a:gd name="T12" fmla="*/ 188 w 364"/>
                <a:gd name="T13" fmla="*/ 6 h 194"/>
                <a:gd name="T14" fmla="*/ 243 w 364"/>
                <a:gd name="T15" fmla="*/ 0 h 194"/>
                <a:gd name="T16" fmla="*/ 269 w 364"/>
                <a:gd name="T17" fmla="*/ 6 h 194"/>
                <a:gd name="T18" fmla="*/ 291 w 364"/>
                <a:gd name="T19" fmla="*/ 20 h 194"/>
                <a:gd name="T20" fmla="*/ 313 w 364"/>
                <a:gd name="T21" fmla="*/ 41 h 194"/>
                <a:gd name="T22" fmla="*/ 331 w 364"/>
                <a:gd name="T23" fmla="*/ 71 h 194"/>
                <a:gd name="T24" fmla="*/ 346 w 364"/>
                <a:gd name="T25" fmla="*/ 107 h 194"/>
                <a:gd name="T26" fmla="*/ 357 w 364"/>
                <a:gd name="T27" fmla="*/ 151 h 194"/>
                <a:gd name="T28" fmla="*/ 364 w 364"/>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194">
                  <a:moveTo>
                    <a:pt x="0" y="153"/>
                  </a:moveTo>
                  <a:lnTo>
                    <a:pt x="4" y="120"/>
                  </a:lnTo>
                  <a:lnTo>
                    <a:pt x="22" y="88"/>
                  </a:lnTo>
                  <a:lnTo>
                    <a:pt x="52" y="58"/>
                  </a:lnTo>
                  <a:lnTo>
                    <a:pt x="92" y="36"/>
                  </a:lnTo>
                  <a:lnTo>
                    <a:pt x="136" y="17"/>
                  </a:lnTo>
                  <a:lnTo>
                    <a:pt x="188" y="6"/>
                  </a:lnTo>
                  <a:lnTo>
                    <a:pt x="243" y="0"/>
                  </a:lnTo>
                  <a:lnTo>
                    <a:pt x="269" y="6"/>
                  </a:lnTo>
                  <a:lnTo>
                    <a:pt x="291" y="20"/>
                  </a:lnTo>
                  <a:lnTo>
                    <a:pt x="313" y="41"/>
                  </a:lnTo>
                  <a:lnTo>
                    <a:pt x="331" y="71"/>
                  </a:lnTo>
                  <a:lnTo>
                    <a:pt x="346" y="107"/>
                  </a:lnTo>
                  <a:lnTo>
                    <a:pt x="357" y="151"/>
                  </a:lnTo>
                  <a:lnTo>
                    <a:pt x="364" y="194"/>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6" name="Freeform 55"/>
            <p:cNvSpPr>
              <a:spLocks noChangeArrowheads="1"/>
            </p:cNvSpPr>
            <p:nvPr/>
          </p:nvSpPr>
          <p:spPr bwMode="auto">
            <a:xfrm>
              <a:off x="1480" y="2684"/>
              <a:ext cx="70" cy="49"/>
            </a:xfrm>
            <a:custGeom>
              <a:avLst/>
              <a:gdLst>
                <a:gd name="T0" fmla="*/ 37 w 70"/>
                <a:gd name="T1" fmla="*/ 49 h 49"/>
                <a:gd name="T2" fmla="*/ 70 w 70"/>
                <a:gd name="T3" fmla="*/ 0 h 49"/>
                <a:gd name="T4" fmla="*/ 48 w 70"/>
                <a:gd name="T5" fmla="*/ 5 h 49"/>
                <a:gd name="T6" fmla="*/ 22 w 70"/>
                <a:gd name="T7" fmla="*/ 5 h 49"/>
                <a:gd name="T8" fmla="*/ 0 w 70"/>
                <a:gd name="T9" fmla="*/ 2 h 49"/>
                <a:gd name="T10" fmla="*/ 37 w 70"/>
                <a:gd name="T11" fmla="*/ 49 h 49"/>
              </a:gdLst>
              <a:ahLst/>
              <a:cxnLst>
                <a:cxn ang="0">
                  <a:pos x="T0" y="T1"/>
                </a:cxn>
                <a:cxn ang="0">
                  <a:pos x="T2" y="T3"/>
                </a:cxn>
                <a:cxn ang="0">
                  <a:pos x="T4" y="T5"/>
                </a:cxn>
                <a:cxn ang="0">
                  <a:pos x="T6" y="T7"/>
                </a:cxn>
                <a:cxn ang="0">
                  <a:pos x="T8" y="T9"/>
                </a:cxn>
                <a:cxn ang="0">
                  <a:pos x="T10" y="T11"/>
                </a:cxn>
              </a:cxnLst>
              <a:rect l="0" t="0" r="r" b="b"/>
              <a:pathLst>
                <a:path w="70" h="49">
                  <a:moveTo>
                    <a:pt x="37" y="49"/>
                  </a:moveTo>
                  <a:lnTo>
                    <a:pt x="70" y="0"/>
                  </a:lnTo>
                  <a:lnTo>
                    <a:pt x="48" y="5"/>
                  </a:lnTo>
                  <a:lnTo>
                    <a:pt x="22" y="5"/>
                  </a:lnTo>
                  <a:lnTo>
                    <a:pt x="0" y="2"/>
                  </a:lnTo>
                  <a:lnTo>
                    <a:pt x="37" y="4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7" name="Group 56"/>
          <p:cNvGrpSpPr/>
          <p:nvPr/>
        </p:nvGrpSpPr>
        <p:grpSpPr>
          <a:xfrm>
            <a:off x="3746500" y="4410075"/>
            <a:ext cx="1330325" cy="1573213"/>
            <a:chOff x="1451" y="2503"/>
            <a:chExt cx="838" cy="991"/>
          </a:xfrm>
        </p:grpSpPr>
        <p:sp>
          <p:nvSpPr>
            <p:cNvPr id="51258" name="Freeform 57"/>
            <p:cNvSpPr>
              <a:spLocks noChangeArrowheads="1"/>
            </p:cNvSpPr>
            <p:nvPr/>
          </p:nvSpPr>
          <p:spPr bwMode="auto">
            <a:xfrm>
              <a:off x="1451" y="2656"/>
              <a:ext cx="441" cy="838"/>
            </a:xfrm>
            <a:custGeom>
              <a:avLst/>
              <a:gdLst>
                <a:gd name="T0" fmla="*/ 0 w 441"/>
                <a:gd name="T1" fmla="*/ 718 h 838"/>
                <a:gd name="T2" fmla="*/ 7 w 441"/>
                <a:gd name="T3" fmla="*/ 748 h 838"/>
                <a:gd name="T4" fmla="*/ 29 w 441"/>
                <a:gd name="T5" fmla="*/ 778 h 838"/>
                <a:gd name="T6" fmla="*/ 59 w 441"/>
                <a:gd name="T7" fmla="*/ 803 h 838"/>
                <a:gd name="T8" fmla="*/ 99 w 441"/>
                <a:gd name="T9" fmla="*/ 822 h 838"/>
                <a:gd name="T10" fmla="*/ 147 w 441"/>
                <a:gd name="T11" fmla="*/ 835 h 838"/>
                <a:gd name="T12" fmla="*/ 195 w 441"/>
                <a:gd name="T13" fmla="*/ 838 h 838"/>
                <a:gd name="T14" fmla="*/ 221 w 441"/>
                <a:gd name="T15" fmla="*/ 833 h 838"/>
                <a:gd name="T16" fmla="*/ 246 w 441"/>
                <a:gd name="T17" fmla="*/ 819 h 838"/>
                <a:gd name="T18" fmla="*/ 272 w 441"/>
                <a:gd name="T19" fmla="*/ 797 h 838"/>
                <a:gd name="T20" fmla="*/ 294 w 441"/>
                <a:gd name="T21" fmla="*/ 767 h 838"/>
                <a:gd name="T22" fmla="*/ 320 w 441"/>
                <a:gd name="T23" fmla="*/ 726 h 838"/>
                <a:gd name="T24" fmla="*/ 338 w 441"/>
                <a:gd name="T25" fmla="*/ 680 h 838"/>
                <a:gd name="T26" fmla="*/ 360 w 441"/>
                <a:gd name="T27" fmla="*/ 622 h 838"/>
                <a:gd name="T28" fmla="*/ 379 w 441"/>
                <a:gd name="T29" fmla="*/ 562 h 838"/>
                <a:gd name="T30" fmla="*/ 393 w 441"/>
                <a:gd name="T31" fmla="*/ 494 h 838"/>
                <a:gd name="T32" fmla="*/ 408 w 441"/>
                <a:gd name="T33" fmla="*/ 421 h 838"/>
                <a:gd name="T34" fmla="*/ 419 w 441"/>
                <a:gd name="T35" fmla="*/ 341 h 838"/>
                <a:gd name="T36" fmla="*/ 427 w 441"/>
                <a:gd name="T37" fmla="*/ 260 h 838"/>
                <a:gd name="T38" fmla="*/ 434 w 441"/>
                <a:gd name="T39" fmla="*/ 175 h 838"/>
                <a:gd name="T40" fmla="*/ 438 w 441"/>
                <a:gd name="T41" fmla="*/ 88 h 838"/>
                <a:gd name="T42" fmla="*/ 441 w 441"/>
                <a:gd name="T43"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1" h="838">
                  <a:moveTo>
                    <a:pt x="0" y="718"/>
                  </a:moveTo>
                  <a:lnTo>
                    <a:pt x="7" y="748"/>
                  </a:lnTo>
                  <a:lnTo>
                    <a:pt x="29" y="778"/>
                  </a:lnTo>
                  <a:lnTo>
                    <a:pt x="59" y="803"/>
                  </a:lnTo>
                  <a:lnTo>
                    <a:pt x="99" y="822"/>
                  </a:lnTo>
                  <a:lnTo>
                    <a:pt x="147" y="835"/>
                  </a:lnTo>
                  <a:lnTo>
                    <a:pt x="195" y="838"/>
                  </a:lnTo>
                  <a:lnTo>
                    <a:pt x="221" y="833"/>
                  </a:lnTo>
                  <a:lnTo>
                    <a:pt x="246" y="819"/>
                  </a:lnTo>
                  <a:lnTo>
                    <a:pt x="272" y="797"/>
                  </a:lnTo>
                  <a:lnTo>
                    <a:pt x="294" y="767"/>
                  </a:lnTo>
                  <a:lnTo>
                    <a:pt x="320" y="726"/>
                  </a:lnTo>
                  <a:lnTo>
                    <a:pt x="338" y="680"/>
                  </a:lnTo>
                  <a:lnTo>
                    <a:pt x="360" y="622"/>
                  </a:lnTo>
                  <a:lnTo>
                    <a:pt x="379" y="562"/>
                  </a:lnTo>
                  <a:lnTo>
                    <a:pt x="393" y="494"/>
                  </a:lnTo>
                  <a:lnTo>
                    <a:pt x="408" y="421"/>
                  </a:lnTo>
                  <a:lnTo>
                    <a:pt x="419" y="341"/>
                  </a:lnTo>
                  <a:lnTo>
                    <a:pt x="427" y="260"/>
                  </a:lnTo>
                  <a:lnTo>
                    <a:pt x="434" y="175"/>
                  </a:lnTo>
                  <a:lnTo>
                    <a:pt x="438" y="88"/>
                  </a:lnTo>
                  <a:lnTo>
                    <a:pt x="441"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59" name="Freeform 58"/>
            <p:cNvSpPr>
              <a:spLocks noChangeArrowheads="1"/>
            </p:cNvSpPr>
            <p:nvPr/>
          </p:nvSpPr>
          <p:spPr bwMode="auto">
            <a:xfrm>
              <a:off x="1892" y="2503"/>
              <a:ext cx="361" cy="194"/>
            </a:xfrm>
            <a:custGeom>
              <a:avLst/>
              <a:gdLst>
                <a:gd name="T0" fmla="*/ 0 w 361"/>
                <a:gd name="T1" fmla="*/ 153 h 194"/>
                <a:gd name="T2" fmla="*/ 4 w 361"/>
                <a:gd name="T3" fmla="*/ 120 h 194"/>
                <a:gd name="T4" fmla="*/ 22 w 361"/>
                <a:gd name="T5" fmla="*/ 88 h 194"/>
                <a:gd name="T6" fmla="*/ 52 w 361"/>
                <a:gd name="T7" fmla="*/ 58 h 194"/>
                <a:gd name="T8" fmla="*/ 92 w 361"/>
                <a:gd name="T9" fmla="*/ 36 h 194"/>
                <a:gd name="T10" fmla="*/ 136 w 361"/>
                <a:gd name="T11" fmla="*/ 17 h 194"/>
                <a:gd name="T12" fmla="*/ 188 w 361"/>
                <a:gd name="T13" fmla="*/ 6 h 194"/>
                <a:gd name="T14" fmla="*/ 243 w 361"/>
                <a:gd name="T15" fmla="*/ 0 h 194"/>
                <a:gd name="T16" fmla="*/ 265 w 361"/>
                <a:gd name="T17" fmla="*/ 6 h 194"/>
                <a:gd name="T18" fmla="*/ 291 w 361"/>
                <a:gd name="T19" fmla="*/ 20 h 194"/>
                <a:gd name="T20" fmla="*/ 313 w 361"/>
                <a:gd name="T21" fmla="*/ 41 h 194"/>
                <a:gd name="T22" fmla="*/ 331 w 361"/>
                <a:gd name="T23" fmla="*/ 71 h 194"/>
                <a:gd name="T24" fmla="*/ 346 w 361"/>
                <a:gd name="T25" fmla="*/ 107 h 194"/>
                <a:gd name="T26" fmla="*/ 357 w 361"/>
                <a:gd name="T27" fmla="*/ 151 h 194"/>
                <a:gd name="T28" fmla="*/ 361 w 361"/>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4">
                  <a:moveTo>
                    <a:pt x="0" y="153"/>
                  </a:moveTo>
                  <a:lnTo>
                    <a:pt x="4" y="120"/>
                  </a:lnTo>
                  <a:lnTo>
                    <a:pt x="22" y="88"/>
                  </a:lnTo>
                  <a:lnTo>
                    <a:pt x="52" y="58"/>
                  </a:lnTo>
                  <a:lnTo>
                    <a:pt x="92" y="36"/>
                  </a:lnTo>
                  <a:lnTo>
                    <a:pt x="136" y="17"/>
                  </a:lnTo>
                  <a:lnTo>
                    <a:pt x="188" y="6"/>
                  </a:lnTo>
                  <a:lnTo>
                    <a:pt x="243" y="0"/>
                  </a:lnTo>
                  <a:lnTo>
                    <a:pt x="265" y="6"/>
                  </a:lnTo>
                  <a:lnTo>
                    <a:pt x="291" y="20"/>
                  </a:lnTo>
                  <a:lnTo>
                    <a:pt x="313" y="41"/>
                  </a:lnTo>
                  <a:lnTo>
                    <a:pt x="331" y="71"/>
                  </a:lnTo>
                  <a:lnTo>
                    <a:pt x="346" y="107"/>
                  </a:lnTo>
                  <a:lnTo>
                    <a:pt x="357" y="151"/>
                  </a:lnTo>
                  <a:lnTo>
                    <a:pt x="361" y="194"/>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0" name="Freeform 59"/>
            <p:cNvSpPr>
              <a:spLocks noChangeArrowheads="1"/>
            </p:cNvSpPr>
            <p:nvPr/>
          </p:nvSpPr>
          <p:spPr bwMode="auto">
            <a:xfrm>
              <a:off x="2219" y="2684"/>
              <a:ext cx="70" cy="49"/>
            </a:xfrm>
            <a:custGeom>
              <a:avLst/>
              <a:gdLst>
                <a:gd name="T0" fmla="*/ 37 w 70"/>
                <a:gd name="T1" fmla="*/ 49 h 49"/>
                <a:gd name="T2" fmla="*/ 70 w 70"/>
                <a:gd name="T3" fmla="*/ 0 h 49"/>
                <a:gd name="T4" fmla="*/ 48 w 70"/>
                <a:gd name="T5" fmla="*/ 5 h 49"/>
                <a:gd name="T6" fmla="*/ 23 w 70"/>
                <a:gd name="T7" fmla="*/ 5 h 49"/>
                <a:gd name="T8" fmla="*/ 0 w 70"/>
                <a:gd name="T9" fmla="*/ 2 h 49"/>
                <a:gd name="T10" fmla="*/ 37 w 70"/>
                <a:gd name="T11" fmla="*/ 49 h 49"/>
              </a:gdLst>
              <a:ahLst/>
              <a:cxnLst>
                <a:cxn ang="0">
                  <a:pos x="T0" y="T1"/>
                </a:cxn>
                <a:cxn ang="0">
                  <a:pos x="T2" y="T3"/>
                </a:cxn>
                <a:cxn ang="0">
                  <a:pos x="T4" y="T5"/>
                </a:cxn>
                <a:cxn ang="0">
                  <a:pos x="T6" y="T7"/>
                </a:cxn>
                <a:cxn ang="0">
                  <a:pos x="T8" y="T9"/>
                </a:cxn>
                <a:cxn ang="0">
                  <a:pos x="T10" y="T11"/>
                </a:cxn>
              </a:cxnLst>
              <a:rect l="0" t="0" r="r" b="b"/>
              <a:pathLst>
                <a:path w="70" h="49">
                  <a:moveTo>
                    <a:pt x="37" y="49"/>
                  </a:moveTo>
                  <a:lnTo>
                    <a:pt x="70" y="0"/>
                  </a:lnTo>
                  <a:lnTo>
                    <a:pt x="48" y="5"/>
                  </a:lnTo>
                  <a:lnTo>
                    <a:pt x="23" y="5"/>
                  </a:lnTo>
                  <a:lnTo>
                    <a:pt x="0" y="2"/>
                  </a:lnTo>
                  <a:lnTo>
                    <a:pt x="37" y="4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8" name="Group 60"/>
          <p:cNvGrpSpPr/>
          <p:nvPr/>
        </p:nvGrpSpPr>
        <p:grpSpPr>
          <a:xfrm>
            <a:off x="4651375" y="4645025"/>
            <a:ext cx="701675" cy="1173163"/>
            <a:chOff x="2021" y="2651"/>
            <a:chExt cx="442" cy="739"/>
          </a:xfrm>
        </p:grpSpPr>
        <p:sp>
          <p:nvSpPr>
            <p:cNvPr id="51262" name="Rectangle 61"/>
            <p:cNvSpPr>
              <a:spLocks noChangeArrowheads="1"/>
            </p:cNvSpPr>
            <p:nvPr/>
          </p:nvSpPr>
          <p:spPr bwMode="auto">
            <a:xfrm>
              <a:off x="2021" y="2757"/>
              <a:ext cx="294" cy="210"/>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3" name="Freeform 62"/>
            <p:cNvSpPr>
              <a:spLocks noChangeArrowheads="1"/>
            </p:cNvSpPr>
            <p:nvPr/>
          </p:nvSpPr>
          <p:spPr bwMode="auto">
            <a:xfrm>
              <a:off x="2021" y="2651"/>
              <a:ext cx="441" cy="106"/>
            </a:xfrm>
            <a:custGeom>
              <a:avLst/>
              <a:gdLst>
                <a:gd name="T0" fmla="*/ 0 w 441"/>
                <a:gd name="T1" fmla="*/ 106 h 106"/>
                <a:gd name="T2" fmla="*/ 147 w 441"/>
                <a:gd name="T3" fmla="*/ 0 h 106"/>
                <a:gd name="T4" fmla="*/ 441 w 441"/>
                <a:gd name="T5" fmla="*/ 0 h 106"/>
                <a:gd name="T6" fmla="*/ 294 w 441"/>
                <a:gd name="T7" fmla="*/ 106 h 106"/>
              </a:gdLst>
              <a:ahLst/>
              <a:cxnLst>
                <a:cxn ang="0">
                  <a:pos x="T0" y="T1"/>
                </a:cxn>
                <a:cxn ang="0">
                  <a:pos x="T2" y="T3"/>
                </a:cxn>
                <a:cxn ang="0">
                  <a:pos x="T4" y="T5"/>
                </a:cxn>
                <a:cxn ang="0">
                  <a:pos x="T6" y="T7"/>
                </a:cxn>
              </a:cxnLst>
              <a:rect l="0" t="0" r="r" b="b"/>
              <a:pathLst>
                <a:path w="441" h="106">
                  <a:moveTo>
                    <a:pt x="0" y="106"/>
                  </a:moveTo>
                  <a:lnTo>
                    <a:pt x="147" y="0"/>
                  </a:lnTo>
                  <a:lnTo>
                    <a:pt x="441" y="0"/>
                  </a:lnTo>
                  <a:lnTo>
                    <a:pt x="294" y="106"/>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4" name="Line 63"/>
            <p:cNvSpPr>
              <a:spLocks noChangeShapeType="1"/>
            </p:cNvSpPr>
            <p:nvPr/>
          </p:nvSpPr>
          <p:spPr bwMode="auto">
            <a:xfrm>
              <a:off x="2462" y="2651"/>
              <a:ext cx="1" cy="21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5" name="Line 64"/>
            <p:cNvSpPr>
              <a:spLocks noChangeShapeType="1"/>
            </p:cNvSpPr>
            <p:nvPr/>
          </p:nvSpPr>
          <p:spPr bwMode="auto">
            <a:xfrm flipV="1">
              <a:off x="2315" y="2864"/>
              <a:ext cx="147" cy="103"/>
            </a:xfrm>
            <a:prstGeom prst="line">
              <a:avLst/>
            </a:prstGeom>
            <a:noFill/>
            <a:ln w="11113">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6" name="Rectangle 65"/>
            <p:cNvSpPr>
              <a:spLocks noChangeArrowheads="1"/>
            </p:cNvSpPr>
            <p:nvPr/>
          </p:nvSpPr>
          <p:spPr bwMode="auto">
            <a:xfrm>
              <a:off x="2021" y="2967"/>
              <a:ext cx="294" cy="211"/>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7" name="Rectangle 66"/>
            <p:cNvSpPr>
              <a:spLocks noChangeArrowheads="1"/>
            </p:cNvSpPr>
            <p:nvPr/>
          </p:nvSpPr>
          <p:spPr bwMode="auto">
            <a:xfrm>
              <a:off x="2021" y="3178"/>
              <a:ext cx="294" cy="212"/>
            </a:xfrm>
            <a:prstGeom prst="rect">
              <a:avLst/>
            </a:prstGeom>
            <a:solidFill>
              <a:srgbClr val="FFFFFF"/>
            </a:solidFill>
            <a:ln w="11113">
              <a:solidFill>
                <a:srgbClr val="000000"/>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8" name="Freeform 67"/>
            <p:cNvSpPr>
              <a:spLocks noChangeArrowheads="1"/>
            </p:cNvSpPr>
            <p:nvPr/>
          </p:nvSpPr>
          <p:spPr bwMode="auto">
            <a:xfrm>
              <a:off x="2315" y="2864"/>
              <a:ext cx="147" cy="314"/>
            </a:xfrm>
            <a:custGeom>
              <a:avLst/>
              <a:gdLst>
                <a:gd name="T0" fmla="*/ 0 w 147"/>
                <a:gd name="T1" fmla="*/ 314 h 314"/>
                <a:gd name="T2" fmla="*/ 147 w 147"/>
                <a:gd name="T3" fmla="*/ 210 h 314"/>
                <a:gd name="T4" fmla="*/ 147 w 147"/>
                <a:gd name="T5" fmla="*/ 0 h 314"/>
              </a:gdLst>
              <a:ahLst/>
              <a:cxnLst>
                <a:cxn ang="0">
                  <a:pos x="T0" y="T1"/>
                </a:cxn>
                <a:cxn ang="0">
                  <a:pos x="T2" y="T3"/>
                </a:cxn>
                <a:cxn ang="0">
                  <a:pos x="T4" y="T5"/>
                </a:cxn>
              </a:cxnLst>
              <a:rect l="0" t="0" r="r" b="b"/>
              <a:pathLst>
                <a:path w="147" h="314">
                  <a:moveTo>
                    <a:pt x="0" y="314"/>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69" name="Freeform 68"/>
            <p:cNvSpPr>
              <a:spLocks noChangeArrowheads="1"/>
            </p:cNvSpPr>
            <p:nvPr/>
          </p:nvSpPr>
          <p:spPr bwMode="auto">
            <a:xfrm>
              <a:off x="2315" y="3074"/>
              <a:ext cx="147" cy="316"/>
            </a:xfrm>
            <a:custGeom>
              <a:avLst/>
              <a:gdLst>
                <a:gd name="T0" fmla="*/ 0 w 147"/>
                <a:gd name="T1" fmla="*/ 316 h 316"/>
                <a:gd name="T2" fmla="*/ 147 w 147"/>
                <a:gd name="T3" fmla="*/ 210 h 316"/>
                <a:gd name="T4" fmla="*/ 147 w 147"/>
                <a:gd name="T5" fmla="*/ 0 h 316"/>
              </a:gdLst>
              <a:ahLst/>
              <a:cxnLst>
                <a:cxn ang="0">
                  <a:pos x="T0" y="T1"/>
                </a:cxn>
                <a:cxn ang="0">
                  <a:pos x="T2" y="T3"/>
                </a:cxn>
                <a:cxn ang="0">
                  <a:pos x="T4" y="T5"/>
                </a:cxn>
              </a:cxnLst>
              <a:rect l="0" t="0" r="r" b="b"/>
              <a:pathLst>
                <a:path w="147" h="316">
                  <a:moveTo>
                    <a:pt x="0" y="316"/>
                  </a:moveTo>
                  <a:lnTo>
                    <a:pt x="147" y="210"/>
                  </a:lnTo>
                  <a:lnTo>
                    <a:pt x="147"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9" name="Group 69"/>
          <p:cNvGrpSpPr/>
          <p:nvPr/>
        </p:nvGrpSpPr>
        <p:grpSpPr>
          <a:xfrm>
            <a:off x="4919663" y="4410075"/>
            <a:ext cx="1325562" cy="1573213"/>
            <a:chOff x="2190" y="2503"/>
            <a:chExt cx="835" cy="991"/>
          </a:xfrm>
        </p:grpSpPr>
        <p:sp>
          <p:nvSpPr>
            <p:cNvPr id="51271" name="Freeform 70"/>
            <p:cNvSpPr>
              <a:spLocks noChangeArrowheads="1"/>
            </p:cNvSpPr>
            <p:nvPr/>
          </p:nvSpPr>
          <p:spPr bwMode="auto">
            <a:xfrm>
              <a:off x="2190" y="2656"/>
              <a:ext cx="438" cy="838"/>
            </a:xfrm>
            <a:custGeom>
              <a:avLst/>
              <a:gdLst>
                <a:gd name="T0" fmla="*/ 0 w 438"/>
                <a:gd name="T1" fmla="*/ 718 h 838"/>
                <a:gd name="T2" fmla="*/ 7 w 438"/>
                <a:gd name="T3" fmla="*/ 748 h 838"/>
                <a:gd name="T4" fmla="*/ 26 w 438"/>
                <a:gd name="T5" fmla="*/ 778 h 838"/>
                <a:gd name="T6" fmla="*/ 59 w 438"/>
                <a:gd name="T7" fmla="*/ 803 h 838"/>
                <a:gd name="T8" fmla="*/ 99 w 438"/>
                <a:gd name="T9" fmla="*/ 822 h 838"/>
                <a:gd name="T10" fmla="*/ 143 w 438"/>
                <a:gd name="T11" fmla="*/ 835 h 838"/>
                <a:gd name="T12" fmla="*/ 195 w 438"/>
                <a:gd name="T13" fmla="*/ 838 h 838"/>
                <a:gd name="T14" fmla="*/ 221 w 438"/>
                <a:gd name="T15" fmla="*/ 833 h 838"/>
                <a:gd name="T16" fmla="*/ 246 w 438"/>
                <a:gd name="T17" fmla="*/ 819 h 838"/>
                <a:gd name="T18" fmla="*/ 272 w 438"/>
                <a:gd name="T19" fmla="*/ 797 h 838"/>
                <a:gd name="T20" fmla="*/ 294 w 438"/>
                <a:gd name="T21" fmla="*/ 767 h 838"/>
                <a:gd name="T22" fmla="*/ 316 w 438"/>
                <a:gd name="T23" fmla="*/ 726 h 838"/>
                <a:gd name="T24" fmla="*/ 338 w 438"/>
                <a:gd name="T25" fmla="*/ 680 h 838"/>
                <a:gd name="T26" fmla="*/ 357 w 438"/>
                <a:gd name="T27" fmla="*/ 622 h 838"/>
                <a:gd name="T28" fmla="*/ 375 w 438"/>
                <a:gd name="T29" fmla="*/ 562 h 838"/>
                <a:gd name="T30" fmla="*/ 394 w 438"/>
                <a:gd name="T31" fmla="*/ 494 h 838"/>
                <a:gd name="T32" fmla="*/ 408 w 438"/>
                <a:gd name="T33" fmla="*/ 421 h 838"/>
                <a:gd name="T34" fmla="*/ 419 w 438"/>
                <a:gd name="T35" fmla="*/ 341 h 838"/>
                <a:gd name="T36" fmla="*/ 427 w 438"/>
                <a:gd name="T37" fmla="*/ 260 h 838"/>
                <a:gd name="T38" fmla="*/ 434 w 438"/>
                <a:gd name="T39" fmla="*/ 175 h 838"/>
                <a:gd name="T40" fmla="*/ 438 w 438"/>
                <a:gd name="T41" fmla="*/ 88 h 838"/>
                <a:gd name="T42" fmla="*/ 438 w 438"/>
                <a:gd name="T43"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8" h="838">
                  <a:moveTo>
                    <a:pt x="0" y="718"/>
                  </a:moveTo>
                  <a:lnTo>
                    <a:pt x="7" y="748"/>
                  </a:lnTo>
                  <a:lnTo>
                    <a:pt x="26" y="778"/>
                  </a:lnTo>
                  <a:lnTo>
                    <a:pt x="59" y="803"/>
                  </a:lnTo>
                  <a:lnTo>
                    <a:pt x="99" y="822"/>
                  </a:lnTo>
                  <a:lnTo>
                    <a:pt x="143" y="835"/>
                  </a:lnTo>
                  <a:lnTo>
                    <a:pt x="195" y="838"/>
                  </a:lnTo>
                  <a:lnTo>
                    <a:pt x="221" y="833"/>
                  </a:lnTo>
                  <a:lnTo>
                    <a:pt x="246" y="819"/>
                  </a:lnTo>
                  <a:lnTo>
                    <a:pt x="272" y="797"/>
                  </a:lnTo>
                  <a:lnTo>
                    <a:pt x="294" y="767"/>
                  </a:lnTo>
                  <a:lnTo>
                    <a:pt x="316" y="726"/>
                  </a:lnTo>
                  <a:lnTo>
                    <a:pt x="338" y="680"/>
                  </a:lnTo>
                  <a:lnTo>
                    <a:pt x="357" y="622"/>
                  </a:lnTo>
                  <a:lnTo>
                    <a:pt x="375" y="562"/>
                  </a:lnTo>
                  <a:lnTo>
                    <a:pt x="394" y="494"/>
                  </a:lnTo>
                  <a:lnTo>
                    <a:pt x="408" y="421"/>
                  </a:lnTo>
                  <a:lnTo>
                    <a:pt x="419" y="341"/>
                  </a:lnTo>
                  <a:lnTo>
                    <a:pt x="427" y="260"/>
                  </a:lnTo>
                  <a:lnTo>
                    <a:pt x="434" y="175"/>
                  </a:lnTo>
                  <a:lnTo>
                    <a:pt x="438" y="88"/>
                  </a:lnTo>
                  <a:lnTo>
                    <a:pt x="438" y="0"/>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72" name="Freeform 71"/>
            <p:cNvSpPr>
              <a:spLocks noChangeArrowheads="1"/>
            </p:cNvSpPr>
            <p:nvPr/>
          </p:nvSpPr>
          <p:spPr bwMode="auto">
            <a:xfrm>
              <a:off x="2628" y="2503"/>
              <a:ext cx="364" cy="194"/>
            </a:xfrm>
            <a:custGeom>
              <a:avLst/>
              <a:gdLst>
                <a:gd name="T0" fmla="*/ 0 w 364"/>
                <a:gd name="T1" fmla="*/ 153 h 194"/>
                <a:gd name="T2" fmla="*/ 7 w 364"/>
                <a:gd name="T3" fmla="*/ 120 h 194"/>
                <a:gd name="T4" fmla="*/ 25 w 364"/>
                <a:gd name="T5" fmla="*/ 88 h 194"/>
                <a:gd name="T6" fmla="*/ 55 w 364"/>
                <a:gd name="T7" fmla="*/ 58 h 194"/>
                <a:gd name="T8" fmla="*/ 92 w 364"/>
                <a:gd name="T9" fmla="*/ 36 h 194"/>
                <a:gd name="T10" fmla="*/ 139 w 364"/>
                <a:gd name="T11" fmla="*/ 17 h 194"/>
                <a:gd name="T12" fmla="*/ 191 w 364"/>
                <a:gd name="T13" fmla="*/ 6 h 194"/>
                <a:gd name="T14" fmla="*/ 246 w 364"/>
                <a:gd name="T15" fmla="*/ 0 h 194"/>
                <a:gd name="T16" fmla="*/ 268 w 364"/>
                <a:gd name="T17" fmla="*/ 6 h 194"/>
                <a:gd name="T18" fmla="*/ 294 w 364"/>
                <a:gd name="T19" fmla="*/ 20 h 194"/>
                <a:gd name="T20" fmla="*/ 312 w 364"/>
                <a:gd name="T21" fmla="*/ 41 h 194"/>
                <a:gd name="T22" fmla="*/ 331 w 364"/>
                <a:gd name="T23" fmla="*/ 71 h 194"/>
                <a:gd name="T24" fmla="*/ 349 w 364"/>
                <a:gd name="T25" fmla="*/ 107 h 194"/>
                <a:gd name="T26" fmla="*/ 360 w 364"/>
                <a:gd name="T27" fmla="*/ 151 h 194"/>
                <a:gd name="T28" fmla="*/ 364 w 364"/>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4" h="194">
                  <a:moveTo>
                    <a:pt x="0" y="153"/>
                  </a:moveTo>
                  <a:lnTo>
                    <a:pt x="7" y="120"/>
                  </a:lnTo>
                  <a:lnTo>
                    <a:pt x="25" y="88"/>
                  </a:lnTo>
                  <a:lnTo>
                    <a:pt x="55" y="58"/>
                  </a:lnTo>
                  <a:lnTo>
                    <a:pt x="92" y="36"/>
                  </a:lnTo>
                  <a:lnTo>
                    <a:pt x="139" y="17"/>
                  </a:lnTo>
                  <a:lnTo>
                    <a:pt x="191" y="6"/>
                  </a:lnTo>
                  <a:lnTo>
                    <a:pt x="246" y="0"/>
                  </a:lnTo>
                  <a:lnTo>
                    <a:pt x="268" y="6"/>
                  </a:lnTo>
                  <a:lnTo>
                    <a:pt x="294" y="20"/>
                  </a:lnTo>
                  <a:lnTo>
                    <a:pt x="312" y="41"/>
                  </a:lnTo>
                  <a:lnTo>
                    <a:pt x="331" y="71"/>
                  </a:lnTo>
                  <a:lnTo>
                    <a:pt x="349" y="107"/>
                  </a:lnTo>
                  <a:lnTo>
                    <a:pt x="360" y="151"/>
                  </a:lnTo>
                  <a:lnTo>
                    <a:pt x="364" y="194"/>
                  </a:lnTo>
                </a:path>
              </a:pathLst>
            </a:custGeom>
            <a:noFill/>
            <a:ln w="11113">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73" name="Freeform 72"/>
            <p:cNvSpPr>
              <a:spLocks noChangeArrowheads="1"/>
            </p:cNvSpPr>
            <p:nvPr/>
          </p:nvSpPr>
          <p:spPr bwMode="auto">
            <a:xfrm>
              <a:off x="2959" y="2684"/>
              <a:ext cx="66" cy="49"/>
            </a:xfrm>
            <a:custGeom>
              <a:avLst/>
              <a:gdLst>
                <a:gd name="T0" fmla="*/ 36 w 66"/>
                <a:gd name="T1" fmla="*/ 49 h 49"/>
                <a:gd name="T2" fmla="*/ 66 w 66"/>
                <a:gd name="T3" fmla="*/ 0 h 49"/>
                <a:gd name="T4" fmla="*/ 44 w 66"/>
                <a:gd name="T5" fmla="*/ 5 h 49"/>
                <a:gd name="T6" fmla="*/ 22 w 66"/>
                <a:gd name="T7" fmla="*/ 5 h 49"/>
                <a:gd name="T8" fmla="*/ 0 w 66"/>
                <a:gd name="T9" fmla="*/ 2 h 49"/>
                <a:gd name="T10" fmla="*/ 36 w 66"/>
                <a:gd name="T11" fmla="*/ 49 h 49"/>
              </a:gdLst>
              <a:ahLst/>
              <a:cxnLst>
                <a:cxn ang="0">
                  <a:pos x="T0" y="T1"/>
                </a:cxn>
                <a:cxn ang="0">
                  <a:pos x="T2" y="T3"/>
                </a:cxn>
                <a:cxn ang="0">
                  <a:pos x="T4" y="T5"/>
                </a:cxn>
                <a:cxn ang="0">
                  <a:pos x="T6" y="T7"/>
                </a:cxn>
                <a:cxn ang="0">
                  <a:pos x="T8" y="T9"/>
                </a:cxn>
                <a:cxn ang="0">
                  <a:pos x="T10" y="T11"/>
                </a:cxn>
              </a:cxnLst>
              <a:rect l="0" t="0" r="r" b="b"/>
              <a:pathLst>
                <a:path w="66" h="49">
                  <a:moveTo>
                    <a:pt x="36" y="49"/>
                  </a:moveTo>
                  <a:lnTo>
                    <a:pt x="66" y="0"/>
                  </a:lnTo>
                  <a:lnTo>
                    <a:pt x="44" y="5"/>
                  </a:lnTo>
                  <a:lnTo>
                    <a:pt x="22" y="5"/>
                  </a:lnTo>
                  <a:lnTo>
                    <a:pt x="0" y="2"/>
                  </a:lnTo>
                  <a:lnTo>
                    <a:pt x="36" y="4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0" name="Group 73"/>
          <p:cNvGrpSpPr/>
          <p:nvPr/>
        </p:nvGrpSpPr>
        <p:grpSpPr>
          <a:xfrm>
            <a:off x="4338638" y="3332163"/>
            <a:ext cx="228600" cy="228600"/>
            <a:chOff x="4176" y="1008"/>
            <a:chExt cx="192" cy="192"/>
          </a:xfrm>
        </p:grpSpPr>
        <p:sp>
          <p:nvSpPr>
            <p:cNvPr id="51275" name="Line 74"/>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76" name="Line 75"/>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1" name="Group 76"/>
          <p:cNvGrpSpPr/>
          <p:nvPr/>
        </p:nvGrpSpPr>
        <p:grpSpPr>
          <a:xfrm>
            <a:off x="4795838" y="5541963"/>
            <a:ext cx="228600" cy="228600"/>
            <a:chOff x="4176" y="1008"/>
            <a:chExt cx="192" cy="192"/>
          </a:xfrm>
        </p:grpSpPr>
        <p:sp>
          <p:nvSpPr>
            <p:cNvPr id="51278" name="Line 77"/>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79" name="Line 78"/>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2" name="Group 79"/>
          <p:cNvGrpSpPr/>
          <p:nvPr/>
        </p:nvGrpSpPr>
        <p:grpSpPr>
          <a:xfrm>
            <a:off x="2433638" y="5541963"/>
            <a:ext cx="228600" cy="228600"/>
            <a:chOff x="4176" y="1008"/>
            <a:chExt cx="192" cy="192"/>
          </a:xfrm>
        </p:grpSpPr>
        <p:sp>
          <p:nvSpPr>
            <p:cNvPr id="51281" name="Line 80"/>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82" name="Line 81"/>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13" name="Group 82"/>
          <p:cNvGrpSpPr/>
          <p:nvPr/>
        </p:nvGrpSpPr>
        <p:grpSpPr>
          <a:xfrm>
            <a:off x="3424238" y="3332163"/>
            <a:ext cx="228600" cy="228600"/>
            <a:chOff x="4176" y="1008"/>
            <a:chExt cx="192" cy="192"/>
          </a:xfrm>
        </p:grpSpPr>
        <p:sp>
          <p:nvSpPr>
            <p:cNvPr id="51284" name="Line 83"/>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85" name="Line 84"/>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51286" name="Text Box 85"/>
          <p:cNvSpPr txBox="1">
            <a:spLocks noChangeArrowheads="1"/>
          </p:cNvSpPr>
          <p:nvPr/>
        </p:nvSpPr>
        <p:spPr bwMode="auto">
          <a:xfrm>
            <a:off x="273050" y="1444625"/>
            <a:ext cx="2441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以列序为主序</a:t>
            </a: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1287" name="Text Box 86"/>
          <p:cNvSpPr txBox="1">
            <a:spLocks noChangeArrowheads="1"/>
          </p:cNvSpPr>
          <p:nvPr/>
        </p:nvSpPr>
        <p:spPr bwMode="auto">
          <a:xfrm>
            <a:off x="2838450" y="1484313"/>
            <a:ext cx="160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FORTRAN</a:t>
            </a:r>
          </a:p>
        </p:txBody>
      </p:sp>
      <p:sp>
        <p:nvSpPr>
          <p:cNvPr id="89" name="Rectangle 89"/>
          <p:cNvSpPr>
            <a:spLocks noChangeArrowheads="1"/>
          </p:cNvSpPr>
          <p:nvPr/>
        </p:nvSpPr>
        <p:spPr bwMode="auto">
          <a:xfrm>
            <a:off x="827088" y="195263"/>
            <a:ext cx="53244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数组的顺序存储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70050"/>
                                        </p:tgtEl>
                                        <p:attrNameLst>
                                          <p:attrName>style.visibility</p:attrName>
                                        </p:attrNameLst>
                                      </p:cBhvr>
                                      <p:to>
                                        <p:strVal val="visible"/>
                                      </p:to>
                                    </p:set>
                                    <p:anim calcmode="lin" valueType="num">
                                      <p:cBhvr additive="base">
                                        <p:cTn id="7" dur="500" fill="hold"/>
                                        <p:tgtEl>
                                          <p:spTgt spid="770050"/>
                                        </p:tgtEl>
                                        <p:attrNameLst>
                                          <p:attrName>ppt_x</p:attrName>
                                        </p:attrNameLst>
                                      </p:cBhvr>
                                      <p:tavLst>
                                        <p:tav tm="0">
                                          <p:val>
                                            <p:strVal val="0-#ppt_w/2"/>
                                          </p:val>
                                        </p:tav>
                                        <p:tav tm="100000">
                                          <p:val>
                                            <p:strVal val="#ppt_x"/>
                                          </p:val>
                                        </p:tav>
                                      </p:tavLst>
                                    </p:anim>
                                    <p:anim calcmode="lin" valueType="num">
                                      <p:cBhvr additive="base">
                                        <p:cTn id="8" dur="500" fill="hold"/>
                                        <p:tgtEl>
                                          <p:spTgt spid="7700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 fill="hold" nodeType="clickEffect">
                                  <p:stCondLst>
                                    <p:cond delay="0"/>
                                  </p:stCondLst>
                                  <p:childTnLst>
                                    <p:set>
                                      <p:cBhvr>
                                        <p:cTn id="17" dur="1" fill="hold">
                                          <p:stCondLst>
                                            <p:cond delay="0"/>
                                          </p:stCondLst>
                                        </p:cTn>
                                        <p:tgtEl>
                                          <p:spTgt spid="770072"/>
                                        </p:tgtEl>
                                        <p:attrNameLst>
                                          <p:attrName>style.visibility</p:attrName>
                                        </p:attrNameLst>
                                      </p:cBhvr>
                                      <p:to>
                                        <p:strVal val="visible"/>
                                      </p:to>
                                    </p:set>
                                    <p:anim calcmode="lin" valueType="num">
                                      <p:cBhvr>
                                        <p:cTn id="18" dur="500" fill="hold"/>
                                        <p:tgtEl>
                                          <p:spTgt spid="770072"/>
                                        </p:tgtEl>
                                        <p:attrNameLst>
                                          <p:attrName>ppt_x</p:attrName>
                                        </p:attrNameLst>
                                      </p:cBhvr>
                                      <p:tavLst>
                                        <p:tav tm="0">
                                          <p:val>
                                            <p:strVal val="#ppt_x"/>
                                          </p:val>
                                        </p:tav>
                                        <p:tav tm="100000">
                                          <p:val>
                                            <p:strVal val="#ppt_x"/>
                                          </p:val>
                                        </p:tav>
                                      </p:tavLst>
                                    </p:anim>
                                    <p:anim calcmode="lin" valueType="num">
                                      <p:cBhvr>
                                        <p:cTn id="19" dur="500" fill="hold"/>
                                        <p:tgtEl>
                                          <p:spTgt spid="770072"/>
                                        </p:tgtEl>
                                        <p:attrNameLst>
                                          <p:attrName>ppt_y</p:attrName>
                                        </p:attrNameLst>
                                      </p:cBhvr>
                                      <p:tavLst>
                                        <p:tav tm="0">
                                          <p:val>
                                            <p:strVal val="#ppt_y-#ppt_h/2"/>
                                          </p:val>
                                        </p:tav>
                                        <p:tav tm="100000">
                                          <p:val>
                                            <p:strVal val="#ppt_y"/>
                                          </p:val>
                                        </p:tav>
                                      </p:tavLst>
                                    </p:anim>
                                    <p:anim calcmode="lin" valueType="num">
                                      <p:cBhvr>
                                        <p:cTn id="20" dur="500" fill="hold"/>
                                        <p:tgtEl>
                                          <p:spTgt spid="770072"/>
                                        </p:tgtEl>
                                        <p:attrNameLst>
                                          <p:attrName>ppt_w</p:attrName>
                                        </p:attrNameLst>
                                      </p:cBhvr>
                                      <p:tavLst>
                                        <p:tav tm="0">
                                          <p:val>
                                            <p:strVal val="#ppt_w"/>
                                          </p:val>
                                        </p:tav>
                                        <p:tav tm="100000">
                                          <p:val>
                                            <p:strVal val="#ppt_w"/>
                                          </p:val>
                                        </p:tav>
                                      </p:tavLst>
                                    </p:anim>
                                    <p:anim calcmode="lin" valueType="num">
                                      <p:cBhvr>
                                        <p:cTn id="21" dur="500" fill="hold"/>
                                        <p:tgtEl>
                                          <p:spTgt spid="770072"/>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ppt_h/2"/>
                                          </p:val>
                                        </p:tav>
                                        <p:tav tm="100000">
                                          <p:val>
                                            <p:strVal val="#ppt_y"/>
                                          </p:val>
                                        </p:tav>
                                      </p:tavLst>
                                    </p:anim>
                                    <p:anim calcmode="lin" valueType="num">
                                      <p:cBhvr>
                                        <p:cTn id="34" dur="500" fill="hold"/>
                                        <p:tgtEl>
                                          <p:spTgt spid="6"/>
                                        </p:tgtEl>
                                        <p:attrNameLst>
                                          <p:attrName>ppt_w</p:attrName>
                                        </p:attrNameLst>
                                      </p:cBhvr>
                                      <p:tavLst>
                                        <p:tav tm="0">
                                          <p:val>
                                            <p:strVal val="#ppt_w"/>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ppt_x</p:attrName>
                                        </p:attrNameLst>
                                      </p:cBhvr>
                                      <p:tavLst>
                                        <p:tav tm="0">
                                          <p:val>
                                            <p:strVal val="#ppt_x"/>
                                          </p:val>
                                        </p:tav>
                                        <p:tav tm="100000">
                                          <p:val>
                                            <p:strVal val="#ppt_x"/>
                                          </p:val>
                                        </p:tav>
                                      </p:tavLst>
                                    </p:anim>
                                    <p:anim calcmode="lin" valueType="num">
                                      <p:cBhvr>
                                        <p:cTn id="46" dur="500" fill="hold"/>
                                        <p:tgtEl>
                                          <p:spTgt spid="7"/>
                                        </p:tgtEl>
                                        <p:attrNameLst>
                                          <p:attrName>ppt_y</p:attrName>
                                        </p:attrNameLst>
                                      </p:cBhvr>
                                      <p:tavLst>
                                        <p:tav tm="0">
                                          <p:val>
                                            <p:strVal val="#ppt_y+#ppt_h/2"/>
                                          </p:val>
                                        </p:tav>
                                        <p:tav tm="100000">
                                          <p:val>
                                            <p:strVal val="#ppt_y"/>
                                          </p:val>
                                        </p:tav>
                                      </p:tavLst>
                                    </p:anim>
                                    <p:anim calcmode="lin" valueType="num">
                                      <p:cBhvr>
                                        <p:cTn id="47" dur="500" fill="hold"/>
                                        <p:tgtEl>
                                          <p:spTgt spid="7"/>
                                        </p:tgtEl>
                                        <p:attrNameLst>
                                          <p:attrName>ppt_w</p:attrName>
                                        </p:attrNameLst>
                                      </p:cBhvr>
                                      <p:tavLst>
                                        <p:tav tm="0">
                                          <p:val>
                                            <p:strVal val="#ppt_w"/>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childTnLst>
                                </p:cTn>
                              </p:par>
                            </p:childTnLst>
                          </p:cTn>
                        </p:par>
                        <p:par>
                          <p:cTn id="49" fill="hold">
                            <p:stCondLst>
                              <p:cond delay="500"/>
                            </p:stCondLst>
                            <p:childTnLst>
                              <p:par>
                                <p:cTn id="50" presetID="2" presetClass="entr" presetSubtype="4"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ppt_x"/>
                                          </p:val>
                                        </p:tav>
                                        <p:tav tm="100000">
                                          <p:val>
                                            <p:strVal val="#ppt_x"/>
                                          </p:val>
                                        </p:tav>
                                      </p:tavLst>
                                    </p:anim>
                                    <p:anim calcmode="lin" valueType="num">
                                      <p:cBhvr additive="base">
                                        <p:cTn id="5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7" presetClass="entr" presetSubtype="4"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anim calcmode="lin" valueType="num">
                                      <p:cBhvr>
                                        <p:cTn id="58" dur="500" fill="hold"/>
                                        <p:tgtEl>
                                          <p:spTgt spid="9"/>
                                        </p:tgtEl>
                                        <p:attrNameLst>
                                          <p:attrName>ppt_x</p:attrName>
                                        </p:attrNameLst>
                                      </p:cBhvr>
                                      <p:tavLst>
                                        <p:tav tm="0">
                                          <p:val>
                                            <p:strVal val="#ppt_x"/>
                                          </p:val>
                                        </p:tav>
                                        <p:tav tm="100000">
                                          <p:val>
                                            <p:strVal val="#ppt_x"/>
                                          </p:val>
                                        </p:tav>
                                      </p:tavLst>
                                    </p:anim>
                                    <p:anim calcmode="lin" valueType="num">
                                      <p:cBhvr>
                                        <p:cTn id="59" dur="500" fill="hold"/>
                                        <p:tgtEl>
                                          <p:spTgt spid="9"/>
                                        </p:tgtEl>
                                        <p:attrNameLst>
                                          <p:attrName>ppt_y</p:attrName>
                                        </p:attrNameLst>
                                      </p:cBhvr>
                                      <p:tavLst>
                                        <p:tav tm="0">
                                          <p:val>
                                            <p:strVal val="#ppt_y+#ppt_h/2"/>
                                          </p:val>
                                        </p:tav>
                                        <p:tav tm="100000">
                                          <p:val>
                                            <p:strVal val="#ppt_y"/>
                                          </p:val>
                                        </p:tav>
                                      </p:tavLst>
                                    </p:anim>
                                    <p:anim calcmode="lin" valueType="num">
                                      <p:cBhvr>
                                        <p:cTn id="60" dur="500" fill="hold"/>
                                        <p:tgtEl>
                                          <p:spTgt spid="9"/>
                                        </p:tgtEl>
                                        <p:attrNameLst>
                                          <p:attrName>ppt_w</p:attrName>
                                        </p:attrNameLst>
                                      </p:cBhvr>
                                      <p:tavLst>
                                        <p:tav tm="0">
                                          <p:val>
                                            <p:strVal val="#ppt_w"/>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childTnLst>
                                </p:cTn>
                              </p:par>
                            </p:childTnLst>
                          </p:cTn>
                        </p:par>
                        <p:par>
                          <p:cTn id="62" fill="hold">
                            <p:stCondLst>
                              <p:cond delay="500"/>
                            </p:stCondLst>
                            <p:childTnLst>
                              <p:par>
                                <p:cTn id="63" presetID="2" presetClass="entr" presetSubtype="4" fill="hold" nodeType="after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500" fill="hold"/>
                                        <p:tgtEl>
                                          <p:spTgt spid="13"/>
                                        </p:tgtEl>
                                        <p:attrNameLst>
                                          <p:attrName>ppt_x</p:attrName>
                                        </p:attrNameLst>
                                      </p:cBhvr>
                                      <p:tavLst>
                                        <p:tav tm="0">
                                          <p:val>
                                            <p:strVal val="0-#ppt_w/2"/>
                                          </p:val>
                                        </p:tav>
                                        <p:tav tm="100000">
                                          <p:val>
                                            <p:strVal val="#ppt_x"/>
                                          </p:val>
                                        </p:tav>
                                      </p:tavLst>
                                    </p:anim>
                                    <p:anim calcmode="lin" valueType="num">
                                      <p:cBhvr additive="base">
                                        <p:cTn id="7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fill="hold"/>
                                        <p:tgtEl>
                                          <p:spTgt spid="12"/>
                                        </p:tgtEl>
                                        <p:attrNameLst>
                                          <p:attrName>ppt_x</p:attrName>
                                        </p:attrNameLst>
                                      </p:cBhvr>
                                      <p:tavLst>
                                        <p:tav tm="0">
                                          <p:val>
                                            <p:strVal val="0-#ppt_w/2"/>
                                          </p:val>
                                        </p:tav>
                                        <p:tav tm="100000">
                                          <p:val>
                                            <p:strVal val="#ppt_x"/>
                                          </p:val>
                                        </p:tav>
                                      </p:tavLst>
                                    </p:anim>
                                    <p:anim calcmode="lin" valueType="num">
                                      <p:cBhvr additive="base">
                                        <p:cTn id="7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0-#ppt_w/2"/>
                                          </p:val>
                                        </p:tav>
                                        <p:tav tm="100000">
                                          <p:val>
                                            <p:strVal val="#ppt_x"/>
                                          </p:val>
                                        </p:tav>
                                      </p:tavLst>
                                    </p:anim>
                                    <p:anim calcmode="lin" valueType="num">
                                      <p:cBhvr additive="base">
                                        <p:cTn id="8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11"/>
                                        </p:tgtEl>
                                        <p:attrNameLst>
                                          <p:attrName>style.visibility</p:attrName>
                                        </p:attrNameLst>
                                      </p:cBhvr>
                                      <p:to>
                                        <p:strVal val="visible"/>
                                      </p:to>
                                    </p:set>
                                    <p:anim calcmode="lin" valueType="num">
                                      <p:cBhvr additive="base">
                                        <p:cTn id="89" dur="500" fill="hold"/>
                                        <p:tgtEl>
                                          <p:spTgt spid="11"/>
                                        </p:tgtEl>
                                        <p:attrNameLst>
                                          <p:attrName>ppt_x</p:attrName>
                                        </p:attrNameLst>
                                      </p:cBhvr>
                                      <p:tavLst>
                                        <p:tav tm="0">
                                          <p:val>
                                            <p:strVal val="0-#ppt_w/2"/>
                                          </p:val>
                                        </p:tav>
                                        <p:tav tm="100000">
                                          <p:val>
                                            <p:strVal val="#ppt_x"/>
                                          </p:val>
                                        </p:tav>
                                      </p:tavLst>
                                    </p:anim>
                                    <p:anim calcmode="lin" valueType="num">
                                      <p:cBhvr additive="base">
                                        <p:cTn id="9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auto">
          <a:xfrm>
            <a:off x="0" y="1922463"/>
            <a:ext cx="9144000" cy="3279775"/>
          </a:xfrm>
          <a:prstGeom prst="rect">
            <a:avLst/>
          </a:prstGeom>
          <a:solidFill>
            <a:srgbClr val="F6F6F6"/>
          </a:solidFill>
          <a:ln w="9525">
            <a:no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1074" name="Rectangle 2"/>
          <p:cNvSpPr>
            <a:spLocks noChangeArrowheads="1"/>
          </p:cNvSpPr>
          <p:nvPr/>
        </p:nvSpPr>
        <p:spPr bwMode="auto">
          <a:xfrm>
            <a:off x="0" y="68263"/>
            <a:ext cx="7772400" cy="685800"/>
          </a:xfrm>
          <a:prstGeom prst="rect">
            <a:avLst/>
          </a:prstGeom>
          <a:noFill/>
          <a:ln w="9525">
            <a:noFill/>
            <a:miter lim="800000"/>
          </a:ln>
        </p:spPr>
        <p:txBody>
          <a:bodyPr/>
          <a:lstStyle/>
          <a:p>
            <a:pPr marL="742950" marR="0" lvl="1" indent="-285750" algn="l" defTabSz="914400" rtl="0" eaLnBrk="0" fontAlgn="base" latinLnBrk="0" hangingPunct="0">
              <a:lnSpc>
                <a:spcPct val="90000"/>
              </a:lnSpc>
              <a:spcBef>
                <a:spcPct val="20000"/>
              </a:spcBef>
              <a:spcAft>
                <a:spcPct val="0"/>
              </a:spcAft>
              <a:buClrTx/>
              <a:buSzTx/>
              <a:buFontTx/>
              <a:buNone/>
              <a:defRPr/>
            </a:pPr>
            <a:br>
              <a:rPr kumimoji="1" lang="en-US" altLang="zh-CN" sz="3700" b="1" i="0" u="none" strike="noStrike" kern="1200" cap="none" spc="0" normalizeH="0" baseline="0" noProof="0">
                <a:ln>
                  <a:noFill/>
                </a:ln>
                <a:solidFill>
                  <a:srgbClr val="CC0000"/>
                </a:solidFill>
                <a:effectLst>
                  <a:outerShdw blurRad="38100" dist="38100" dir="2700000" algn="tl">
                    <a:srgbClr val="C0C0C0"/>
                  </a:outerShdw>
                </a:effectLst>
                <a:uLnTx/>
                <a:uFillTx/>
                <a:latin typeface="+mn-lt"/>
                <a:ea typeface="+mn-ea"/>
                <a:cs typeface="+mn-ea"/>
                <a:sym typeface="+mn-lt"/>
              </a:rPr>
            </a:br>
            <a:endParaRPr kumimoji="1"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28" name="Text Box 3"/>
          <p:cNvSpPr txBox="1">
            <a:spLocks noChangeArrowheads="1"/>
          </p:cNvSpPr>
          <p:nvPr/>
        </p:nvSpPr>
        <p:spPr bwMode="auto">
          <a:xfrm>
            <a:off x="871538" y="126365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2230" name="Text Box 5"/>
          <p:cNvSpPr txBox="1">
            <a:spLocks noChangeArrowheads="1"/>
          </p:cNvSpPr>
          <p:nvPr/>
        </p:nvSpPr>
        <p:spPr bwMode="auto">
          <a:xfrm>
            <a:off x="2266950" y="24828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800" b="0" i="1"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1078" name="Text Box 6"/>
          <p:cNvSpPr txBox="1">
            <a:spLocks noChangeArrowheads="1"/>
          </p:cNvSpPr>
          <p:nvPr/>
        </p:nvSpPr>
        <p:spPr bwMode="auto">
          <a:xfrm>
            <a:off x="600075" y="1128713"/>
            <a:ext cx="6572250" cy="641350"/>
          </a:xfrm>
          <a:prstGeom prst="rect">
            <a:avLst/>
          </a:prstGeom>
          <a:noFill/>
          <a:ln w="9525">
            <a:noFill/>
            <a:miter lim="800000"/>
          </a:ln>
        </p:spPr>
        <p:txBody>
          <a:bodyPr>
            <a:spAutoFit/>
          </a:bodyPr>
          <a:lstStyle/>
          <a:p>
            <a:pPr marR="0" defTabSz="914400" eaLnBrk="1" hangingPunct="1">
              <a:buClr>
                <a:srgbClr val="CC0000"/>
              </a:buClr>
              <a:buSzPct val="50000"/>
              <a:buFont typeface="Monotype Sorts" pitchFamily="2" charset="2"/>
              <a:buNone/>
              <a:defRPr/>
            </a:pPr>
            <a:r>
              <a:rPr kumimoji="1" lang="en-US" altLang="zh-CN" sz="3600" b="0" kern="1200" cap="none" spc="0" normalizeH="0" baseline="0" noProof="0" dirty="0">
                <a:solidFill>
                  <a:srgbClr val="FF3300"/>
                </a:solidFill>
                <a:latin typeface="+mn-lt"/>
                <a:ea typeface="+mn-ea"/>
                <a:cs typeface="+mn-ea"/>
                <a:sym typeface="+mn-lt"/>
              </a:rPr>
              <a:t>a[n][m]</a:t>
            </a:r>
            <a:endParaRPr kumimoji="1" lang="en-US" altLang="zh-CN" sz="3200" b="0" kern="1200" cap="none" spc="0" normalizeH="0" baseline="0" noProof="0" dirty="0">
              <a:solidFill>
                <a:schemeClr val="hlink"/>
              </a:solidFill>
              <a:latin typeface="+mn-lt"/>
              <a:ea typeface="+mn-ea"/>
              <a:cs typeface="+mn-ea"/>
              <a:sym typeface="+mn-lt"/>
            </a:endParaRPr>
          </a:p>
        </p:txBody>
      </p:sp>
      <p:graphicFrame>
        <p:nvGraphicFramePr>
          <p:cNvPr id="66567" name="Object 7"/>
          <p:cNvGraphicFramePr/>
          <p:nvPr/>
        </p:nvGraphicFramePr>
        <p:xfrm>
          <a:off x="514350" y="2155825"/>
          <a:ext cx="8153400" cy="2895600"/>
        </p:xfrm>
        <a:graphic>
          <a:graphicData uri="http://schemas.openxmlformats.org/presentationml/2006/ole">
            <mc:AlternateContent xmlns:mc="http://schemas.openxmlformats.org/markup-compatibility/2006">
              <mc:Choice xmlns:v="urn:schemas-microsoft-com:vml" Requires="v">
                <p:oleObj r:id="rId2" imgW="3149600" imgH="1143000" progId="Equation.3">
                  <p:embed/>
                </p:oleObj>
              </mc:Choice>
              <mc:Fallback>
                <p:oleObj r:id="rId2" imgW="3149600" imgH="1143000" progId="Equation.3">
                  <p:embed/>
                  <p:pic>
                    <p:nvPicPr>
                      <p:cNvPr id="0" name="图片 3089"/>
                      <p:cNvPicPr/>
                      <p:nvPr/>
                    </p:nvPicPr>
                    <p:blipFill>
                      <a:blip r:embed="rId3"/>
                      <a:stretch>
                        <a:fillRect/>
                      </a:stretch>
                    </p:blipFill>
                    <p:spPr>
                      <a:xfrm>
                        <a:off x="514350" y="2155825"/>
                        <a:ext cx="8153400" cy="2895600"/>
                      </a:xfrm>
                      <a:prstGeom prst="rect">
                        <a:avLst/>
                      </a:prstGeom>
                      <a:noFill/>
                      <a:ln w="38100">
                        <a:noFill/>
                        <a:miter/>
                      </a:ln>
                    </p:spPr>
                  </p:pic>
                </p:oleObj>
              </mc:Fallback>
            </mc:AlternateContent>
          </a:graphicData>
        </a:graphic>
      </p:graphicFrame>
      <p:sp>
        <p:nvSpPr>
          <p:cNvPr id="771080" name="Text Box 8"/>
          <p:cNvSpPr txBox="1">
            <a:spLocks noChangeArrowheads="1"/>
          </p:cNvSpPr>
          <p:nvPr/>
        </p:nvSpPr>
        <p:spPr bwMode="auto">
          <a:xfrm>
            <a:off x="1258888" y="5354638"/>
            <a:ext cx="7696200"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rgbClr val="333399"/>
                </a:solidFill>
                <a:effectLst/>
                <a:uLnTx/>
                <a:uFillTx/>
                <a:latin typeface="+mn-lt"/>
                <a:ea typeface="+mn-ea"/>
                <a:cs typeface="+mn-ea"/>
                <a:sym typeface="+mn-lt"/>
              </a:rPr>
              <a:t>设数组开始存放位置 </a:t>
            </a:r>
            <a:r>
              <a:rPr kumimoji="0" lang="en-US" altLang="zh-CN" sz="3200" b="0" i="0" u="none" strike="noStrike" kern="1200" cap="none" spc="0" normalizeH="0" baseline="0" noProof="0" dirty="0">
                <a:ln>
                  <a:noFill/>
                </a:ln>
                <a:solidFill>
                  <a:srgbClr val="333399"/>
                </a:solidFill>
                <a:effectLst/>
                <a:uLnTx/>
                <a:uFillTx/>
                <a:latin typeface="+mn-lt"/>
                <a:ea typeface="+mn-ea"/>
                <a:cs typeface="+mn-ea"/>
                <a:sym typeface="+mn-lt"/>
              </a:rPr>
              <a:t>LOC( 0, 0 ) = </a:t>
            </a:r>
            <a:r>
              <a:rPr kumimoji="0" lang="en-US" altLang="zh-CN" sz="3200" b="0" i="1" u="none" strike="noStrike" kern="1200" cap="none" spc="0" normalizeH="0" baseline="0" noProof="0" dirty="0">
                <a:ln>
                  <a:noFill/>
                </a:ln>
                <a:solidFill>
                  <a:srgbClr val="333399"/>
                </a:solidFill>
                <a:effectLst/>
                <a:uLnTx/>
                <a:uFillTx/>
                <a:latin typeface="+mn-lt"/>
                <a:ea typeface="+mn-ea"/>
                <a:cs typeface="+mn-ea"/>
                <a:sym typeface="+mn-lt"/>
              </a:rPr>
              <a:t>a</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a:t>
            </a:r>
          </a:p>
          <a:p>
            <a:pPr marL="457200" marR="0" lvl="1"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LOC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j</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k</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a</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j</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m</a:t>
            </a:r>
            <a:r>
              <a:rPr kumimoji="0" lang="en-US" altLang="zh-CN" sz="3200" b="0" i="0" u="none" strike="noStrike" kern="1200" cap="none" spc="0" normalizeH="0" baseline="0" noProof="0" dirty="0">
                <a:ln>
                  <a:noFill/>
                </a:ln>
                <a:solidFill>
                  <a:srgbClr val="CC0000"/>
                </a:solidFill>
                <a:effectLst/>
                <a:uLnTx/>
                <a:uFillTx/>
                <a:latin typeface="+mn-lt"/>
                <a:ea typeface="+mn-ea"/>
                <a:cs typeface="+mn-ea"/>
                <a:sym typeface="+mn-lt"/>
              </a:rPr>
              <a:t> + </a:t>
            </a:r>
            <a:r>
              <a:rPr kumimoji="0" lang="en-US" altLang="zh-CN" sz="3200" b="0" i="1" u="none" strike="noStrike" kern="1200" cap="none" spc="0" normalizeH="0" baseline="0" noProof="0" dirty="0">
                <a:ln>
                  <a:noFill/>
                </a:ln>
                <a:solidFill>
                  <a:srgbClr val="CC0000"/>
                </a:solidFill>
                <a:effectLst/>
                <a:uLnTx/>
                <a:uFillTx/>
                <a:latin typeface="+mn-lt"/>
                <a:ea typeface="+mn-ea"/>
                <a:cs typeface="+mn-ea"/>
                <a:sym typeface="+mn-lt"/>
              </a:rPr>
              <a:t>k</a:t>
            </a:r>
            <a:endPar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2234" name="Rectangle 9"/>
          <p:cNvSpPr>
            <a:spLocks noChangeArrowheads="1"/>
          </p:cNvSpPr>
          <p:nvPr/>
        </p:nvSpPr>
        <p:spPr bwMode="auto">
          <a:xfrm>
            <a:off x="773113" y="182563"/>
            <a:ext cx="51800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二维数组的行序优先表示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1080"/>
                                        </p:tgtEl>
                                        <p:attrNameLst>
                                          <p:attrName>style.visibility</p:attrName>
                                        </p:attrNameLst>
                                      </p:cBhvr>
                                      <p:to>
                                        <p:strVal val="visible"/>
                                      </p:to>
                                    </p:set>
                                    <p:anim calcmode="lin" valueType="num">
                                      <p:cBhvr additive="base">
                                        <p:cTn id="7" dur="500" fill="hold"/>
                                        <p:tgtEl>
                                          <p:spTgt spid="771080"/>
                                        </p:tgtEl>
                                        <p:attrNameLst>
                                          <p:attrName>ppt_x</p:attrName>
                                        </p:attrNameLst>
                                      </p:cBhvr>
                                      <p:tavLst>
                                        <p:tav tm="0">
                                          <p:val>
                                            <p:strVal val="0-#ppt_w/2"/>
                                          </p:val>
                                        </p:tav>
                                        <p:tav tm="100000">
                                          <p:val>
                                            <p:strVal val="#ppt_x"/>
                                          </p:val>
                                        </p:tav>
                                      </p:tavLst>
                                    </p:anim>
                                    <p:anim calcmode="lin" valueType="num">
                                      <p:cBhvr additive="base">
                                        <p:cTn id="8" dur="500" fill="hold"/>
                                        <p:tgtEl>
                                          <p:spTgt spid="7710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7108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ChangeArrowheads="1"/>
          </p:cNvSpPr>
          <p:nvPr/>
        </p:nvSpPr>
        <p:spPr bwMode="auto">
          <a:xfrm>
            <a:off x="0" y="2155825"/>
            <a:ext cx="9144000" cy="3657600"/>
          </a:xfrm>
          <a:prstGeom prst="rect">
            <a:avLst/>
          </a:prstGeom>
          <a:solidFill>
            <a:srgbClr val="CCCCFF"/>
          </a:solidFill>
          <a:ln w="9525">
            <a:no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pic>
        <p:nvPicPr>
          <p:cNvPr id="67587" name="Picture 25"/>
          <p:cNvPicPr>
            <a:picLocks noChangeAspect="1"/>
          </p:cNvPicPr>
          <p:nvPr/>
        </p:nvPicPr>
        <p:blipFill>
          <a:blip r:embed="rId3"/>
          <a:stretch>
            <a:fillRect/>
          </a:stretch>
        </p:blipFill>
        <p:spPr>
          <a:xfrm>
            <a:off x="5124450" y="2466975"/>
            <a:ext cx="3238500" cy="2736850"/>
          </a:xfrm>
          <a:prstGeom prst="rect">
            <a:avLst/>
          </a:prstGeom>
          <a:noFill/>
          <a:ln w="9525">
            <a:noFill/>
          </a:ln>
        </p:spPr>
      </p:pic>
      <p:sp>
        <p:nvSpPr>
          <p:cNvPr id="53274" name="Rectangle 26"/>
          <p:cNvSpPr>
            <a:spLocks noChangeArrowheads="1"/>
          </p:cNvSpPr>
          <p:nvPr/>
        </p:nvSpPr>
        <p:spPr bwMode="auto">
          <a:xfrm>
            <a:off x="815975" y="246063"/>
            <a:ext cx="27813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三维数组</a:t>
            </a:r>
          </a:p>
        </p:txBody>
      </p:sp>
      <p:sp>
        <p:nvSpPr>
          <p:cNvPr id="772123" name="Rectangle 27"/>
          <p:cNvSpPr>
            <a:spLocks noChangeArrowheads="1"/>
          </p:cNvSpPr>
          <p:nvPr/>
        </p:nvSpPr>
        <p:spPr bwMode="auto">
          <a:xfrm>
            <a:off x="714375" y="1508125"/>
            <a:ext cx="7134225" cy="457200"/>
          </a:xfrm>
          <a:prstGeom prst="rect">
            <a:avLst/>
          </a:prstGeom>
          <a:noFill/>
          <a:ln w="9525">
            <a:noFill/>
            <a:miter lim="800000"/>
          </a:ln>
        </p:spPr>
        <p:txBody>
          <a:bodyPr anchor="ctr"/>
          <a:lstStyle/>
          <a:p>
            <a:pPr marL="0" marR="0" lvl="0" indent="0" algn="l" defTabSz="914400" rtl="0" eaLnBrk="0" fontAlgn="base" latinLnBrk="0" hangingPunct="0">
              <a:lnSpc>
                <a:spcPct val="100000"/>
              </a:lnSpc>
              <a:spcBef>
                <a:spcPct val="0"/>
              </a:spcBef>
              <a:spcAft>
                <a:spcPct val="0"/>
              </a:spcAft>
              <a:buClr>
                <a:srgbClr val="CC0000"/>
              </a:buClr>
              <a:buSzPct val="55000"/>
              <a:buFont typeface="Wingdings" panose="05000000000000000000" pitchFamily="2" charset="2"/>
              <a:buNone/>
              <a:defRPr/>
            </a:pP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按页</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行</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列存放，页优先的顺序存储</a:t>
            </a:r>
            <a:r>
              <a:rPr kumimoji="1" lang="zh-CN" altLang="en-US" sz="28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ea"/>
                <a:sym typeface="+mn-lt"/>
              </a:rPr>
              <a:t> </a:t>
            </a:r>
          </a:p>
        </p:txBody>
      </p:sp>
      <p:graphicFrame>
        <p:nvGraphicFramePr>
          <p:cNvPr id="772099" name="Object 3"/>
          <p:cNvGraphicFramePr/>
          <p:nvPr/>
        </p:nvGraphicFramePr>
        <p:xfrm>
          <a:off x="714375" y="2633663"/>
          <a:ext cx="3276600" cy="2503487"/>
        </p:xfrm>
        <a:graphic>
          <a:graphicData uri="http://schemas.openxmlformats.org/presentationml/2006/ole">
            <mc:AlternateContent xmlns:mc="http://schemas.openxmlformats.org/markup-compatibility/2006">
              <mc:Choice xmlns:v="urn:schemas-microsoft-com:vml" Requires="v">
                <p:oleObj r:id="rId4" imgW="2738755" imgH="2007870" progId="Visio.Drawing.5">
                  <p:embed/>
                </p:oleObj>
              </mc:Choice>
              <mc:Fallback>
                <p:oleObj r:id="rId4" imgW="2738755" imgH="2007870" progId="Visio.Drawing.5">
                  <p:embed/>
                  <p:pic>
                    <p:nvPicPr>
                      <p:cNvPr id="0" name="图片 3088"/>
                      <p:cNvPicPr/>
                      <p:nvPr/>
                    </p:nvPicPr>
                    <p:blipFill>
                      <a:blip r:embed="rId5"/>
                      <a:stretch>
                        <a:fillRect/>
                      </a:stretch>
                    </p:blipFill>
                    <p:spPr>
                      <a:xfrm>
                        <a:off x="714375" y="2633663"/>
                        <a:ext cx="3276600" cy="2503487"/>
                      </a:xfrm>
                      <a:prstGeom prst="rect">
                        <a:avLst/>
                      </a:prstGeom>
                      <a:noFill/>
                      <a:ln w="38100">
                        <a:noFill/>
                        <a:miter/>
                      </a:ln>
                    </p:spPr>
                  </p:pic>
                </p:oleObj>
              </mc:Fallback>
            </mc:AlternateContent>
          </a:graphicData>
        </a:graphic>
      </p:graphicFrame>
      <p:grpSp>
        <p:nvGrpSpPr>
          <p:cNvPr id="2" name="Group 4"/>
          <p:cNvGrpSpPr/>
          <p:nvPr/>
        </p:nvGrpSpPr>
        <p:grpSpPr>
          <a:xfrm>
            <a:off x="6724650" y="3228975"/>
            <a:ext cx="152400" cy="152400"/>
            <a:chOff x="4176" y="1008"/>
            <a:chExt cx="192" cy="192"/>
          </a:xfrm>
        </p:grpSpPr>
        <p:sp>
          <p:nvSpPr>
            <p:cNvPr id="53253" name="Line 5"/>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4" name="Line 6"/>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7"/>
          <p:cNvGrpSpPr/>
          <p:nvPr/>
        </p:nvGrpSpPr>
        <p:grpSpPr>
          <a:xfrm>
            <a:off x="2695575" y="3243263"/>
            <a:ext cx="152400" cy="152400"/>
            <a:chOff x="4176" y="1008"/>
            <a:chExt cx="192" cy="192"/>
          </a:xfrm>
        </p:grpSpPr>
        <p:sp>
          <p:nvSpPr>
            <p:cNvPr id="53256" name="Line 8"/>
            <p:cNvSpPr>
              <a:spLocks noChangeShapeType="1"/>
            </p:cNvSpPr>
            <p:nvPr/>
          </p:nvSpPr>
          <p:spPr bwMode="auto">
            <a:xfrm flipH="1">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57" name="Line 9"/>
            <p:cNvSpPr>
              <a:spLocks noChangeShapeType="1"/>
            </p:cNvSpPr>
            <p:nvPr/>
          </p:nvSpPr>
          <p:spPr bwMode="auto">
            <a:xfrm>
              <a:off x="4176" y="1008"/>
              <a:ext cx="192" cy="192"/>
            </a:xfrm>
            <a:prstGeom prst="line">
              <a:avLst/>
            </a:prstGeom>
            <a:noFill/>
            <a:ln w="38100">
              <a:solidFill>
                <a:srgbClr val="FF0066"/>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4" name="Group 10"/>
          <p:cNvGrpSpPr/>
          <p:nvPr/>
        </p:nvGrpSpPr>
        <p:grpSpPr>
          <a:xfrm>
            <a:off x="5657850" y="3914775"/>
            <a:ext cx="152400" cy="152400"/>
            <a:chOff x="4176" y="1008"/>
            <a:chExt cx="192" cy="192"/>
          </a:xfrm>
        </p:grpSpPr>
        <p:sp>
          <p:nvSpPr>
            <p:cNvPr id="53259" name="Line 11"/>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0" name="Line 12"/>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5" name="Group 13"/>
          <p:cNvGrpSpPr/>
          <p:nvPr/>
        </p:nvGrpSpPr>
        <p:grpSpPr>
          <a:xfrm>
            <a:off x="1857375" y="3700463"/>
            <a:ext cx="152400" cy="152400"/>
            <a:chOff x="4176" y="1008"/>
            <a:chExt cx="192" cy="192"/>
          </a:xfrm>
        </p:grpSpPr>
        <p:sp>
          <p:nvSpPr>
            <p:cNvPr id="53262" name="Line 14"/>
            <p:cNvSpPr>
              <a:spLocks noChangeShapeType="1"/>
            </p:cNvSpPr>
            <p:nvPr/>
          </p:nvSpPr>
          <p:spPr bwMode="auto">
            <a:xfrm flipH="1">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3263" name="Line 15"/>
            <p:cNvSpPr>
              <a:spLocks noChangeShapeType="1"/>
            </p:cNvSpPr>
            <p:nvPr/>
          </p:nvSpPr>
          <p:spPr bwMode="auto">
            <a:xfrm>
              <a:off x="4176" y="1008"/>
              <a:ext cx="192" cy="192"/>
            </a:xfrm>
            <a:prstGeom prst="line">
              <a:avLst/>
            </a:prstGeom>
            <a:noFill/>
            <a:ln w="38100">
              <a:solidFill>
                <a:srgbClr val="66FF33"/>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772112" name="Line 16"/>
          <p:cNvSpPr>
            <a:spLocks noChangeShapeType="1"/>
          </p:cNvSpPr>
          <p:nvPr/>
        </p:nvSpPr>
        <p:spPr bwMode="auto">
          <a:xfrm flipV="1">
            <a:off x="1019175" y="2709863"/>
            <a:ext cx="685800" cy="685800"/>
          </a:xfrm>
          <a:prstGeom prst="line">
            <a:avLst/>
          </a:prstGeom>
          <a:noFill/>
          <a:ln w="38100">
            <a:solidFill>
              <a:srgbClr val="66FF33"/>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3" name="Line 17"/>
          <p:cNvSpPr>
            <a:spLocks noChangeShapeType="1"/>
          </p:cNvSpPr>
          <p:nvPr/>
        </p:nvSpPr>
        <p:spPr bwMode="auto">
          <a:xfrm>
            <a:off x="790575" y="4081463"/>
            <a:ext cx="0" cy="838200"/>
          </a:xfrm>
          <a:prstGeom prst="line">
            <a:avLst/>
          </a:prstGeom>
          <a:noFill/>
          <a:ln w="38100">
            <a:solidFill>
              <a:srgbClr val="FF0066"/>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4" name="Line 18"/>
          <p:cNvSpPr>
            <a:spLocks noChangeShapeType="1"/>
          </p:cNvSpPr>
          <p:nvPr/>
        </p:nvSpPr>
        <p:spPr bwMode="auto">
          <a:xfrm>
            <a:off x="1704975" y="4081463"/>
            <a:ext cx="685800" cy="0"/>
          </a:xfrm>
          <a:prstGeom prst="line">
            <a:avLst/>
          </a:prstGeom>
          <a:noFill/>
          <a:ln w="38100">
            <a:solidFill>
              <a:srgbClr val="339966"/>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5" name="Line 19"/>
          <p:cNvSpPr>
            <a:spLocks noChangeShapeType="1"/>
          </p:cNvSpPr>
          <p:nvPr/>
        </p:nvSpPr>
        <p:spPr bwMode="auto">
          <a:xfrm flipV="1">
            <a:off x="5353050" y="2695575"/>
            <a:ext cx="685800" cy="685800"/>
          </a:xfrm>
          <a:prstGeom prst="line">
            <a:avLst/>
          </a:prstGeom>
          <a:noFill/>
          <a:ln w="38100">
            <a:solidFill>
              <a:srgbClr val="66FF33"/>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6" name="Line 20"/>
          <p:cNvSpPr>
            <a:spLocks noChangeShapeType="1"/>
          </p:cNvSpPr>
          <p:nvPr/>
        </p:nvSpPr>
        <p:spPr bwMode="auto">
          <a:xfrm>
            <a:off x="4895850" y="4219575"/>
            <a:ext cx="0" cy="838200"/>
          </a:xfrm>
          <a:prstGeom prst="line">
            <a:avLst/>
          </a:prstGeom>
          <a:noFill/>
          <a:ln w="38100">
            <a:solidFill>
              <a:srgbClr val="FF0066"/>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7" name="Line 21"/>
          <p:cNvSpPr>
            <a:spLocks noChangeShapeType="1"/>
          </p:cNvSpPr>
          <p:nvPr/>
        </p:nvSpPr>
        <p:spPr bwMode="auto">
          <a:xfrm>
            <a:off x="5505450" y="5286375"/>
            <a:ext cx="685800" cy="0"/>
          </a:xfrm>
          <a:prstGeom prst="line">
            <a:avLst/>
          </a:prstGeom>
          <a:noFill/>
          <a:ln w="38100">
            <a:solidFill>
              <a:srgbClr val="339966"/>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2118" name="Text Box 22"/>
          <p:cNvSpPr txBox="1">
            <a:spLocks noChangeArrowheads="1"/>
          </p:cNvSpPr>
          <p:nvPr/>
        </p:nvSpPr>
        <p:spPr bwMode="auto">
          <a:xfrm>
            <a:off x="5200650" y="2695575"/>
            <a:ext cx="49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66FF33"/>
                </a:solidFill>
                <a:effectLst/>
                <a:uLnTx/>
                <a:uFillTx/>
                <a:latin typeface="+mn-lt"/>
                <a:ea typeface="+mn-ea"/>
                <a:cs typeface="+mn-ea"/>
                <a:sym typeface="+mn-lt"/>
              </a:rPr>
              <a:t>①</a:t>
            </a:r>
          </a:p>
        </p:txBody>
      </p:sp>
      <p:sp>
        <p:nvSpPr>
          <p:cNvPr id="772119" name="Text Box 23"/>
          <p:cNvSpPr txBox="1">
            <a:spLocks noChangeArrowheads="1"/>
          </p:cNvSpPr>
          <p:nvPr/>
        </p:nvSpPr>
        <p:spPr bwMode="auto">
          <a:xfrm>
            <a:off x="4362450" y="437197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FF0066"/>
                </a:solidFill>
                <a:effectLst/>
                <a:uLnTx/>
                <a:uFillTx/>
                <a:latin typeface="+mn-lt"/>
                <a:ea typeface="+mn-ea"/>
                <a:cs typeface="+mn-ea"/>
                <a:sym typeface="+mn-lt"/>
              </a:rPr>
              <a:t>②</a:t>
            </a:r>
          </a:p>
        </p:txBody>
      </p:sp>
      <p:sp>
        <p:nvSpPr>
          <p:cNvPr id="772120" name="Text Box 24"/>
          <p:cNvSpPr txBox="1">
            <a:spLocks noChangeArrowheads="1"/>
          </p:cNvSpPr>
          <p:nvPr/>
        </p:nvSpPr>
        <p:spPr bwMode="auto">
          <a:xfrm>
            <a:off x="5505450" y="528637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rgbClr val="339966"/>
                </a:solidFill>
                <a:effectLst/>
                <a:uLnTx/>
                <a:uFillTx/>
                <a:latin typeface="+mn-lt"/>
                <a:ea typeface="+mn-ea"/>
                <a:cs typeface="+mn-ea"/>
                <a:sym typeface="+mn-lt"/>
              </a:rPr>
              <a:t>③</a:t>
            </a: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2098"/>
                                        </p:tgtEl>
                                        <p:attrNameLst>
                                          <p:attrName>style.visibility</p:attrName>
                                        </p:attrNameLst>
                                      </p:cBhvr>
                                      <p:to>
                                        <p:strVal val="visible"/>
                                      </p:to>
                                    </p:set>
                                    <p:anim calcmode="lin" valueType="num">
                                      <p:cBhvr additive="base">
                                        <p:cTn id="7" dur="500" fill="hold"/>
                                        <p:tgtEl>
                                          <p:spTgt spid="772098"/>
                                        </p:tgtEl>
                                        <p:attrNameLst>
                                          <p:attrName>ppt_x</p:attrName>
                                        </p:attrNameLst>
                                      </p:cBhvr>
                                      <p:tavLst>
                                        <p:tav tm="0">
                                          <p:val>
                                            <p:strVal val="0-#ppt_w/2"/>
                                          </p:val>
                                        </p:tav>
                                        <p:tav tm="100000">
                                          <p:val>
                                            <p:strVal val="#ppt_x"/>
                                          </p:val>
                                        </p:tav>
                                      </p:tavLst>
                                    </p:anim>
                                    <p:anim calcmode="lin" valueType="num">
                                      <p:cBhvr additive="base">
                                        <p:cTn id="8" dur="500" fill="hold"/>
                                        <p:tgtEl>
                                          <p:spTgt spid="7720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772099"/>
                                        </p:tgtEl>
                                        <p:attrNameLst>
                                          <p:attrName>style.visibility</p:attrName>
                                        </p:attrNameLst>
                                      </p:cBhvr>
                                      <p:to>
                                        <p:strVal val="visible"/>
                                      </p:to>
                                    </p:set>
                                    <p:anim calcmode="lin" valueType="num">
                                      <p:cBhvr additive="base">
                                        <p:cTn id="12" dur="500" fill="hold"/>
                                        <p:tgtEl>
                                          <p:spTgt spid="772099"/>
                                        </p:tgtEl>
                                        <p:attrNameLst>
                                          <p:attrName>ppt_x</p:attrName>
                                        </p:attrNameLst>
                                      </p:cBhvr>
                                      <p:tavLst>
                                        <p:tav tm="0">
                                          <p:val>
                                            <p:strVal val="0-#ppt_w/2"/>
                                          </p:val>
                                        </p:tav>
                                        <p:tav tm="100000">
                                          <p:val>
                                            <p:strVal val="#ppt_x"/>
                                          </p:val>
                                        </p:tav>
                                      </p:tavLst>
                                    </p:anim>
                                    <p:anim calcmode="lin" valueType="num">
                                      <p:cBhvr additive="base">
                                        <p:cTn id="13" dur="500" fill="hold"/>
                                        <p:tgtEl>
                                          <p:spTgt spid="77209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42" fill="hold" nodeType="clickEffect">
                                  <p:stCondLst>
                                    <p:cond delay="0"/>
                                  </p:stCondLst>
                                  <p:childTnLst>
                                    <p:set>
                                      <p:cBhvr>
                                        <p:cTn id="17" dur="1" fill="hold">
                                          <p:stCondLst>
                                            <p:cond delay="0"/>
                                          </p:stCondLst>
                                        </p:cTn>
                                        <p:tgtEl>
                                          <p:spTgt spid="772112"/>
                                        </p:tgtEl>
                                        <p:attrNameLst>
                                          <p:attrName>style.visibility</p:attrName>
                                        </p:attrNameLst>
                                      </p:cBhvr>
                                      <p:to>
                                        <p:strVal val="visible"/>
                                      </p:to>
                                    </p:set>
                                    <p:animEffect transition="in" filter="barn(outHorizontal)">
                                      <p:cBhvr>
                                        <p:cTn id="18" dur="500"/>
                                        <p:tgtEl>
                                          <p:spTgt spid="772112"/>
                                        </p:tgtEl>
                                      </p:cBhvr>
                                    </p:animEffect>
                                  </p:childTnLst>
                                  <p:subTnLst>
                                    <p:audio>
                                      <p:cMediaNode>
                                        <p:cTn display="0" masterRel="sameClick">
                                          <p:stCondLst>
                                            <p:cond evt="begin" delay="0">
                                              <p:tn val="16"/>
                                            </p:cond>
                                          </p:stCondLst>
                                          <p:endCondLst>
                                            <p:cond evt="onStopAudio" delay="0">
                                              <p:tgtEl>
                                                <p:sldTgt/>
                                              </p:tgtEl>
                                            </p:cond>
                                          </p:endCondLst>
                                        </p:cTn>
                                        <p:tgtEl>
                                          <p:sndTgt r:embed="rId2" name="WHOOSH.WAV"/>
                                        </p:tgtEl>
                                      </p:cMediaNode>
                                    </p:audio>
                                  </p:sub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772113"/>
                                        </p:tgtEl>
                                        <p:attrNameLst>
                                          <p:attrName>style.visibility</p:attrName>
                                        </p:attrNameLst>
                                      </p:cBhvr>
                                      <p:to>
                                        <p:strVal val="visible"/>
                                      </p:to>
                                    </p:set>
                                    <p:anim calcmode="lin" valueType="num">
                                      <p:cBhvr>
                                        <p:cTn id="23" dur="500" fill="hold"/>
                                        <p:tgtEl>
                                          <p:spTgt spid="772113"/>
                                        </p:tgtEl>
                                        <p:attrNameLst>
                                          <p:attrName>ppt_x</p:attrName>
                                        </p:attrNameLst>
                                      </p:cBhvr>
                                      <p:tavLst>
                                        <p:tav tm="0">
                                          <p:val>
                                            <p:strVal val="#ppt_x"/>
                                          </p:val>
                                        </p:tav>
                                        <p:tav tm="100000">
                                          <p:val>
                                            <p:strVal val="#ppt_x"/>
                                          </p:val>
                                        </p:tav>
                                      </p:tavLst>
                                    </p:anim>
                                    <p:anim calcmode="lin" valueType="num">
                                      <p:cBhvr>
                                        <p:cTn id="24" dur="500" fill="hold"/>
                                        <p:tgtEl>
                                          <p:spTgt spid="772113"/>
                                        </p:tgtEl>
                                        <p:attrNameLst>
                                          <p:attrName>ppt_y</p:attrName>
                                        </p:attrNameLst>
                                      </p:cBhvr>
                                      <p:tavLst>
                                        <p:tav tm="0">
                                          <p:val>
                                            <p:strVal val="#ppt_y-#ppt_h/2"/>
                                          </p:val>
                                        </p:tav>
                                        <p:tav tm="100000">
                                          <p:val>
                                            <p:strVal val="#ppt_y"/>
                                          </p:val>
                                        </p:tav>
                                      </p:tavLst>
                                    </p:anim>
                                    <p:anim calcmode="lin" valueType="num">
                                      <p:cBhvr>
                                        <p:cTn id="25" dur="500" fill="hold"/>
                                        <p:tgtEl>
                                          <p:spTgt spid="772113"/>
                                        </p:tgtEl>
                                        <p:attrNameLst>
                                          <p:attrName>ppt_w</p:attrName>
                                        </p:attrNameLst>
                                      </p:cBhvr>
                                      <p:tavLst>
                                        <p:tav tm="0">
                                          <p:val>
                                            <p:strVal val="#ppt_w"/>
                                          </p:val>
                                        </p:tav>
                                        <p:tav tm="100000">
                                          <p:val>
                                            <p:strVal val="#ppt_w"/>
                                          </p:val>
                                        </p:tav>
                                      </p:tavLst>
                                    </p:anim>
                                    <p:anim calcmode="lin" valueType="num">
                                      <p:cBhvr>
                                        <p:cTn id="26" dur="500" fill="hold"/>
                                        <p:tgtEl>
                                          <p:spTgt spid="772113"/>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21"/>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17" presetClass="entr" presetSubtype="8" fill="hold" nodeType="clickEffect">
                                  <p:stCondLst>
                                    <p:cond delay="0"/>
                                  </p:stCondLst>
                                  <p:childTnLst>
                                    <p:set>
                                      <p:cBhvr>
                                        <p:cTn id="30" dur="1" fill="hold">
                                          <p:stCondLst>
                                            <p:cond delay="0"/>
                                          </p:stCondLst>
                                        </p:cTn>
                                        <p:tgtEl>
                                          <p:spTgt spid="772114"/>
                                        </p:tgtEl>
                                        <p:attrNameLst>
                                          <p:attrName>style.visibility</p:attrName>
                                        </p:attrNameLst>
                                      </p:cBhvr>
                                      <p:to>
                                        <p:strVal val="visible"/>
                                      </p:to>
                                    </p:set>
                                    <p:anim calcmode="lin" valueType="num">
                                      <p:cBhvr>
                                        <p:cTn id="31" dur="500" fill="hold"/>
                                        <p:tgtEl>
                                          <p:spTgt spid="772114"/>
                                        </p:tgtEl>
                                        <p:attrNameLst>
                                          <p:attrName>ppt_x</p:attrName>
                                        </p:attrNameLst>
                                      </p:cBhvr>
                                      <p:tavLst>
                                        <p:tav tm="0">
                                          <p:val>
                                            <p:strVal val="#ppt_x-#ppt_w/2"/>
                                          </p:val>
                                        </p:tav>
                                        <p:tav tm="100000">
                                          <p:val>
                                            <p:strVal val="#ppt_x"/>
                                          </p:val>
                                        </p:tav>
                                      </p:tavLst>
                                    </p:anim>
                                    <p:anim calcmode="lin" valueType="num">
                                      <p:cBhvr>
                                        <p:cTn id="32" dur="500" fill="hold"/>
                                        <p:tgtEl>
                                          <p:spTgt spid="772114"/>
                                        </p:tgtEl>
                                        <p:attrNameLst>
                                          <p:attrName>ppt_y</p:attrName>
                                        </p:attrNameLst>
                                      </p:cBhvr>
                                      <p:tavLst>
                                        <p:tav tm="0">
                                          <p:val>
                                            <p:strVal val="#ppt_y"/>
                                          </p:val>
                                        </p:tav>
                                        <p:tav tm="100000">
                                          <p:val>
                                            <p:strVal val="#ppt_y"/>
                                          </p:val>
                                        </p:tav>
                                      </p:tavLst>
                                    </p:anim>
                                    <p:anim calcmode="lin" valueType="num">
                                      <p:cBhvr>
                                        <p:cTn id="33" dur="500" fill="hold"/>
                                        <p:tgtEl>
                                          <p:spTgt spid="772114"/>
                                        </p:tgtEl>
                                        <p:attrNameLst>
                                          <p:attrName>ppt_w</p:attrName>
                                        </p:attrNameLst>
                                      </p:cBhvr>
                                      <p:tavLst>
                                        <p:tav tm="0">
                                          <p:val>
                                            <p:fltVal val="0"/>
                                          </p:val>
                                        </p:tav>
                                        <p:tav tm="100000">
                                          <p:val>
                                            <p:strVal val="#ppt_w"/>
                                          </p:val>
                                        </p:tav>
                                      </p:tavLst>
                                    </p:anim>
                                    <p:anim calcmode="lin" valueType="num">
                                      <p:cBhvr>
                                        <p:cTn id="34" dur="500" fill="hold"/>
                                        <p:tgtEl>
                                          <p:spTgt spid="77211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5" fill="hold">
                      <p:stCondLst>
                        <p:cond delay="indefinite"/>
                      </p:stCondLst>
                      <p:childTnLst>
                        <p:par>
                          <p:cTn id="36" fill="hold">
                            <p:stCondLst>
                              <p:cond delay="0"/>
                            </p:stCondLst>
                            <p:childTnLst>
                              <p:par>
                                <p:cTn id="37" presetID="16" presetClass="entr" presetSubtype="42" fill="hold" nodeType="clickEffect">
                                  <p:stCondLst>
                                    <p:cond delay="0"/>
                                  </p:stCondLst>
                                  <p:childTnLst>
                                    <p:set>
                                      <p:cBhvr>
                                        <p:cTn id="38" dur="1" fill="hold">
                                          <p:stCondLst>
                                            <p:cond delay="0"/>
                                          </p:stCondLst>
                                        </p:cTn>
                                        <p:tgtEl>
                                          <p:spTgt spid="772115"/>
                                        </p:tgtEl>
                                        <p:attrNameLst>
                                          <p:attrName>style.visibility</p:attrName>
                                        </p:attrNameLst>
                                      </p:cBhvr>
                                      <p:to>
                                        <p:strVal val="visible"/>
                                      </p:to>
                                    </p:set>
                                    <p:animEffect transition="in" filter="barn(outHorizontal)">
                                      <p:cBhvr>
                                        <p:cTn id="39" dur="500"/>
                                        <p:tgtEl>
                                          <p:spTgt spid="772115"/>
                                        </p:tgtEl>
                                      </p:cBhvr>
                                    </p:animEffect>
                                  </p:childTnLst>
                                  <p:subTnLst>
                                    <p:audio>
                                      <p:cMediaNode>
                                        <p:cTn display="0" masterRel="sameClick">
                                          <p:stCondLst>
                                            <p:cond evt="begin" delay="0">
                                              <p:tn val="37"/>
                                            </p:cond>
                                          </p:stCondLst>
                                          <p:endCondLst>
                                            <p:cond evt="onStopAudio" delay="0">
                                              <p:tgtEl>
                                                <p:sldTgt/>
                                              </p:tgtEl>
                                            </p:cond>
                                          </p:endCondLst>
                                        </p:cTn>
                                        <p:tgtEl>
                                          <p:sndTgt r:embed="rId2" name="WHOOSH.WAV"/>
                                        </p:tgtEl>
                                      </p:cMediaNode>
                                    </p:audio>
                                  </p:sub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77211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nodeType="clickEffect">
                                  <p:stCondLst>
                                    <p:cond delay="0"/>
                                  </p:stCondLst>
                                  <p:childTnLst>
                                    <p:set>
                                      <p:cBhvr>
                                        <p:cTn id="46" dur="1" fill="hold">
                                          <p:stCondLst>
                                            <p:cond delay="0"/>
                                          </p:stCondLst>
                                        </p:cTn>
                                        <p:tgtEl>
                                          <p:spTgt spid="772116"/>
                                        </p:tgtEl>
                                        <p:attrNameLst>
                                          <p:attrName>style.visibility</p:attrName>
                                        </p:attrNameLst>
                                      </p:cBhvr>
                                      <p:to>
                                        <p:strVal val="visible"/>
                                      </p:to>
                                    </p:set>
                                    <p:anim calcmode="lin" valueType="num">
                                      <p:cBhvr>
                                        <p:cTn id="47" dur="500" fill="hold"/>
                                        <p:tgtEl>
                                          <p:spTgt spid="772116"/>
                                        </p:tgtEl>
                                        <p:attrNameLst>
                                          <p:attrName>ppt_x</p:attrName>
                                        </p:attrNameLst>
                                      </p:cBhvr>
                                      <p:tavLst>
                                        <p:tav tm="0">
                                          <p:val>
                                            <p:strVal val="#ppt_x"/>
                                          </p:val>
                                        </p:tav>
                                        <p:tav tm="100000">
                                          <p:val>
                                            <p:strVal val="#ppt_x"/>
                                          </p:val>
                                        </p:tav>
                                      </p:tavLst>
                                    </p:anim>
                                    <p:anim calcmode="lin" valueType="num">
                                      <p:cBhvr>
                                        <p:cTn id="48" dur="500" fill="hold"/>
                                        <p:tgtEl>
                                          <p:spTgt spid="772116"/>
                                        </p:tgtEl>
                                        <p:attrNameLst>
                                          <p:attrName>ppt_y</p:attrName>
                                        </p:attrNameLst>
                                      </p:cBhvr>
                                      <p:tavLst>
                                        <p:tav tm="0">
                                          <p:val>
                                            <p:strVal val="#ppt_y-#ppt_h/2"/>
                                          </p:val>
                                        </p:tav>
                                        <p:tav tm="100000">
                                          <p:val>
                                            <p:strVal val="#ppt_y"/>
                                          </p:val>
                                        </p:tav>
                                      </p:tavLst>
                                    </p:anim>
                                    <p:anim calcmode="lin" valueType="num">
                                      <p:cBhvr>
                                        <p:cTn id="49" dur="500" fill="hold"/>
                                        <p:tgtEl>
                                          <p:spTgt spid="772116"/>
                                        </p:tgtEl>
                                        <p:attrNameLst>
                                          <p:attrName>ppt_w</p:attrName>
                                        </p:attrNameLst>
                                      </p:cBhvr>
                                      <p:tavLst>
                                        <p:tav tm="0">
                                          <p:val>
                                            <p:strVal val="#ppt_w"/>
                                          </p:val>
                                        </p:tav>
                                        <p:tav tm="100000">
                                          <p:val>
                                            <p:strVal val="#ppt_w"/>
                                          </p:val>
                                        </p:tav>
                                      </p:tavLst>
                                    </p:anim>
                                    <p:anim calcmode="lin" valueType="num">
                                      <p:cBhvr>
                                        <p:cTn id="50" dur="500" fill="hold"/>
                                        <p:tgtEl>
                                          <p:spTgt spid="772116"/>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5"/>
                                            </p:cond>
                                          </p:stCondLst>
                                          <p:endCondLst>
                                            <p:cond evt="onStopAudio" delay="0">
                                              <p:tgtEl>
                                                <p:sldTgt/>
                                              </p:tgtEl>
                                            </p:cond>
                                          </p:endCondLst>
                                        </p:cTn>
                                        <p:tgtEl>
                                          <p:sndTgt r:embed="rId2" name="WHOOSH.WAV"/>
                                        </p:tgtEl>
                                      </p:cMediaNode>
                                    </p:audio>
                                  </p:sub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772119">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7" presetClass="entr" presetSubtype="8" fill="hold" nodeType="clickEffect">
                                  <p:stCondLst>
                                    <p:cond delay="0"/>
                                  </p:stCondLst>
                                  <p:childTnLst>
                                    <p:set>
                                      <p:cBhvr>
                                        <p:cTn id="57" dur="1" fill="hold">
                                          <p:stCondLst>
                                            <p:cond delay="0"/>
                                          </p:stCondLst>
                                        </p:cTn>
                                        <p:tgtEl>
                                          <p:spTgt spid="772117"/>
                                        </p:tgtEl>
                                        <p:attrNameLst>
                                          <p:attrName>style.visibility</p:attrName>
                                        </p:attrNameLst>
                                      </p:cBhvr>
                                      <p:to>
                                        <p:strVal val="visible"/>
                                      </p:to>
                                    </p:set>
                                    <p:anim calcmode="lin" valueType="num">
                                      <p:cBhvr>
                                        <p:cTn id="58" dur="500" fill="hold"/>
                                        <p:tgtEl>
                                          <p:spTgt spid="772117"/>
                                        </p:tgtEl>
                                        <p:attrNameLst>
                                          <p:attrName>ppt_x</p:attrName>
                                        </p:attrNameLst>
                                      </p:cBhvr>
                                      <p:tavLst>
                                        <p:tav tm="0">
                                          <p:val>
                                            <p:strVal val="#ppt_x-#ppt_w/2"/>
                                          </p:val>
                                        </p:tav>
                                        <p:tav tm="100000">
                                          <p:val>
                                            <p:strVal val="#ppt_x"/>
                                          </p:val>
                                        </p:tav>
                                      </p:tavLst>
                                    </p:anim>
                                    <p:anim calcmode="lin" valueType="num">
                                      <p:cBhvr>
                                        <p:cTn id="59" dur="500" fill="hold"/>
                                        <p:tgtEl>
                                          <p:spTgt spid="772117"/>
                                        </p:tgtEl>
                                        <p:attrNameLst>
                                          <p:attrName>ppt_y</p:attrName>
                                        </p:attrNameLst>
                                      </p:cBhvr>
                                      <p:tavLst>
                                        <p:tav tm="0">
                                          <p:val>
                                            <p:strVal val="#ppt_y"/>
                                          </p:val>
                                        </p:tav>
                                        <p:tav tm="100000">
                                          <p:val>
                                            <p:strVal val="#ppt_y"/>
                                          </p:val>
                                        </p:tav>
                                      </p:tavLst>
                                    </p:anim>
                                    <p:anim calcmode="lin" valueType="num">
                                      <p:cBhvr>
                                        <p:cTn id="60" dur="500" fill="hold"/>
                                        <p:tgtEl>
                                          <p:spTgt spid="772117"/>
                                        </p:tgtEl>
                                        <p:attrNameLst>
                                          <p:attrName>ppt_w</p:attrName>
                                        </p:attrNameLst>
                                      </p:cBhvr>
                                      <p:tavLst>
                                        <p:tav tm="0">
                                          <p:val>
                                            <p:fltVal val="0"/>
                                          </p:val>
                                        </p:tav>
                                        <p:tav tm="100000">
                                          <p:val>
                                            <p:strVal val="#ppt_w"/>
                                          </p:val>
                                        </p:tav>
                                      </p:tavLst>
                                    </p:anim>
                                    <p:anim calcmode="lin" valueType="num">
                                      <p:cBhvr>
                                        <p:cTn id="61" dur="500" fill="hold"/>
                                        <p:tgtEl>
                                          <p:spTgt spid="772117"/>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6"/>
                                            </p:cond>
                                          </p:stCondLst>
                                          <p:endCondLst>
                                            <p:cond evt="onStopAudio" delay="0">
                                              <p:tgtEl>
                                                <p:sldTgt/>
                                              </p:tgtEl>
                                            </p:cond>
                                          </p:endCondLst>
                                        </p:cTn>
                                        <p:tgtEl>
                                          <p:sndTgt r:embed="rId2" name="WHOOSH.WAV"/>
                                        </p:tgtEl>
                                      </p:cMediaNode>
                                    </p:audio>
                                  </p:sub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499"/>
                                          </p:stCondLst>
                                        </p:cTn>
                                        <p:tgtEl>
                                          <p:spTgt spid="772120">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fill="hold"/>
                                        <p:tgtEl>
                                          <p:spTgt spid="5"/>
                                        </p:tgtEl>
                                        <p:attrNameLst>
                                          <p:attrName>ppt_x</p:attrName>
                                        </p:attrNameLst>
                                      </p:cBhvr>
                                      <p:tavLst>
                                        <p:tav tm="0">
                                          <p:val>
                                            <p:strVal val="1+#ppt_w/2"/>
                                          </p:val>
                                        </p:tav>
                                        <p:tav tm="100000">
                                          <p:val>
                                            <p:strVal val="#ppt_x"/>
                                          </p:val>
                                        </p:tav>
                                      </p:tavLst>
                                    </p:anim>
                                    <p:anim calcmode="lin" valueType="num">
                                      <p:cBhvr additive="base">
                                        <p:cTn id="7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additive="base">
                                        <p:cTn id="81" dur="500" fill="hold"/>
                                        <p:tgtEl>
                                          <p:spTgt spid="3"/>
                                        </p:tgtEl>
                                        <p:attrNameLst>
                                          <p:attrName>ppt_x</p:attrName>
                                        </p:attrNameLst>
                                      </p:cBhvr>
                                      <p:tavLst>
                                        <p:tav tm="0">
                                          <p:val>
                                            <p:strVal val="1+#ppt_w/2"/>
                                          </p:val>
                                        </p:tav>
                                        <p:tav tm="100000">
                                          <p:val>
                                            <p:strVal val="#ppt_x"/>
                                          </p:val>
                                        </p:tav>
                                      </p:tavLst>
                                    </p:anim>
                                    <p:anim calcmode="lin" valueType="num">
                                      <p:cBhvr additive="base">
                                        <p:cTn id="8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nodeType="click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additive="base">
                                        <p:cTn id="87" dur="500" fill="hold"/>
                                        <p:tgtEl>
                                          <p:spTgt spid="2"/>
                                        </p:tgtEl>
                                        <p:attrNameLst>
                                          <p:attrName>ppt_x</p:attrName>
                                        </p:attrNameLst>
                                      </p:cBhvr>
                                      <p:tavLst>
                                        <p:tav tm="0">
                                          <p:val>
                                            <p:strVal val="1+#ppt_w/2"/>
                                          </p:val>
                                        </p:tav>
                                        <p:tav tm="100000">
                                          <p:val>
                                            <p:strVal val="#ppt_x"/>
                                          </p:val>
                                        </p:tav>
                                      </p:tavLst>
                                    </p:anim>
                                    <p:anim calcmode="lin" valueType="num">
                                      <p:cBhvr additive="base">
                                        <p:cTn id="8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8" grpId="0" animBg="1"/>
      <p:bldP spid="772118" grpId="0" build="p" advAuto="1000"/>
      <p:bldP spid="772119" grpId="0" build="p" advAuto="1000"/>
      <p:bldP spid="772120" grpId="0" build="p" advAuto="100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2570163"/>
            <a:ext cx="9144000" cy="4287838"/>
          </a:xfrm>
          <a:prstGeom prst="rect">
            <a:avLst/>
          </a:prstGeom>
          <a:solidFill>
            <a:srgbClr val="F6F6F6"/>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3122" name="Rectangle 2"/>
          <p:cNvSpPr>
            <a:spLocks noChangeArrowheads="1"/>
          </p:cNvSpPr>
          <p:nvPr/>
        </p:nvSpPr>
        <p:spPr bwMode="auto">
          <a:xfrm>
            <a:off x="371475" y="1196975"/>
            <a:ext cx="7486650" cy="1390650"/>
          </a:xfrm>
          <a:prstGeom prst="rect">
            <a:avLst/>
          </a:prstGeom>
          <a:noFill/>
          <a:ln w="9525">
            <a:noFill/>
            <a:miter lim="800000"/>
          </a:ln>
        </p:spPr>
        <p:txBody>
          <a:bodyPr/>
          <a:lstStyle/>
          <a:p>
            <a:pPr marL="742950" marR="0" lvl="1" indent="-285750" algn="l" defTabSz="914400" rtl="0" eaLnBrk="0" fontAlgn="base" latinLnBrk="0" hangingPunct="0">
              <a:lnSpc>
                <a:spcPct val="80000"/>
              </a:lnSpc>
              <a:spcBef>
                <a:spcPct val="20000"/>
              </a:spcBef>
              <a:spcAft>
                <a:spcPct val="0"/>
              </a:spcAft>
              <a:buClr>
                <a:srgbClr val="CC3300"/>
              </a:buClr>
              <a:buSzTx/>
              <a:buFont typeface="Wingdings" panose="05000000000000000000" pitchFamily="2" charset="2"/>
              <a:buChar char="F"/>
              <a:defRPr/>
            </a:pPr>
            <a:r>
              <a:rPr kumimoji="1" lang="en-US" altLang="zh-CN" sz="3200" b="0" i="0" u="none" strike="noStrike" kern="1200" cap="none" spc="0" normalizeH="0" baseline="0" noProof="0" dirty="0">
                <a:ln>
                  <a:noFill/>
                </a:ln>
                <a:solidFill>
                  <a:schemeClr val="tx1"/>
                </a:solidFill>
                <a:effectLst/>
                <a:uLnTx/>
                <a:uFillTx/>
                <a:latin typeface="+mn-lt"/>
                <a:ea typeface="+mn-ea"/>
                <a:cs typeface="+mn-ea"/>
                <a:sym typeface="+mn-lt"/>
              </a:rPr>
              <a:t>a[m1][m2] [m3]</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各维元素个数为  </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m</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1</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 m</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2</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 m</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3</a:t>
            </a:r>
          </a:p>
          <a:p>
            <a:pPr marL="742950" marR="0" lvl="1" indent="-285750" algn="l" defTabSz="914400" rtl="0" eaLnBrk="0" fontAlgn="base" latinLnBrk="0" hangingPunct="0">
              <a:lnSpc>
                <a:spcPct val="80000"/>
              </a:lnSpc>
              <a:spcBef>
                <a:spcPct val="20000"/>
              </a:spcBef>
              <a:spcAft>
                <a:spcPct val="0"/>
              </a:spcAft>
              <a:buClr>
                <a:srgbClr val="CC3300"/>
              </a:buClr>
              <a:buSzTx/>
              <a:buFont typeface="Wingdings" panose="05000000000000000000" pitchFamily="2" charset="2"/>
              <a:buChar char="F"/>
              <a:defRPr/>
            </a:pPr>
            <a:endParaRPr kumimoji="1" lang="en-US" altLang="zh-CN" sz="2400" b="0" i="1" u="none" strike="noStrike" kern="1200" cap="none" spc="0" normalizeH="0" baseline="-25000" noProof="0" dirty="0">
              <a:ln>
                <a:noFill/>
              </a:ln>
              <a:solidFill>
                <a:schemeClr val="accent2"/>
              </a:solidFill>
              <a:effectLst/>
              <a:uLnTx/>
              <a:uFillTx/>
              <a:latin typeface="+mn-lt"/>
              <a:ea typeface="+mn-ea"/>
              <a:cs typeface="+mn-ea"/>
              <a:sym typeface="+mn-lt"/>
            </a:endParaRPr>
          </a:p>
          <a:p>
            <a:pPr marL="742950" marR="0" lvl="1" indent="-285750" algn="l" defTabSz="914400" rtl="0" eaLnBrk="0" fontAlgn="base" latinLnBrk="0" hangingPunct="0">
              <a:lnSpc>
                <a:spcPct val="80000"/>
              </a:lnSpc>
              <a:spcBef>
                <a:spcPct val="20000"/>
              </a:spcBef>
              <a:spcAft>
                <a:spcPct val="0"/>
              </a:spcAft>
              <a:buClr>
                <a:srgbClr val="CC3300"/>
              </a:buClr>
              <a:buSzTx/>
              <a:buFont typeface="Wingdings" panose="05000000000000000000" pitchFamily="2" charset="2"/>
              <a:buChar char="F"/>
              <a:defRPr/>
            </a:pPr>
            <a:r>
              <a:rPr kumimoji="1" lang="en-US" altLang="zh-CN" sz="2400" b="0" i="0" u="none" strike="noStrike" kern="1200" cap="none" spc="0" normalizeH="0" baseline="0" noProof="0" dirty="0">
                <a:ln>
                  <a:noFill/>
                </a:ln>
                <a:solidFill>
                  <a:schemeClr val="accent2"/>
                </a:solidFill>
                <a:effectLst/>
                <a:uLnTx/>
                <a:uFillTx/>
                <a:latin typeface="+mn-lt"/>
                <a:ea typeface="+mn-ea"/>
                <a:cs typeface="+mn-ea"/>
                <a:sym typeface="+mn-lt"/>
              </a:rPr>
              <a:t> </a:t>
            </a:r>
            <a:r>
              <a:rPr kumimoji="1"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下标为 </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i</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1</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 i</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2</a:t>
            </a:r>
            <a:r>
              <a:rPr kumimoji="1" lang="en-US" altLang="zh-CN" sz="2400" b="0" i="1" u="none" strike="noStrike" kern="1200" cap="none" spc="0" normalizeH="0" baseline="0" noProof="0" dirty="0">
                <a:ln>
                  <a:noFill/>
                </a:ln>
                <a:solidFill>
                  <a:schemeClr val="accent2"/>
                </a:solidFill>
                <a:effectLst/>
                <a:uLnTx/>
                <a:uFillTx/>
                <a:latin typeface="+mn-lt"/>
                <a:ea typeface="+mn-ea"/>
                <a:cs typeface="+mn-ea"/>
                <a:sym typeface="+mn-lt"/>
              </a:rPr>
              <a:t>, i</a:t>
            </a:r>
            <a:r>
              <a:rPr kumimoji="1" lang="en-US" altLang="zh-CN" sz="2400" b="0" i="0" u="none" strike="noStrike" kern="1200" cap="none" spc="0" normalizeH="0" baseline="-25000" noProof="0" dirty="0">
                <a:ln>
                  <a:noFill/>
                </a:ln>
                <a:solidFill>
                  <a:schemeClr val="accent2"/>
                </a:solidFill>
                <a:effectLst/>
                <a:uLnTx/>
                <a:uFillTx/>
                <a:latin typeface="+mn-lt"/>
                <a:ea typeface="+mn-ea"/>
                <a:cs typeface="+mn-ea"/>
                <a:sym typeface="+mn-lt"/>
              </a:rPr>
              <a:t>3</a:t>
            </a:r>
            <a:r>
              <a:rPr kumimoji="1"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的数组元素的存储位置：</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773123" name="Text Box 3"/>
          <p:cNvSpPr txBox="1">
            <a:spLocks noChangeArrowheads="1"/>
          </p:cNvSpPr>
          <p:nvPr/>
        </p:nvSpPr>
        <p:spPr bwMode="auto">
          <a:xfrm>
            <a:off x="1258888" y="3168650"/>
            <a:ext cx="6426200" cy="1301750"/>
          </a:xfrm>
          <a:prstGeom prst="rect">
            <a:avLst/>
          </a:prstGeom>
          <a:noFill/>
          <a:ln w="9525">
            <a:noFill/>
            <a:miter lim="800000"/>
          </a:ln>
        </p:spPr>
        <p:txBody>
          <a:bodyPr>
            <a:spAutoFit/>
          </a:bodyPr>
          <a:lstStyle/>
          <a:p>
            <a:pPr marR="0" defTabSz="914400" eaLnBrk="1" hangingPunct="1">
              <a:lnSpc>
                <a:spcPct val="110000"/>
              </a:lnSpc>
              <a:buClrTx/>
              <a:buSzTx/>
              <a:buFontTx/>
              <a:buNone/>
              <a:defRPr/>
            </a:pPr>
            <a:r>
              <a:rPr kumimoji="1" lang="en-US" altLang="zh-CN" sz="3600" b="0" kern="1200" cap="none" spc="0" normalizeH="0" baseline="0" noProof="0" dirty="0">
                <a:latin typeface="+mn-lt"/>
                <a:ea typeface="+mn-ea"/>
                <a:cs typeface="+mn-ea"/>
                <a:sym typeface="+mn-lt"/>
              </a:rPr>
              <a:t>LOC ( </a:t>
            </a:r>
            <a:r>
              <a:rPr kumimoji="1" lang="en-US" altLang="zh-CN" sz="3600" b="0" i="1" kern="1200" cap="none" spc="0" normalizeH="0" baseline="0" noProof="0" dirty="0">
                <a:latin typeface="+mn-lt"/>
                <a:ea typeface="+mn-ea"/>
                <a:cs typeface="+mn-ea"/>
                <a:sym typeface="+mn-lt"/>
              </a:rPr>
              <a:t>i</a:t>
            </a:r>
            <a:r>
              <a:rPr kumimoji="1" lang="en-US" altLang="zh-CN" sz="3600" b="0" kern="1200" cap="none" spc="0" normalizeH="0" baseline="-25000" noProof="0" dirty="0">
                <a:latin typeface="+mn-lt"/>
                <a:ea typeface="+mn-ea"/>
                <a:cs typeface="+mn-ea"/>
                <a:sym typeface="+mn-lt"/>
              </a:rPr>
              <a:t>1</a:t>
            </a:r>
            <a:r>
              <a:rPr kumimoji="1" lang="en-US" altLang="zh-CN" sz="3600" b="0" i="1" kern="1200" cap="none" spc="0" normalizeH="0" baseline="0" noProof="0" dirty="0">
                <a:latin typeface="+mn-lt"/>
                <a:ea typeface="+mn-ea"/>
                <a:cs typeface="+mn-ea"/>
                <a:sym typeface="+mn-lt"/>
              </a:rPr>
              <a:t>, i</a:t>
            </a:r>
            <a:r>
              <a:rPr kumimoji="1" lang="en-US" altLang="zh-CN" sz="3600" b="0" kern="1200" cap="none" spc="0" normalizeH="0" baseline="-25000" noProof="0" dirty="0">
                <a:latin typeface="+mn-lt"/>
                <a:ea typeface="+mn-ea"/>
                <a:cs typeface="+mn-ea"/>
                <a:sym typeface="+mn-lt"/>
              </a:rPr>
              <a:t>2</a:t>
            </a:r>
            <a:r>
              <a:rPr kumimoji="1" lang="en-US" altLang="zh-CN" sz="3600" b="0" i="1" kern="1200" cap="none" spc="0" normalizeH="0" baseline="0" noProof="0" dirty="0">
                <a:latin typeface="+mn-lt"/>
                <a:ea typeface="+mn-ea"/>
                <a:cs typeface="+mn-ea"/>
                <a:sym typeface="+mn-lt"/>
              </a:rPr>
              <a:t>, i</a:t>
            </a:r>
            <a:r>
              <a:rPr kumimoji="1" lang="en-US" altLang="zh-CN" sz="3600" b="0" kern="1200" cap="none" spc="0" normalizeH="0" baseline="-25000" noProof="0" dirty="0">
                <a:latin typeface="+mn-lt"/>
                <a:ea typeface="+mn-ea"/>
                <a:cs typeface="+mn-ea"/>
                <a:sym typeface="+mn-lt"/>
              </a:rPr>
              <a:t>3</a:t>
            </a:r>
            <a:r>
              <a:rPr kumimoji="1" lang="en-US" altLang="zh-CN" sz="3600" b="0" kern="1200" cap="none" spc="0" normalizeH="0" baseline="0" noProof="0" dirty="0">
                <a:latin typeface="+mn-lt"/>
                <a:ea typeface="+mn-ea"/>
                <a:cs typeface="+mn-ea"/>
                <a:sym typeface="+mn-lt"/>
              </a:rPr>
              <a:t> ) = </a:t>
            </a:r>
            <a:r>
              <a:rPr kumimoji="1" lang="en-US" altLang="zh-CN" sz="3600" b="0" i="1" kern="1200" cap="none" spc="0" normalizeH="0" baseline="0" noProof="0" dirty="0">
                <a:latin typeface="+mn-lt"/>
                <a:ea typeface="+mn-ea"/>
                <a:cs typeface="+mn-ea"/>
                <a:sym typeface="+mn-lt"/>
              </a:rPr>
              <a:t>a</a:t>
            </a:r>
            <a:r>
              <a:rPr kumimoji="1" lang="en-US" altLang="zh-CN" sz="3600" b="0" kern="1200" cap="none" spc="0" normalizeH="0" baseline="0" noProof="0" dirty="0">
                <a:latin typeface="+mn-lt"/>
                <a:ea typeface="+mn-ea"/>
                <a:cs typeface="+mn-ea"/>
                <a:sym typeface="+mn-lt"/>
              </a:rPr>
              <a:t> + </a:t>
            </a:r>
          </a:p>
          <a:p>
            <a:pPr marR="0" defTabSz="914400" eaLnBrk="1" hangingPunct="1">
              <a:lnSpc>
                <a:spcPct val="110000"/>
              </a:lnSpc>
              <a:buClrTx/>
              <a:buSzTx/>
              <a:buFontTx/>
              <a:buNone/>
              <a:defRPr/>
            </a:pPr>
            <a:r>
              <a:rPr kumimoji="1" lang="zh-CN" altLang="en-US" sz="3600" b="0" i="1" kern="1200" cap="none" spc="0" normalizeH="0" baseline="0" noProof="0" dirty="0">
                <a:latin typeface="+mn-lt"/>
                <a:ea typeface="+mn-ea"/>
                <a:cs typeface="+mn-ea"/>
                <a:sym typeface="+mn-lt"/>
              </a:rPr>
              <a:t>　</a:t>
            </a:r>
            <a:r>
              <a:rPr kumimoji="1" lang="en-US" altLang="zh-CN" sz="3600" b="0" i="1" kern="1200" cap="none" spc="0" normalizeH="0" baseline="0" noProof="0" dirty="0">
                <a:latin typeface="+mn-lt"/>
                <a:ea typeface="+mn-ea"/>
                <a:cs typeface="+mn-ea"/>
                <a:sym typeface="+mn-lt"/>
              </a:rPr>
              <a:t>i</a:t>
            </a:r>
            <a:r>
              <a:rPr kumimoji="1" lang="en-US" altLang="zh-CN" sz="3600" b="0" kern="1200" cap="none" spc="0" normalizeH="0" baseline="-25000" noProof="0" dirty="0">
                <a:latin typeface="+mn-lt"/>
                <a:ea typeface="+mn-ea"/>
                <a:cs typeface="+mn-ea"/>
                <a:sym typeface="+mn-lt"/>
              </a:rPr>
              <a:t>1</a:t>
            </a:r>
            <a:r>
              <a:rPr kumimoji="1" lang="en-US" altLang="zh-CN" sz="3600" b="0" kern="1200" cap="none" spc="0" normalizeH="0" baseline="0" noProof="0" dirty="0">
                <a:latin typeface="+mn-lt"/>
                <a:ea typeface="+mn-ea"/>
                <a:cs typeface="+mn-ea"/>
                <a:sym typeface="+mn-lt"/>
              </a:rPr>
              <a:t>* </a:t>
            </a:r>
            <a:r>
              <a:rPr kumimoji="1" lang="en-US" altLang="zh-CN" sz="3600" b="0" i="1" kern="1200" cap="none" spc="0" normalizeH="0" baseline="0" noProof="0" dirty="0">
                <a:latin typeface="+mn-lt"/>
                <a:ea typeface="+mn-ea"/>
                <a:cs typeface="+mn-ea"/>
                <a:sym typeface="+mn-lt"/>
              </a:rPr>
              <a:t>m</a:t>
            </a:r>
            <a:r>
              <a:rPr kumimoji="1" lang="en-US" altLang="zh-CN" sz="3600" b="0" kern="1200" cap="none" spc="0" normalizeH="0" baseline="-25000" noProof="0" dirty="0">
                <a:latin typeface="+mn-lt"/>
                <a:ea typeface="+mn-ea"/>
                <a:cs typeface="+mn-ea"/>
                <a:sym typeface="+mn-lt"/>
              </a:rPr>
              <a:t>2 </a:t>
            </a:r>
            <a:r>
              <a:rPr kumimoji="1" lang="en-US" altLang="zh-CN" sz="3600" b="0" kern="1200" cap="none" spc="0" normalizeH="0" baseline="0" noProof="0" dirty="0">
                <a:latin typeface="+mn-lt"/>
                <a:ea typeface="+mn-ea"/>
                <a:cs typeface="+mn-ea"/>
                <a:sym typeface="+mn-lt"/>
              </a:rPr>
              <a:t>* </a:t>
            </a:r>
            <a:r>
              <a:rPr kumimoji="1" lang="en-US" altLang="zh-CN" sz="3600" b="0" i="1" kern="1200" cap="none" spc="0" normalizeH="0" baseline="0" noProof="0" dirty="0">
                <a:latin typeface="+mn-lt"/>
                <a:ea typeface="+mn-ea"/>
                <a:cs typeface="+mn-ea"/>
                <a:sym typeface="+mn-lt"/>
              </a:rPr>
              <a:t>m</a:t>
            </a:r>
            <a:r>
              <a:rPr kumimoji="1" lang="en-US" altLang="zh-CN" sz="3600" b="0" kern="1200" cap="none" spc="0" normalizeH="0" baseline="-25000" noProof="0" dirty="0">
                <a:latin typeface="+mn-lt"/>
                <a:ea typeface="+mn-ea"/>
                <a:cs typeface="+mn-ea"/>
                <a:sym typeface="+mn-lt"/>
              </a:rPr>
              <a:t>3 </a:t>
            </a:r>
            <a:r>
              <a:rPr kumimoji="1" lang="en-US" altLang="zh-CN" sz="3600" b="0" i="1" kern="1200" cap="none" spc="0" normalizeH="0" baseline="0" noProof="0" dirty="0">
                <a:latin typeface="+mn-lt"/>
                <a:ea typeface="+mn-ea"/>
                <a:cs typeface="+mn-ea"/>
                <a:sym typeface="+mn-lt"/>
              </a:rPr>
              <a:t>+ i</a:t>
            </a:r>
            <a:r>
              <a:rPr kumimoji="1" lang="en-US" altLang="zh-CN" sz="3600" b="0" kern="1200" cap="none" spc="0" normalizeH="0" baseline="-25000" noProof="0" dirty="0">
                <a:latin typeface="+mn-lt"/>
                <a:ea typeface="+mn-ea"/>
                <a:cs typeface="+mn-ea"/>
                <a:sym typeface="+mn-lt"/>
              </a:rPr>
              <a:t>2</a:t>
            </a:r>
            <a:r>
              <a:rPr kumimoji="1" lang="en-US" altLang="zh-CN" sz="3600" b="0" i="1" kern="1200" cap="none" spc="0" normalizeH="0" baseline="0" noProof="0" dirty="0">
                <a:latin typeface="+mn-lt"/>
                <a:ea typeface="+mn-ea"/>
                <a:cs typeface="+mn-ea"/>
                <a:sym typeface="+mn-lt"/>
              </a:rPr>
              <a:t>* m</a:t>
            </a:r>
            <a:r>
              <a:rPr kumimoji="1" lang="en-US" altLang="zh-CN" sz="3600" b="0" kern="1200" cap="none" spc="0" normalizeH="0" baseline="-25000" noProof="0" dirty="0">
                <a:latin typeface="+mn-lt"/>
                <a:ea typeface="+mn-ea"/>
                <a:cs typeface="+mn-ea"/>
                <a:sym typeface="+mn-lt"/>
              </a:rPr>
              <a:t>3 </a:t>
            </a:r>
            <a:r>
              <a:rPr kumimoji="1" lang="en-US" altLang="zh-CN" sz="3600" b="0" i="1" kern="1200" cap="none" spc="0" normalizeH="0" baseline="0" noProof="0" dirty="0">
                <a:latin typeface="+mn-lt"/>
                <a:ea typeface="+mn-ea"/>
                <a:cs typeface="+mn-ea"/>
                <a:sym typeface="+mn-lt"/>
              </a:rPr>
              <a:t>+ i</a:t>
            </a:r>
            <a:r>
              <a:rPr kumimoji="1" lang="en-US" altLang="zh-CN" sz="3600" b="0" kern="1200" cap="none" spc="0" normalizeH="0" baseline="-25000" noProof="0" dirty="0">
                <a:latin typeface="+mn-lt"/>
                <a:ea typeface="+mn-ea"/>
                <a:cs typeface="+mn-ea"/>
                <a:sym typeface="+mn-lt"/>
              </a:rPr>
              <a:t>3</a:t>
            </a:r>
            <a:endParaRPr kumimoji="1" lang="en-US" altLang="zh-CN" sz="3200" b="0" kern="1200" cap="none" spc="0" normalizeH="0" baseline="0" noProof="0" dirty="0">
              <a:latin typeface="+mn-lt"/>
              <a:ea typeface="+mn-ea"/>
              <a:cs typeface="+mn-ea"/>
              <a:sym typeface="+mn-lt"/>
            </a:endParaRPr>
          </a:p>
        </p:txBody>
      </p:sp>
      <p:sp>
        <p:nvSpPr>
          <p:cNvPr id="54276" name="AutoShape 4"/>
          <p:cNvSpPr/>
          <p:nvPr/>
        </p:nvSpPr>
        <p:spPr bwMode="auto">
          <a:xfrm rot="16200000">
            <a:off x="2782888" y="3606800"/>
            <a:ext cx="228600" cy="1943100"/>
          </a:xfrm>
          <a:prstGeom prst="leftBrace">
            <a:avLst>
              <a:gd name="adj1" fmla="val 70755"/>
              <a:gd name="adj2" fmla="val 50000"/>
            </a:avLst>
          </a:prstGeom>
          <a:noFill/>
          <a:ln w="28575">
            <a:solidFill>
              <a:schemeClr val="tx1">
                <a:lumMod val="95000"/>
                <a:lumOff val="5000"/>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7" name="Text Box 5"/>
          <p:cNvSpPr txBox="1">
            <a:spLocks noChangeArrowheads="1"/>
          </p:cNvSpPr>
          <p:nvPr/>
        </p:nvSpPr>
        <p:spPr bwMode="auto">
          <a:xfrm>
            <a:off x="2181225" y="4741863"/>
            <a:ext cx="1433513"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前</a:t>
            </a:r>
            <a:r>
              <a:rPr kumimoji="0" lang="en-US" altLang="zh-CN" sz="2400" b="0" i="1" u="none" strike="noStrike" kern="1200" cap="none" spc="0" normalizeH="0" baseline="0" noProof="0" dirty="0">
                <a:ln>
                  <a:noFill/>
                </a:ln>
                <a:solidFill>
                  <a:schemeClr val="tx2"/>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chemeClr val="tx2"/>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页总</a:t>
            </a: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元素个数</a:t>
            </a:r>
          </a:p>
        </p:txBody>
      </p:sp>
      <p:sp>
        <p:nvSpPr>
          <p:cNvPr id="54278" name="AutoShape 6"/>
          <p:cNvSpPr/>
          <p:nvPr/>
        </p:nvSpPr>
        <p:spPr bwMode="auto">
          <a:xfrm rot="16200000">
            <a:off x="4840288" y="4025900"/>
            <a:ext cx="228600" cy="1104900"/>
          </a:xfrm>
          <a:prstGeom prst="leftBrace">
            <a:avLst>
              <a:gd name="adj1" fmla="val 40233"/>
              <a:gd name="adj2" fmla="val 50000"/>
            </a:avLst>
          </a:prstGeom>
          <a:noFill/>
          <a:ln w="28575">
            <a:solidFill>
              <a:schemeClr val="tx1">
                <a:lumMod val="95000"/>
                <a:lumOff val="5000"/>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4279" name="Text Box 7"/>
          <p:cNvSpPr txBox="1">
            <a:spLocks noChangeArrowheads="1"/>
          </p:cNvSpPr>
          <p:nvPr/>
        </p:nvSpPr>
        <p:spPr bwMode="auto">
          <a:xfrm>
            <a:off x="4319588" y="4616450"/>
            <a:ext cx="15557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第</a:t>
            </a:r>
            <a:r>
              <a:rPr kumimoji="0" lang="en-US" altLang="zh-CN" sz="2400" b="0" i="1" u="none" strike="noStrike" kern="1200" cap="none" spc="0" normalizeH="0" baseline="0" noProof="0" dirty="0">
                <a:ln>
                  <a:noFill/>
                </a:ln>
                <a:solidFill>
                  <a:schemeClr val="tx2"/>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chemeClr val="tx2"/>
                </a:solidFill>
                <a:effectLst/>
                <a:uLnTx/>
                <a:uFillTx/>
                <a:latin typeface="+mn-lt"/>
                <a:ea typeface="+mn-ea"/>
                <a:cs typeface="+mn-ea"/>
                <a:sym typeface="+mn-lt"/>
              </a:rPr>
              <a:t>1</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页的</a:t>
            </a:r>
          </a:p>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前</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2</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行总元素个数</a:t>
            </a:r>
          </a:p>
        </p:txBody>
      </p:sp>
      <p:sp>
        <p:nvSpPr>
          <p:cNvPr id="54280" name="Text Box 8"/>
          <p:cNvSpPr txBox="1">
            <a:spLocks noChangeArrowheads="1"/>
          </p:cNvSpPr>
          <p:nvPr/>
        </p:nvSpPr>
        <p:spPr bwMode="auto">
          <a:xfrm>
            <a:off x="5868988" y="4645025"/>
            <a:ext cx="1816100"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第 </a:t>
            </a:r>
            <a:r>
              <a:rPr kumimoji="0" lang="en-US" altLang="zh-CN" sz="2400" b="0" i="1" u="none" strike="noStrike" kern="1200" cap="none" spc="0" normalizeH="0" baseline="0" noProof="0" dirty="0">
                <a:ln>
                  <a:noFill/>
                </a:ln>
                <a:solidFill>
                  <a:schemeClr val="tx2"/>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chemeClr val="tx2"/>
                </a:solidFill>
                <a:effectLst/>
                <a:uLnTx/>
                <a:uFillTx/>
                <a:latin typeface="+mn-lt"/>
                <a:ea typeface="+mn-ea"/>
                <a:cs typeface="+mn-ea"/>
                <a:sym typeface="+mn-lt"/>
              </a:rPr>
              <a:t>2 </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行前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i</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3 </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列元素个数</a:t>
            </a:r>
          </a:p>
        </p:txBody>
      </p:sp>
      <p:sp>
        <p:nvSpPr>
          <p:cNvPr id="54281" name="Rectangle 9"/>
          <p:cNvSpPr>
            <a:spLocks noChangeArrowheads="1"/>
          </p:cNvSpPr>
          <p:nvPr/>
        </p:nvSpPr>
        <p:spPr bwMode="auto">
          <a:xfrm>
            <a:off x="827088" y="230188"/>
            <a:ext cx="27813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三维数组</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0" y="2570163"/>
            <a:ext cx="9144000" cy="4287838"/>
          </a:xfrm>
          <a:prstGeom prst="rect">
            <a:avLst/>
          </a:prstGeom>
          <a:solidFill>
            <a:srgbClr val="F6F6F6"/>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74146" name="Rectangle 2"/>
          <p:cNvSpPr>
            <a:spLocks noChangeArrowheads="1"/>
          </p:cNvSpPr>
          <p:nvPr/>
        </p:nvSpPr>
        <p:spPr bwMode="auto">
          <a:xfrm>
            <a:off x="179388" y="1006475"/>
            <a:ext cx="8362950" cy="1295400"/>
          </a:xfrm>
          <a:prstGeom prst="rect">
            <a:avLst/>
          </a:prstGeom>
          <a:noFill/>
          <a:ln w="9525">
            <a:noFill/>
            <a:miter lim="800000"/>
          </a:ln>
        </p:spPr>
        <p:txBody>
          <a:bodyPr/>
          <a:lstStyle/>
          <a:p>
            <a:pPr marL="1028700" marR="0" lvl="1" indent="-571500" algn="l" defTabSz="914400" rtl="0" eaLnBrk="0" fontAlgn="base" latinLnBrk="0" hangingPunct="0">
              <a:lnSpc>
                <a:spcPct val="100000"/>
              </a:lnSpc>
              <a:spcBef>
                <a:spcPct val="20000"/>
              </a:spcBef>
              <a:spcAft>
                <a:spcPct val="0"/>
              </a:spcAft>
              <a:buClr>
                <a:srgbClr val="FF0000"/>
              </a:buClr>
              <a:buSzTx/>
              <a:buFont typeface="Wingdings" panose="05000000000000000000" pitchFamily="2" charset="2"/>
              <a:buChar char="Ø"/>
              <a:defRPr/>
            </a:pPr>
            <a:r>
              <a:rPr kumimoji="1" lang="en-US" altLang="zh-CN" sz="36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各维元素个数为  </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m</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1</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m</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2</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m</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3</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 </a:t>
            </a:r>
            <a:r>
              <a:rPr kumimoji="1" lang="en-US" altLang="zh-CN" sz="2800" b="0" i="1" u="none" strike="noStrike" kern="1200" cap="none" spc="0" normalizeH="0" baseline="0" noProof="0" dirty="0" err="1">
                <a:ln>
                  <a:noFill/>
                </a:ln>
                <a:solidFill>
                  <a:schemeClr val="tx1"/>
                </a:solidFill>
                <a:effectLst/>
                <a:uLnTx/>
                <a:uFillTx/>
                <a:latin typeface="+mn-lt"/>
                <a:ea typeface="+mn-ea"/>
                <a:cs typeface="+mn-ea"/>
                <a:sym typeface="+mn-lt"/>
              </a:rPr>
              <a:t>m</a:t>
            </a:r>
            <a:r>
              <a:rPr kumimoji="1" lang="en-US" altLang="zh-CN" sz="2800" b="0" i="1" u="none" strike="noStrike" kern="1200" cap="none" spc="0" normalizeH="0" baseline="-25000" noProof="0" dirty="0" err="1">
                <a:ln>
                  <a:noFill/>
                </a:ln>
                <a:solidFill>
                  <a:schemeClr val="tx1"/>
                </a:solidFill>
                <a:effectLst/>
                <a:uLnTx/>
                <a:uFillTx/>
                <a:latin typeface="+mn-lt"/>
                <a:ea typeface="+mn-ea"/>
                <a:cs typeface="+mn-ea"/>
                <a:sym typeface="+mn-lt"/>
              </a:rPr>
              <a:t>n</a:t>
            </a:r>
            <a:endParaRPr kumimoji="1" lang="en-US" altLang="zh-CN" sz="2800" b="0" i="1" u="none" strike="noStrike" kern="1200" cap="none" spc="0" normalizeH="0" baseline="-25000" noProof="0" dirty="0">
              <a:ln>
                <a:noFill/>
              </a:ln>
              <a:solidFill>
                <a:schemeClr val="tx1"/>
              </a:solidFill>
              <a:effectLst/>
              <a:uLnTx/>
              <a:uFillTx/>
              <a:latin typeface="+mn-lt"/>
              <a:ea typeface="+mn-ea"/>
              <a:cs typeface="+mn-ea"/>
              <a:sym typeface="+mn-lt"/>
            </a:endParaRPr>
          </a:p>
          <a:p>
            <a:pPr marL="914400" marR="0" lvl="1" indent="-457200" algn="l" defTabSz="914400" rtl="0" eaLnBrk="0" fontAlgn="base" latinLnBrk="0" hangingPunct="0">
              <a:lnSpc>
                <a:spcPct val="100000"/>
              </a:lnSpc>
              <a:spcBef>
                <a:spcPct val="20000"/>
              </a:spcBef>
              <a:spcAft>
                <a:spcPct val="0"/>
              </a:spcAft>
              <a:buClr>
                <a:srgbClr val="FF0000"/>
              </a:buClr>
              <a:buSzTx/>
              <a:buFont typeface="Wingdings" panose="05000000000000000000" pitchFamily="2" charset="2"/>
              <a:buChar char="Ø"/>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下标为 </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i</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1</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i</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2</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i</a:t>
            </a:r>
            <a:r>
              <a:rPr kumimoji="1" lang="en-US" altLang="zh-CN" sz="2800" b="0" i="0" u="none" strike="noStrike" kern="1200" cap="none" spc="0" normalizeH="0" baseline="-25000" noProof="0" dirty="0">
                <a:ln>
                  <a:noFill/>
                </a:ln>
                <a:solidFill>
                  <a:schemeClr val="tx1"/>
                </a:solidFill>
                <a:effectLst/>
                <a:uLnTx/>
                <a:uFillTx/>
                <a:latin typeface="+mn-lt"/>
                <a:ea typeface="+mn-ea"/>
                <a:cs typeface="+mn-ea"/>
                <a:sym typeface="+mn-lt"/>
              </a:rPr>
              <a:t>3</a:t>
            </a:r>
            <a:r>
              <a:rPr kumimoji="1" lang="en-US" altLang="zh-CN" sz="2800" b="0" i="1" u="none" strike="noStrike" kern="1200" cap="none" spc="0" normalizeH="0" baseline="0" noProof="0" dirty="0">
                <a:ln>
                  <a:noFill/>
                </a:ln>
                <a:solidFill>
                  <a:schemeClr val="tx1"/>
                </a:solidFill>
                <a:effectLst/>
                <a:uLnTx/>
                <a:uFillTx/>
                <a:latin typeface="+mn-lt"/>
                <a:ea typeface="+mn-ea"/>
                <a:cs typeface="+mn-ea"/>
                <a:sym typeface="+mn-lt"/>
              </a:rPr>
              <a:t>, …, i</a:t>
            </a:r>
            <a:r>
              <a:rPr kumimoji="1" lang="en-US" altLang="zh-CN" sz="2800" b="0" i="1" u="none" strike="noStrike" kern="1200" cap="none" spc="0" normalizeH="0" baseline="-25000" noProof="0" dirty="0">
                <a:ln>
                  <a:noFill/>
                </a:ln>
                <a:solidFill>
                  <a:schemeClr val="tx1"/>
                </a:solidFill>
                <a:effectLst/>
                <a:uLnTx/>
                <a:uFillTx/>
                <a:latin typeface="+mn-lt"/>
                <a:ea typeface="+mn-ea"/>
                <a:cs typeface="+mn-ea"/>
                <a:sym typeface="+mn-lt"/>
              </a:rPr>
              <a:t>n</a:t>
            </a:r>
            <a:r>
              <a:rPr kumimoji="1"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1" lang="zh-CN" altLang="en-US" sz="2800" b="0" i="0" u="none" strike="noStrike" kern="1200" cap="none" spc="0" normalizeH="0" baseline="0" noProof="0" dirty="0">
                <a:ln>
                  <a:noFill/>
                </a:ln>
                <a:solidFill>
                  <a:schemeClr val="tx1"/>
                </a:solidFill>
                <a:effectLst/>
                <a:uLnTx/>
                <a:uFillTx/>
                <a:latin typeface="+mn-lt"/>
                <a:ea typeface="+mn-ea"/>
                <a:cs typeface="+mn-ea"/>
                <a:sym typeface="+mn-lt"/>
              </a:rPr>
              <a:t>的数组元素的存储位置： </a:t>
            </a:r>
          </a:p>
        </p:txBody>
      </p:sp>
      <p:graphicFrame>
        <p:nvGraphicFramePr>
          <p:cNvPr id="69636" name="Object 3"/>
          <p:cNvGraphicFramePr/>
          <p:nvPr/>
        </p:nvGraphicFramePr>
        <p:xfrm>
          <a:off x="263525" y="2852738"/>
          <a:ext cx="8750300" cy="3352800"/>
        </p:xfrm>
        <a:graphic>
          <a:graphicData uri="http://schemas.openxmlformats.org/presentationml/2006/ole">
            <mc:AlternateContent xmlns:mc="http://schemas.openxmlformats.org/markup-compatibility/2006">
              <mc:Choice xmlns:v="urn:schemas-microsoft-com:vml" Requires="v">
                <p:oleObj r:id="rId2" imgW="2705100" imgH="965200" progId="Equation.3">
                  <p:embed/>
                </p:oleObj>
              </mc:Choice>
              <mc:Fallback>
                <p:oleObj r:id="rId2" imgW="2705100" imgH="965200" progId="Equation.3">
                  <p:embed/>
                  <p:pic>
                    <p:nvPicPr>
                      <p:cNvPr id="0" name="图片 3091"/>
                      <p:cNvPicPr/>
                      <p:nvPr/>
                    </p:nvPicPr>
                    <p:blipFill>
                      <a:blip r:embed="rId3"/>
                      <a:stretch>
                        <a:fillRect/>
                      </a:stretch>
                    </p:blipFill>
                    <p:spPr>
                      <a:xfrm>
                        <a:off x="263525" y="2852738"/>
                        <a:ext cx="8750300" cy="3352800"/>
                      </a:xfrm>
                      <a:prstGeom prst="rect">
                        <a:avLst/>
                      </a:prstGeom>
                      <a:noFill/>
                      <a:ln w="38100">
                        <a:noFill/>
                        <a:miter/>
                      </a:ln>
                    </p:spPr>
                  </p:pic>
                </p:oleObj>
              </mc:Fallback>
            </mc:AlternateContent>
          </a:graphicData>
        </a:graphic>
      </p:graphicFrame>
      <p:sp>
        <p:nvSpPr>
          <p:cNvPr id="55300" name="Rectangle 4"/>
          <p:cNvSpPr>
            <a:spLocks noChangeArrowheads="1"/>
          </p:cNvSpPr>
          <p:nvPr/>
        </p:nvSpPr>
        <p:spPr bwMode="auto">
          <a:xfrm>
            <a:off x="900113" y="207963"/>
            <a:ext cx="27813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维数组</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1916113"/>
            <a:ext cx="9144000" cy="302577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graphicFrame>
        <p:nvGraphicFramePr>
          <p:cNvPr id="775170" name="Object 2"/>
          <p:cNvGraphicFramePr/>
          <p:nvPr/>
        </p:nvGraphicFramePr>
        <p:xfrm>
          <a:off x="525463" y="2332038"/>
          <a:ext cx="8077200" cy="1096962"/>
        </p:xfrm>
        <a:graphic>
          <a:graphicData uri="http://schemas.openxmlformats.org/presentationml/2006/ole">
            <mc:AlternateContent xmlns:mc="http://schemas.openxmlformats.org/markup-compatibility/2006">
              <mc:Choice xmlns:v="urn:schemas-microsoft-com:vml" Requires="v">
                <p:oleObj r:id="rId2" imgW="3048000" imgH="457200" progId="Equation.3">
                  <p:embed/>
                </p:oleObj>
              </mc:Choice>
              <mc:Fallback>
                <p:oleObj r:id="rId2" imgW="3048000" imgH="457200" progId="Equation.3">
                  <p:embed/>
                  <p:pic>
                    <p:nvPicPr>
                      <p:cNvPr id="0" name="图片 3090"/>
                      <p:cNvPicPr/>
                      <p:nvPr/>
                    </p:nvPicPr>
                    <p:blipFill>
                      <a:blip r:embed="rId3"/>
                      <a:stretch>
                        <a:fillRect/>
                      </a:stretch>
                    </p:blipFill>
                    <p:spPr>
                      <a:xfrm>
                        <a:off x="525463" y="2332038"/>
                        <a:ext cx="8077200" cy="1096962"/>
                      </a:xfrm>
                      <a:prstGeom prst="rect">
                        <a:avLst/>
                      </a:prstGeom>
                      <a:noFill/>
                      <a:ln w="38100">
                        <a:noFill/>
                        <a:miter/>
                      </a:ln>
                    </p:spPr>
                  </p:pic>
                </p:oleObj>
              </mc:Fallback>
            </mc:AlternateContent>
          </a:graphicData>
        </a:graphic>
      </p:graphicFrame>
      <p:graphicFrame>
        <p:nvGraphicFramePr>
          <p:cNvPr id="775171" name="Object 3"/>
          <p:cNvGraphicFramePr/>
          <p:nvPr/>
        </p:nvGraphicFramePr>
        <p:xfrm>
          <a:off x="533400" y="3894138"/>
          <a:ext cx="8077200" cy="625475"/>
        </p:xfrm>
        <a:graphic>
          <a:graphicData uri="http://schemas.openxmlformats.org/presentationml/2006/ole">
            <mc:AlternateContent xmlns:mc="http://schemas.openxmlformats.org/markup-compatibility/2006">
              <mc:Choice xmlns:v="urn:schemas-microsoft-com:vml" Requires="v">
                <p:oleObj r:id="rId4" imgW="1727200" imgH="228600" progId="Equation.3">
                  <p:embed/>
                </p:oleObj>
              </mc:Choice>
              <mc:Fallback>
                <p:oleObj r:id="rId4" imgW="1727200" imgH="228600" progId="Equation.3">
                  <p:embed/>
                  <p:pic>
                    <p:nvPicPr>
                      <p:cNvPr id="0" name="图片 3092"/>
                      <p:cNvPicPr/>
                      <p:nvPr/>
                    </p:nvPicPr>
                    <p:blipFill>
                      <a:blip r:embed="rId5"/>
                      <a:stretch>
                        <a:fillRect/>
                      </a:stretch>
                    </p:blipFill>
                    <p:spPr>
                      <a:xfrm>
                        <a:off x="533400" y="3894138"/>
                        <a:ext cx="8077200" cy="625475"/>
                      </a:xfrm>
                      <a:prstGeom prst="rect">
                        <a:avLst/>
                      </a:prstGeom>
                      <a:noFill/>
                      <a:ln w="38100">
                        <a:noFill/>
                        <a:miter/>
                      </a:ln>
                    </p:spPr>
                  </p:pic>
                </p:oleObj>
              </mc:Fallback>
            </mc:AlternateContent>
          </a:graphicData>
        </a:graphic>
      </p:graphicFrame>
      <p:sp>
        <p:nvSpPr>
          <p:cNvPr id="56324" name="Rectangle 4"/>
          <p:cNvSpPr>
            <a:spLocks noChangeArrowheads="1"/>
          </p:cNvSpPr>
          <p:nvPr/>
        </p:nvSpPr>
        <p:spPr bwMode="auto">
          <a:xfrm>
            <a:off x="827088" y="207963"/>
            <a:ext cx="27813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维数组</a:t>
            </a:r>
          </a:p>
        </p:txBody>
      </p:sp>
      <p:sp>
        <p:nvSpPr>
          <p:cNvPr id="3" name="矩形 2"/>
          <p:cNvSpPr/>
          <p:nvPr/>
        </p:nvSpPr>
        <p:spPr bwMode="auto">
          <a:xfrm>
            <a:off x="468313" y="3597275"/>
            <a:ext cx="8069263" cy="46038"/>
          </a:xfrm>
          <a:prstGeom prst="rect">
            <a:avLst/>
          </a:prstGeom>
          <a:solidFill>
            <a:schemeClr val="bg1"/>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75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499"/>
                                          </p:stCondLst>
                                        </p:cTn>
                                        <p:tgtEl>
                                          <p:spTgt spid="775171"/>
                                        </p:tgtEl>
                                        <p:attrNameLst>
                                          <p:attrName>style.visibility</p:attrName>
                                        </p:attrNameLst>
                                      </p:cBhvr>
                                      <p:to>
                                        <p:strVal val="visible"/>
                                      </p:to>
                                    </p:set>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301625" y="1562100"/>
            <a:ext cx="8591550" cy="1477963"/>
          </a:xfrm>
          <a:prstGeom prst="rect">
            <a:avLst/>
          </a:prstGeom>
          <a:solidFill>
            <a:schemeClr val="bg2">
              <a:lumMod val="20000"/>
              <a:lumOff val="80000"/>
            </a:schemeClr>
          </a:solid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25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设有一个二维数组</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m</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按行优先</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顺序存储，假设</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存放位置在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644</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[2][2]</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存放位置在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676</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，每个元素占一个空间，问</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[3][3]</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存放在什么位置？脚注</a:t>
            </a:r>
            <a:r>
              <a:rPr kumimoji="0" lang="en-US" altLang="zh-CN" sz="2400" b="0" i="0" u="none" strike="noStrike" kern="1200" cap="none" spc="0" normalizeH="0" baseline="-3000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表示用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进制表示。</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76195" name="Rectangle 3"/>
          <p:cNvSpPr>
            <a:spLocks noChangeArrowheads="1"/>
          </p:cNvSpPr>
          <p:nvPr/>
        </p:nvSpPr>
        <p:spPr bwMode="auto">
          <a:xfrm>
            <a:off x="301625" y="3290888"/>
            <a:ext cx="8591550" cy="1938338"/>
          </a:xfrm>
          <a:prstGeom prst="rect">
            <a:avLst/>
          </a:prstGeom>
          <a:solidFill>
            <a:srgbClr val="B6D2EA"/>
          </a:solidFill>
          <a:ln>
            <a:noFill/>
          </a:ln>
        </p:spPr>
        <p:txBody>
          <a:bodyPr>
            <a:spAutoFit/>
          </a:bodyPr>
          <a:lstStyle>
            <a:lvl1pPr indent="269875">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设数组元素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][j]</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存放在起始地址为</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j )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的存储单元中</a:t>
            </a:r>
          </a:p>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( 2, 2 ) =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( 0, 0 ) + 2 * n + 2 = 644 + 2 * n + 2 = 676.</a:t>
            </a:r>
          </a:p>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n = ( 676 - 2 - 644 ) / 2 = 15</a:t>
            </a:r>
          </a:p>
          <a:p>
            <a:pPr marL="0" marR="0" lvl="0" indent="269875" algn="just"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( 3, 3 ) = </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Loc</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( 0, 0 ) + 3 * 15 + 3 = 644 + 45 + 3 = 692.</a:t>
            </a:r>
          </a:p>
        </p:txBody>
      </p:sp>
      <p:sp>
        <p:nvSpPr>
          <p:cNvPr id="57348" name="Rectangle 4"/>
          <p:cNvSpPr>
            <a:spLocks noChangeArrowheads="1"/>
          </p:cNvSpPr>
          <p:nvPr/>
        </p:nvSpPr>
        <p:spPr bwMode="auto">
          <a:xfrm>
            <a:off x="900113" y="158750"/>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chemeClr val="bg1"/>
                </a:solidFill>
                <a:effectLst/>
                <a:uLnTx/>
                <a:uFillTx/>
                <a:latin typeface="+mn-lt"/>
                <a:ea typeface="+mn-ea"/>
                <a:cs typeface="+mn-ea"/>
                <a:sym typeface="+mn-lt"/>
              </a:rPr>
              <a:t>练习</a:t>
            </a:r>
          </a:p>
        </p:txBody>
      </p:sp>
      <p:sp>
        <p:nvSpPr>
          <p:cNvPr id="6"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776195">
                                            <p:bg/>
                                          </p:spTgt>
                                        </p:tgtEl>
                                        <p:attrNameLst>
                                          <p:attrName>style.visibility</p:attrName>
                                        </p:attrNameLst>
                                      </p:cBhvr>
                                      <p:to>
                                        <p:strVal val="visible"/>
                                      </p:to>
                                    </p:set>
                                    <p:animEffect transition="in" filter="barn(inHorizontal)">
                                      <p:cBhvr>
                                        <p:cTn id="7" dur="500"/>
                                        <p:tgtEl>
                                          <p:spTgt spid="776195">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76195">
                                            <p:txEl>
                                              <p:pRg st="0" end="0"/>
                                            </p:txEl>
                                          </p:spTgt>
                                        </p:tgtEl>
                                        <p:attrNameLst>
                                          <p:attrName>style.visibility</p:attrName>
                                        </p:attrNameLst>
                                      </p:cBhvr>
                                      <p:to>
                                        <p:strVal val="visible"/>
                                      </p:to>
                                    </p:set>
                                    <p:animEffect transition="in" filter="barn(inHorizontal)">
                                      <p:cBhvr>
                                        <p:cTn id="12" dur="500"/>
                                        <p:tgtEl>
                                          <p:spTgt spid="77619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776195">
                                            <p:txEl>
                                              <p:pRg st="2" end="2"/>
                                            </p:txEl>
                                          </p:spTgt>
                                        </p:tgtEl>
                                        <p:attrNameLst>
                                          <p:attrName>style.visibility</p:attrName>
                                        </p:attrNameLst>
                                      </p:cBhvr>
                                      <p:to>
                                        <p:strVal val="visible"/>
                                      </p:to>
                                    </p:set>
                                    <p:animEffect transition="in" filter="barn(inHorizontal)">
                                      <p:cBhvr>
                                        <p:cTn id="17" dur="500"/>
                                        <p:tgtEl>
                                          <p:spTgt spid="776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776195">
                                            <p:txEl>
                                              <p:pRg st="3" end="3"/>
                                            </p:txEl>
                                          </p:spTgt>
                                        </p:tgtEl>
                                        <p:attrNameLst>
                                          <p:attrName>style.visibility</p:attrName>
                                        </p:attrNameLst>
                                      </p:cBhvr>
                                      <p:to>
                                        <p:strVal val="visible"/>
                                      </p:to>
                                    </p:set>
                                    <p:animEffect transition="in" filter="barn(inHorizontal)">
                                      <p:cBhvr>
                                        <p:cTn id="22" dur="500"/>
                                        <p:tgtEl>
                                          <p:spTgt spid="776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776195">
                                            <p:txEl>
                                              <p:pRg st="4" end="4"/>
                                            </p:txEl>
                                          </p:spTgt>
                                        </p:tgtEl>
                                        <p:attrNameLst>
                                          <p:attrName>style.visibility</p:attrName>
                                        </p:attrNameLst>
                                      </p:cBhvr>
                                      <p:to>
                                        <p:strVal val="visible"/>
                                      </p:to>
                                    </p:set>
                                    <p:animEffect transition="in" filter="barn(inHorizontal)">
                                      <p:cBhvr>
                                        <p:cTn id="27" dur="500"/>
                                        <p:tgtEl>
                                          <p:spTgt spid="776195">
                                            <p:txEl>
                                              <p:pRg st="4" end="4"/>
                                            </p:txEl>
                                          </p:spTgt>
                                        </p:tgtEl>
                                      </p:cBhvr>
                                    </p:animEffect>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195" grpId="0" build="p"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576263" y="1893888"/>
            <a:ext cx="8135938" cy="2178050"/>
          </a:xfrm>
          <a:prstGeom prst="rect">
            <a:avLst/>
          </a:prstGeom>
          <a:solidFill>
            <a:srgbClr val="F6F6F6"/>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58370" name="Rectangle 2"/>
          <p:cNvSpPr>
            <a:spLocks noChangeArrowheads="1"/>
          </p:cNvSpPr>
          <p:nvPr/>
        </p:nvSpPr>
        <p:spPr bwMode="auto">
          <a:xfrm>
            <a:off x="719138" y="1893888"/>
            <a:ext cx="7993063"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3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设有二维数组</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A[10,20]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，其每个元素占两个字节， </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[0][0]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存储地址为</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100</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，若</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按行优先</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顺序存储，则元素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A[6,6]</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的存储地址为</a:t>
            </a:r>
            <a:r>
              <a:rPr kumimoji="0" lang="zh-CN" altLang="en-US" sz="2400" b="0" i="0" u="sng"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按列优先</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顺序存储，元素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A[6,6]</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的存储地址为</a:t>
            </a:r>
            <a:r>
              <a:rPr kumimoji="0" lang="zh-CN" altLang="en-US" sz="2400" b="0" i="0" u="sng"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58371" name="Rectangle 3"/>
          <p:cNvSpPr>
            <a:spLocks noChangeArrowheads="1"/>
          </p:cNvSpPr>
          <p:nvPr/>
        </p:nvSpPr>
        <p:spPr bwMode="auto">
          <a:xfrm>
            <a:off x="827088" y="161925"/>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a:t>
            </a:r>
          </a:p>
        </p:txBody>
      </p:sp>
      <p:sp>
        <p:nvSpPr>
          <p:cNvPr id="777220" name="Rectangle 4"/>
          <p:cNvSpPr>
            <a:spLocks noChangeArrowheads="1"/>
          </p:cNvSpPr>
          <p:nvPr/>
        </p:nvSpPr>
        <p:spPr bwMode="auto">
          <a:xfrm>
            <a:off x="2092325" y="2819400"/>
            <a:ext cx="650875" cy="523875"/>
          </a:xfrm>
          <a:prstGeom prst="rect">
            <a:avLst/>
          </a:prstGeom>
          <a:no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352</a:t>
            </a:r>
          </a:p>
        </p:txBody>
      </p:sp>
      <p:sp>
        <p:nvSpPr>
          <p:cNvPr id="777221" name="Rectangle 5"/>
          <p:cNvSpPr>
            <a:spLocks noChangeArrowheads="1"/>
          </p:cNvSpPr>
          <p:nvPr/>
        </p:nvSpPr>
        <p:spPr bwMode="auto">
          <a:xfrm>
            <a:off x="1441450" y="3268663"/>
            <a:ext cx="649288" cy="525463"/>
          </a:xfrm>
          <a:prstGeom prst="rect">
            <a:avLst/>
          </a:prstGeom>
          <a:no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hlink"/>
                </a:solidFill>
                <a:effectLst/>
                <a:uLnTx/>
                <a:uFillTx/>
                <a:latin typeface="+mn-lt"/>
                <a:ea typeface="+mn-ea"/>
                <a:cs typeface="+mn-ea"/>
                <a:sym typeface="+mn-lt"/>
              </a:rPr>
              <a:t>232</a:t>
            </a:r>
          </a:p>
        </p:txBody>
      </p:sp>
      <p:sp>
        <p:nvSpPr>
          <p:cNvPr id="777222" name="Rectangle 6"/>
          <p:cNvSpPr>
            <a:spLocks noChangeArrowheads="1"/>
          </p:cNvSpPr>
          <p:nvPr/>
        </p:nvSpPr>
        <p:spPr bwMode="auto">
          <a:xfrm>
            <a:off x="576263" y="4297363"/>
            <a:ext cx="3959225" cy="523875"/>
          </a:xfrm>
          <a:prstGeom prst="rect">
            <a:avLst/>
          </a:prstGeom>
          <a:solidFill>
            <a:srgbClr val="CCCCFF"/>
          </a:solid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hlink"/>
                </a:solidFill>
                <a:effectLst/>
                <a:uLnTx/>
                <a:uFillTx/>
                <a:latin typeface="+mn-lt"/>
                <a:ea typeface="+mn-ea"/>
                <a:cs typeface="+mn-ea"/>
                <a:sym typeface="+mn-lt"/>
              </a:rPr>
              <a:t>(6*20+6)*2+100=352</a:t>
            </a:r>
          </a:p>
        </p:txBody>
      </p:sp>
      <p:sp>
        <p:nvSpPr>
          <p:cNvPr id="777223" name="Rectangle 7"/>
          <p:cNvSpPr>
            <a:spLocks noChangeArrowheads="1"/>
          </p:cNvSpPr>
          <p:nvPr/>
        </p:nvSpPr>
        <p:spPr bwMode="auto">
          <a:xfrm>
            <a:off x="4822825" y="4297363"/>
            <a:ext cx="3889375" cy="523875"/>
          </a:xfrm>
          <a:prstGeom prst="rect">
            <a:avLst/>
          </a:prstGeom>
          <a:solidFill>
            <a:srgbClr val="CCCCFF"/>
          </a:solidFill>
          <a:ln w="5715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hlink"/>
                </a:solidFill>
                <a:effectLst/>
                <a:uLnTx/>
                <a:uFillTx/>
                <a:latin typeface="+mn-lt"/>
                <a:ea typeface="+mn-ea"/>
                <a:cs typeface="+mn-ea"/>
                <a:sym typeface="+mn-lt"/>
              </a:rPr>
              <a:t>(6*10+6)*2+100=232</a:t>
            </a:r>
          </a:p>
        </p:txBody>
      </p:sp>
      <p:sp>
        <p:nvSpPr>
          <p:cNvPr id="10"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77222"/>
                                        </p:tgtEl>
                                        <p:attrNameLst>
                                          <p:attrName>style.visibility</p:attrName>
                                        </p:attrNameLst>
                                      </p:cBhvr>
                                      <p:to>
                                        <p:strVal val="visible"/>
                                      </p:to>
                                    </p:set>
                                    <p:anim calcmode="lin" valueType="num">
                                      <p:cBhvr additive="base">
                                        <p:cTn id="7" dur="500" fill="hold"/>
                                        <p:tgtEl>
                                          <p:spTgt spid="777222"/>
                                        </p:tgtEl>
                                        <p:attrNameLst>
                                          <p:attrName>ppt_x</p:attrName>
                                        </p:attrNameLst>
                                      </p:cBhvr>
                                      <p:tavLst>
                                        <p:tav tm="0">
                                          <p:val>
                                            <p:strVal val="#ppt_x"/>
                                          </p:val>
                                        </p:tav>
                                        <p:tav tm="100000">
                                          <p:val>
                                            <p:strVal val="#ppt_x"/>
                                          </p:val>
                                        </p:tav>
                                      </p:tavLst>
                                    </p:anim>
                                    <p:anim calcmode="lin" valueType="num">
                                      <p:cBhvr additive="base">
                                        <p:cTn id="8" dur="500" fill="hold"/>
                                        <p:tgtEl>
                                          <p:spTgt spid="7772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77220"/>
                                        </p:tgtEl>
                                        <p:attrNameLst>
                                          <p:attrName>style.visibility</p:attrName>
                                        </p:attrNameLst>
                                      </p:cBhvr>
                                      <p:to>
                                        <p:strVal val="visible"/>
                                      </p:to>
                                    </p:set>
                                    <p:anim calcmode="lin" valueType="num">
                                      <p:cBhvr additive="base">
                                        <p:cTn id="13" dur="500" fill="hold"/>
                                        <p:tgtEl>
                                          <p:spTgt spid="777220"/>
                                        </p:tgtEl>
                                        <p:attrNameLst>
                                          <p:attrName>ppt_x</p:attrName>
                                        </p:attrNameLst>
                                      </p:cBhvr>
                                      <p:tavLst>
                                        <p:tav tm="0">
                                          <p:val>
                                            <p:strVal val="#ppt_x"/>
                                          </p:val>
                                        </p:tav>
                                        <p:tav tm="100000">
                                          <p:val>
                                            <p:strVal val="#ppt_x"/>
                                          </p:val>
                                        </p:tav>
                                      </p:tavLst>
                                    </p:anim>
                                    <p:anim calcmode="lin" valueType="num">
                                      <p:cBhvr additive="base">
                                        <p:cTn id="14" dur="500" fill="hold"/>
                                        <p:tgtEl>
                                          <p:spTgt spid="7772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77223"/>
                                        </p:tgtEl>
                                        <p:attrNameLst>
                                          <p:attrName>style.visibility</p:attrName>
                                        </p:attrNameLst>
                                      </p:cBhvr>
                                      <p:to>
                                        <p:strVal val="visible"/>
                                      </p:to>
                                    </p:set>
                                    <p:anim calcmode="lin" valueType="num">
                                      <p:cBhvr additive="base">
                                        <p:cTn id="19" dur="500" fill="hold"/>
                                        <p:tgtEl>
                                          <p:spTgt spid="777223"/>
                                        </p:tgtEl>
                                        <p:attrNameLst>
                                          <p:attrName>ppt_x</p:attrName>
                                        </p:attrNameLst>
                                      </p:cBhvr>
                                      <p:tavLst>
                                        <p:tav tm="0">
                                          <p:val>
                                            <p:strVal val="#ppt_x"/>
                                          </p:val>
                                        </p:tav>
                                        <p:tav tm="100000">
                                          <p:val>
                                            <p:strVal val="#ppt_x"/>
                                          </p:val>
                                        </p:tav>
                                      </p:tavLst>
                                    </p:anim>
                                    <p:anim calcmode="lin" valueType="num">
                                      <p:cBhvr additive="base">
                                        <p:cTn id="20" dur="500" fill="hold"/>
                                        <p:tgtEl>
                                          <p:spTgt spid="7772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77221"/>
                                        </p:tgtEl>
                                        <p:attrNameLst>
                                          <p:attrName>style.visibility</p:attrName>
                                        </p:attrNameLst>
                                      </p:cBhvr>
                                      <p:to>
                                        <p:strVal val="visible"/>
                                      </p:to>
                                    </p:set>
                                    <p:anim calcmode="lin" valueType="num">
                                      <p:cBhvr additive="base">
                                        <p:cTn id="25" dur="500" fill="hold"/>
                                        <p:tgtEl>
                                          <p:spTgt spid="777221"/>
                                        </p:tgtEl>
                                        <p:attrNameLst>
                                          <p:attrName>ppt_x</p:attrName>
                                        </p:attrNameLst>
                                      </p:cBhvr>
                                      <p:tavLst>
                                        <p:tav tm="0">
                                          <p:val>
                                            <p:strVal val="#ppt_x"/>
                                          </p:val>
                                        </p:tav>
                                        <p:tav tm="100000">
                                          <p:val>
                                            <p:strVal val="#ppt_x"/>
                                          </p:val>
                                        </p:tav>
                                      </p:tavLst>
                                    </p:anim>
                                    <p:anim calcmode="lin" valueType="num">
                                      <p:cBhvr additive="base">
                                        <p:cTn id="26" dur="500" fill="hold"/>
                                        <p:tgtEl>
                                          <p:spTgt spid="777221"/>
                                        </p:tgtEl>
                                        <p:attrNameLst>
                                          <p:attrName>ppt_y</p:attrName>
                                        </p:attrNameLst>
                                      </p:cBhvr>
                                      <p:tavLst>
                                        <p:tav tm="0">
                                          <p:val>
                                            <p:strVal val="1+#ppt_h/2"/>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220" grpId="0"/>
      <p:bldP spid="777221" grpId="0"/>
      <p:bldP spid="777222" grpId="0" animBg="1"/>
      <p:bldP spid="7772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35CBBC76-6DBF-A93A-C51E-B50DD64B4691}"/>
              </a:ext>
            </a:extLst>
          </p:cNvPr>
          <p:cNvSpPr/>
          <p:nvPr/>
        </p:nvSpPr>
        <p:spPr>
          <a:xfrm>
            <a:off x="498063" y="1955011"/>
            <a:ext cx="381000" cy="381000"/>
          </a:xfrm>
          <a:prstGeom prst="ellipse">
            <a:avLst/>
          </a:pr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C077DB6F-774D-08EE-4880-59BB4EE96DE1}"/>
              </a:ext>
            </a:extLst>
          </p:cNvPr>
          <p:cNvSpPr/>
          <p:nvPr/>
        </p:nvSpPr>
        <p:spPr>
          <a:xfrm>
            <a:off x="498063" y="3500442"/>
            <a:ext cx="381000" cy="381000"/>
          </a:xfrm>
          <a:prstGeom prst="ellipse">
            <a:avLst/>
          </a:pr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32">
            <a:extLst>
              <a:ext uri="{FF2B5EF4-FFF2-40B4-BE49-F238E27FC236}">
                <a16:creationId xmlns:a16="http://schemas.microsoft.com/office/drawing/2014/main" id="{21993C70-730F-591B-086D-96C700113CE5}"/>
              </a:ext>
            </a:extLst>
          </p:cNvPr>
          <p:cNvSpPr/>
          <p:nvPr/>
        </p:nvSpPr>
        <p:spPr>
          <a:xfrm>
            <a:off x="1007628" y="1750213"/>
            <a:ext cx="5004531" cy="937350"/>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华文楷体" panose="02010600040101010101" pitchFamily="2" charset="-122"/>
                <a:ea typeface="华文楷体" panose="02010600040101010101" pitchFamily="2" charset="-122"/>
              </a:rPr>
              <a:t>研究者将病毒</a:t>
            </a:r>
            <a:r>
              <a:rPr lang="en-US" altLang="zh-CN" dirty="0">
                <a:solidFill>
                  <a:schemeClr val="tx1"/>
                </a:solidFill>
                <a:latin typeface="华文楷体" panose="02010600040101010101" pitchFamily="2" charset="-122"/>
                <a:ea typeface="华文楷体" panose="02010600040101010101" pitchFamily="2" charset="-122"/>
              </a:rPr>
              <a:t>DNA</a:t>
            </a:r>
            <a:r>
              <a:rPr lang="zh-CN" altLang="en-US" dirty="0">
                <a:solidFill>
                  <a:schemeClr val="tx1"/>
                </a:solidFill>
                <a:latin typeface="华文楷体" panose="02010600040101010101" pitchFamily="2" charset="-122"/>
                <a:ea typeface="华文楷体" panose="02010600040101010101" pitchFamily="2" charset="-122"/>
              </a:rPr>
              <a:t>和人的</a:t>
            </a:r>
            <a:r>
              <a:rPr lang="en-US" altLang="zh-CN" dirty="0">
                <a:solidFill>
                  <a:schemeClr val="tx1"/>
                </a:solidFill>
                <a:latin typeface="华文楷体" panose="02010600040101010101" pitchFamily="2" charset="-122"/>
                <a:ea typeface="华文楷体" panose="02010600040101010101" pitchFamily="2" charset="-122"/>
              </a:rPr>
              <a:t>DNA</a:t>
            </a:r>
            <a:r>
              <a:rPr lang="zh-CN" altLang="en-US" dirty="0">
                <a:solidFill>
                  <a:schemeClr val="tx1"/>
                </a:solidFill>
                <a:latin typeface="华文楷体" panose="02010600040101010101" pitchFamily="2" charset="-122"/>
                <a:ea typeface="华文楷体" panose="02010600040101010101" pitchFamily="2" charset="-122"/>
              </a:rPr>
              <a:t>均表示成由字母组成的</a:t>
            </a:r>
            <a:r>
              <a:rPr lang="zh-CN" altLang="en-US" dirty="0">
                <a:solidFill>
                  <a:srgbClr val="FF0000"/>
                </a:solidFill>
                <a:latin typeface="华文楷体" panose="02010600040101010101" pitchFamily="2" charset="-122"/>
                <a:ea typeface="华文楷体" panose="02010600040101010101" pitchFamily="2" charset="-122"/>
              </a:rPr>
              <a:t>字符串序列</a:t>
            </a:r>
            <a:r>
              <a:rPr lang="zh-CN" altLang="en-US" dirty="0">
                <a:solidFill>
                  <a:schemeClr val="tx1"/>
                </a:solidFill>
                <a:latin typeface="华文楷体" panose="02010600040101010101" pitchFamily="2" charset="-122"/>
                <a:ea typeface="华文楷体" panose="02010600040101010101" pitchFamily="2" charset="-122"/>
              </a:rPr>
              <a:t>。</a:t>
            </a:r>
            <a:endParaRPr lang="zh-CN" altLang="en-US" dirty="0">
              <a:solidFill>
                <a:schemeClr val="tx1"/>
              </a:solidFill>
              <a:latin typeface="楷体_GB2312"/>
            </a:endParaRPr>
          </a:p>
        </p:txBody>
      </p:sp>
      <p:sp>
        <p:nvSpPr>
          <p:cNvPr id="10" name="圆角矩形 33">
            <a:extLst>
              <a:ext uri="{FF2B5EF4-FFF2-40B4-BE49-F238E27FC236}">
                <a16:creationId xmlns:a16="http://schemas.microsoft.com/office/drawing/2014/main" id="{4E248EA1-A02C-EFFD-A4A5-99F61E163087}"/>
              </a:ext>
            </a:extLst>
          </p:cNvPr>
          <p:cNvSpPr/>
          <p:nvPr/>
        </p:nvSpPr>
        <p:spPr>
          <a:xfrm>
            <a:off x="1007629" y="3321849"/>
            <a:ext cx="5004530" cy="1500198"/>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华文楷体" panose="02010600040101010101" pitchFamily="2" charset="-122"/>
                <a:ea typeface="华文楷体" panose="02010600040101010101" pitchFamily="2" charset="-122"/>
              </a:rPr>
              <a:t>检测某种病毒</a:t>
            </a:r>
            <a:r>
              <a:rPr lang="en-US" altLang="zh-CN" dirty="0">
                <a:solidFill>
                  <a:schemeClr val="tx1"/>
                </a:solidFill>
                <a:latin typeface="华文楷体" panose="02010600040101010101" pitchFamily="2" charset="-122"/>
                <a:ea typeface="华文楷体" panose="02010600040101010101" pitchFamily="2" charset="-122"/>
              </a:rPr>
              <a:t>DNA</a:t>
            </a:r>
            <a:r>
              <a:rPr lang="zh-CN" altLang="en-US" dirty="0">
                <a:solidFill>
                  <a:schemeClr val="tx1"/>
                </a:solidFill>
                <a:latin typeface="华文楷体" panose="02010600040101010101" pitchFamily="2" charset="-122"/>
                <a:ea typeface="华文楷体" panose="02010600040101010101" pitchFamily="2" charset="-122"/>
              </a:rPr>
              <a:t>序列是否在人的</a:t>
            </a:r>
            <a:r>
              <a:rPr lang="en-US" altLang="zh-CN" dirty="0">
                <a:solidFill>
                  <a:schemeClr val="tx1"/>
                </a:solidFill>
                <a:latin typeface="华文楷体" panose="02010600040101010101" pitchFamily="2" charset="-122"/>
                <a:ea typeface="华文楷体" panose="02010600040101010101" pitchFamily="2" charset="-122"/>
              </a:rPr>
              <a:t>DNA</a:t>
            </a:r>
            <a:r>
              <a:rPr lang="zh-CN" altLang="en-US" dirty="0">
                <a:solidFill>
                  <a:schemeClr val="tx1"/>
                </a:solidFill>
                <a:latin typeface="华文楷体" panose="02010600040101010101" pitchFamily="2" charset="-122"/>
                <a:ea typeface="华文楷体" panose="02010600040101010101" pitchFamily="2" charset="-122"/>
              </a:rPr>
              <a:t>序列中出现过。</a:t>
            </a:r>
            <a:endParaRPr lang="en-US" altLang="zh-CN" dirty="0">
              <a:solidFill>
                <a:schemeClr val="tx1"/>
              </a:solidFill>
              <a:latin typeface="华文楷体" panose="02010600040101010101" pitchFamily="2" charset="-122"/>
              <a:ea typeface="华文楷体" panose="02010600040101010101" pitchFamily="2" charset="-122"/>
            </a:endParaRPr>
          </a:p>
          <a:p>
            <a:pPr lvl="1">
              <a:buFont typeface="Wingdings" pitchFamily="2" charset="2"/>
              <a:buChar char="ü"/>
            </a:pPr>
            <a:r>
              <a:rPr lang="zh-CN" altLang="en-US" dirty="0">
                <a:solidFill>
                  <a:srgbClr val="FF0000"/>
                </a:solidFill>
                <a:latin typeface="华文楷体" panose="02010600040101010101" pitchFamily="2" charset="-122"/>
                <a:ea typeface="华文楷体" panose="02010600040101010101" pitchFamily="2" charset="-122"/>
              </a:rPr>
              <a:t>出现过</a:t>
            </a:r>
            <a:r>
              <a:rPr lang="zh-CN" altLang="en-US" dirty="0">
                <a:solidFill>
                  <a:schemeClr val="tx1"/>
                </a:solidFill>
                <a:latin typeface="华文楷体" panose="02010600040101010101" pitchFamily="2" charset="-122"/>
                <a:ea typeface="华文楷体" panose="02010600040101010101" pitchFamily="2" charset="-122"/>
              </a:rPr>
              <a:t>，已感染</a:t>
            </a:r>
            <a:endParaRPr lang="en-US" altLang="zh-CN" dirty="0">
              <a:solidFill>
                <a:schemeClr val="tx1"/>
              </a:solidFill>
              <a:latin typeface="华文楷体" panose="02010600040101010101" pitchFamily="2" charset="-122"/>
              <a:ea typeface="华文楷体" panose="02010600040101010101" pitchFamily="2" charset="-122"/>
            </a:endParaRPr>
          </a:p>
          <a:p>
            <a:pPr lvl="1">
              <a:buFont typeface="Wingdings" pitchFamily="2" charset="2"/>
              <a:buChar char="ü"/>
            </a:pPr>
            <a:r>
              <a:rPr lang="zh-CN" altLang="en-US" dirty="0">
                <a:solidFill>
                  <a:srgbClr val="FF0000"/>
                </a:solidFill>
                <a:latin typeface="华文楷体" panose="02010600040101010101" pitchFamily="2" charset="-122"/>
                <a:ea typeface="华文楷体" panose="02010600040101010101" pitchFamily="2" charset="-122"/>
              </a:rPr>
              <a:t>未出现</a:t>
            </a:r>
            <a:r>
              <a:rPr lang="zh-CN" altLang="en-US" dirty="0">
                <a:solidFill>
                  <a:schemeClr val="tx1"/>
                </a:solidFill>
                <a:latin typeface="华文楷体" panose="02010600040101010101" pitchFamily="2" charset="-122"/>
                <a:ea typeface="华文楷体" panose="02010600040101010101" pitchFamily="2" charset="-122"/>
              </a:rPr>
              <a:t>，未感染</a:t>
            </a:r>
            <a:endParaRPr lang="zh-CN" altLang="en-US" dirty="0">
              <a:solidFill>
                <a:schemeClr val="tx1"/>
              </a:solidFill>
              <a:latin typeface="楷体_GB2312"/>
            </a:endParaRPr>
          </a:p>
        </p:txBody>
      </p:sp>
      <p:pic>
        <p:nvPicPr>
          <p:cNvPr id="11" name="Picture 2" descr="C:\Users\Administrator\AppData\Roaming\Tencent\Users\597999009\QQ\WinTemp\RichOle\1{X]$7DLZ5U9E9(7W@UD_I3.png">
            <a:extLst>
              <a:ext uri="{FF2B5EF4-FFF2-40B4-BE49-F238E27FC236}">
                <a16:creationId xmlns:a16="http://schemas.microsoft.com/office/drawing/2014/main" id="{5EAC24A1-8ACC-A8F8-E59C-C28270E0F0D9}"/>
              </a:ext>
            </a:extLst>
          </p:cNvPr>
          <p:cNvPicPr>
            <a:picLocks noChangeAspect="1" noChangeArrowheads="1"/>
          </p:cNvPicPr>
          <p:nvPr/>
        </p:nvPicPr>
        <p:blipFill>
          <a:blip r:embed="rId2"/>
          <a:srcRect/>
          <a:stretch>
            <a:fillRect/>
          </a:stretch>
        </p:blipFill>
        <p:spPr bwMode="auto">
          <a:xfrm>
            <a:off x="6800363" y="1628800"/>
            <a:ext cx="2214578" cy="4363650"/>
          </a:xfrm>
          <a:prstGeom prst="rect">
            <a:avLst/>
          </a:prstGeom>
          <a:noFill/>
        </p:spPr>
      </p:pic>
      <p:pic>
        <p:nvPicPr>
          <p:cNvPr id="12" name="Picture 5">
            <a:extLst>
              <a:ext uri="{FF2B5EF4-FFF2-40B4-BE49-F238E27FC236}">
                <a16:creationId xmlns:a16="http://schemas.microsoft.com/office/drawing/2014/main" id="{A74B2A53-3121-F587-8BC4-F6A815BFBE62}"/>
              </a:ext>
            </a:extLst>
          </p:cNvPr>
          <p:cNvPicPr>
            <a:picLocks noChangeAspect="1" noChangeArrowheads="1"/>
          </p:cNvPicPr>
          <p:nvPr/>
        </p:nvPicPr>
        <p:blipFill>
          <a:blip r:embed="rId3"/>
          <a:srcRect/>
          <a:stretch>
            <a:fillRect/>
          </a:stretch>
        </p:blipFill>
        <p:spPr bwMode="auto">
          <a:xfrm>
            <a:off x="6871801" y="914438"/>
            <a:ext cx="598221" cy="642924"/>
          </a:xfrm>
          <a:prstGeom prst="rect">
            <a:avLst/>
          </a:prstGeom>
          <a:noFill/>
          <a:ln w="9525">
            <a:noFill/>
            <a:miter lim="800000"/>
            <a:headEnd/>
            <a:tailEnd/>
          </a:ln>
          <a:effectLst/>
        </p:spPr>
      </p:pic>
      <p:pic>
        <p:nvPicPr>
          <p:cNvPr id="13" name="Picture 3" descr="C:\Users\Administrator\AppData\Roaming\Tencent\Users\597999009\QQ\WinTemp\RichOle\XJ(TSCQOTE`1)`}`AV]BZ0G.png">
            <a:extLst>
              <a:ext uri="{FF2B5EF4-FFF2-40B4-BE49-F238E27FC236}">
                <a16:creationId xmlns:a16="http://schemas.microsoft.com/office/drawing/2014/main" id="{047D7BDF-A670-6241-4A4C-41FBFB9B0276}"/>
              </a:ext>
            </a:extLst>
          </p:cNvPr>
          <p:cNvPicPr>
            <a:picLocks noChangeAspect="1" noChangeArrowheads="1"/>
          </p:cNvPicPr>
          <p:nvPr/>
        </p:nvPicPr>
        <p:blipFill>
          <a:blip r:embed="rId4" cstate="print"/>
          <a:srcRect/>
          <a:stretch>
            <a:fillRect/>
          </a:stretch>
        </p:blipFill>
        <p:spPr bwMode="auto">
          <a:xfrm>
            <a:off x="8229124" y="985858"/>
            <a:ext cx="571504" cy="555720"/>
          </a:xfrm>
          <a:prstGeom prst="rect">
            <a:avLst/>
          </a:prstGeom>
          <a:noFill/>
        </p:spPr>
      </p:pic>
      <p:sp>
        <p:nvSpPr>
          <p:cNvPr id="3" name="Rectangle 154">
            <a:extLst>
              <a:ext uri="{FF2B5EF4-FFF2-40B4-BE49-F238E27FC236}">
                <a16:creationId xmlns:a16="http://schemas.microsoft.com/office/drawing/2014/main" id="{17AFADBB-9277-1283-31F9-194FCAD3B9C6}"/>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25307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6"/>
          <p:cNvSpPr>
            <a:spLocks noChangeArrowheads="1"/>
          </p:cNvSpPr>
          <p:nvPr/>
        </p:nvSpPr>
        <p:spPr bwMode="auto">
          <a:xfrm>
            <a:off x="946150" y="239713"/>
            <a:ext cx="53244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特殊矩阵的压缩存储</a:t>
            </a:r>
          </a:p>
        </p:txBody>
      </p:sp>
      <p:grpSp>
        <p:nvGrpSpPr>
          <p:cNvPr id="73731" name="组合 24"/>
          <p:cNvGrpSpPr/>
          <p:nvPr/>
        </p:nvGrpSpPr>
        <p:grpSpPr>
          <a:xfrm>
            <a:off x="827088" y="1474788"/>
            <a:ext cx="487362" cy="584200"/>
            <a:chOff x="685009" y="1514252"/>
            <a:chExt cx="365522" cy="438150"/>
          </a:xfrm>
        </p:grpSpPr>
        <p:sp>
          <p:nvSpPr>
            <p:cNvPr id="26" name="Flowchart: Off-page Connector 108"/>
            <p:cNvSpPr/>
            <p:nvPr/>
          </p:nvSpPr>
          <p:spPr bwMode="auto">
            <a:xfrm>
              <a:off x="704059" y="1529730"/>
              <a:ext cx="317897" cy="422672"/>
            </a:xfrm>
            <a:prstGeom prst="flowChartOffpageConnector">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27" name="Oval 111"/>
            <p:cNvSpPr/>
            <p:nvPr/>
          </p:nvSpPr>
          <p:spPr bwMode="auto">
            <a:xfrm>
              <a:off x="685009" y="1514252"/>
              <a:ext cx="365522" cy="419100"/>
            </a:xfrm>
            <a:prstGeom prst="ellipse">
              <a:avLst/>
            </a:prstGeom>
            <a:noFill/>
            <a:ln w="63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mn-lt"/>
                  <a:ea typeface="+mn-ea"/>
                  <a:cs typeface="+mn-ea"/>
                  <a:sym typeface="+mn-lt"/>
                </a:rPr>
                <a:t>1</a:t>
              </a:r>
              <a:endPar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endParaRPr>
            </a:p>
          </p:txBody>
        </p:sp>
      </p:grpSp>
      <p:grpSp>
        <p:nvGrpSpPr>
          <p:cNvPr id="73732" name="组合 27"/>
          <p:cNvGrpSpPr/>
          <p:nvPr/>
        </p:nvGrpSpPr>
        <p:grpSpPr>
          <a:xfrm>
            <a:off x="827088" y="2994025"/>
            <a:ext cx="487362" cy="601663"/>
            <a:chOff x="685009" y="2261965"/>
            <a:chExt cx="365522" cy="451246"/>
          </a:xfrm>
        </p:grpSpPr>
        <p:sp>
          <p:nvSpPr>
            <p:cNvPr id="29" name="Flowchart: Off-page Connector 109"/>
            <p:cNvSpPr/>
            <p:nvPr/>
          </p:nvSpPr>
          <p:spPr bwMode="auto">
            <a:xfrm>
              <a:off x="704059" y="2290540"/>
              <a:ext cx="317897" cy="422671"/>
            </a:xfrm>
            <a:prstGeom prst="flowChartOffpageConnector">
              <a:avLst/>
            </a:pr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30" name="Oval 112"/>
            <p:cNvSpPr/>
            <p:nvPr/>
          </p:nvSpPr>
          <p:spPr bwMode="auto">
            <a:xfrm>
              <a:off x="685009" y="2261965"/>
              <a:ext cx="365522" cy="419099"/>
            </a:xfrm>
            <a:prstGeom prst="ellipse">
              <a:avLst/>
            </a:prstGeom>
            <a:noFill/>
            <a:ln w="63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mn-lt"/>
                  <a:ea typeface="+mn-ea"/>
                  <a:cs typeface="+mn-ea"/>
                  <a:sym typeface="+mn-lt"/>
                </a:rPr>
                <a:t>2</a:t>
              </a:r>
              <a:endPar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endParaRPr>
            </a:p>
          </p:txBody>
        </p:sp>
      </p:grpSp>
      <p:sp>
        <p:nvSpPr>
          <p:cNvPr id="34" name="Rectangle 1436"/>
          <p:cNvSpPr>
            <a:spLocks noChangeArrowheads="1"/>
          </p:cNvSpPr>
          <p:nvPr/>
        </p:nvSpPr>
        <p:spPr bwMode="auto">
          <a:xfrm>
            <a:off x="1600200" y="1444625"/>
            <a:ext cx="2462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什么是压缩存储？</a:t>
            </a:r>
          </a:p>
        </p:txBody>
      </p:sp>
      <p:sp>
        <p:nvSpPr>
          <p:cNvPr id="73734" name="Content Placeholder 2"/>
          <p:cNvSpPr txBox="1"/>
          <p:nvPr/>
        </p:nvSpPr>
        <p:spPr>
          <a:xfrm>
            <a:off x="1500188" y="1846263"/>
            <a:ext cx="7218362" cy="1006475"/>
          </a:xfrm>
          <a:prstGeom prst="rect">
            <a:avLst/>
          </a:prstGeom>
          <a:noFill/>
          <a:ln w="9525">
            <a:noFill/>
          </a:ln>
        </p:spPr>
        <p:txBody>
          <a:bodyPr lIns="121917" tIns="60958" rIns="121917" bIns="60958"/>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zh-CN" altLang="en-US" dirty="0">
                <a:sym typeface="+mn-lt"/>
              </a:rPr>
              <a:t>若多个数据元素的值都相同，则只分配一个元素值的存储空间，且零元素不占存储空间。</a:t>
            </a:r>
          </a:p>
        </p:txBody>
      </p:sp>
      <p:sp>
        <p:nvSpPr>
          <p:cNvPr id="36" name="Rectangle 1436"/>
          <p:cNvSpPr>
            <a:spLocks noChangeArrowheads="1"/>
          </p:cNvSpPr>
          <p:nvPr/>
        </p:nvSpPr>
        <p:spPr bwMode="auto">
          <a:xfrm>
            <a:off x="1631950" y="2971800"/>
            <a:ext cx="347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什么样的矩阵能够压缩？ </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3736" name="Content Placeholder 2"/>
          <p:cNvSpPr txBox="1"/>
          <p:nvPr/>
        </p:nvSpPr>
        <p:spPr>
          <a:xfrm>
            <a:off x="1531938" y="3386138"/>
            <a:ext cx="7186612" cy="835025"/>
          </a:xfrm>
          <a:prstGeom prst="rect">
            <a:avLst/>
          </a:prstGeom>
          <a:noFill/>
          <a:ln w="9525">
            <a:noFill/>
          </a:ln>
        </p:spPr>
        <p:txBody>
          <a:bodyPr lIns="121917" tIns="60958" rIns="121917" bIns="60958"/>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zh-CN" altLang="en-US" dirty="0">
                <a:sym typeface="+mn-lt"/>
              </a:rPr>
              <a:t>一些特殊矩阵，如：对称矩阵，对角矩阵，三角矩阵，稀疏矩阵等。</a:t>
            </a:r>
          </a:p>
        </p:txBody>
      </p:sp>
      <p:sp>
        <p:nvSpPr>
          <p:cNvPr id="40" name="Rectangle 1436"/>
          <p:cNvSpPr>
            <a:spLocks noChangeArrowheads="1"/>
          </p:cNvSpPr>
          <p:nvPr/>
        </p:nvSpPr>
        <p:spPr bwMode="auto">
          <a:xfrm>
            <a:off x="1631950" y="4464050"/>
            <a:ext cx="2552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rPr>
              <a:t> 什么叫稀疏矩阵？</a:t>
            </a:r>
          </a:p>
        </p:txBody>
      </p:sp>
      <p:sp>
        <p:nvSpPr>
          <p:cNvPr id="73738" name="Content Placeholder 2"/>
          <p:cNvSpPr txBox="1"/>
          <p:nvPr/>
        </p:nvSpPr>
        <p:spPr>
          <a:xfrm>
            <a:off x="1531938" y="4826000"/>
            <a:ext cx="7186612" cy="547688"/>
          </a:xfrm>
          <a:prstGeom prst="rect">
            <a:avLst/>
          </a:prstGeom>
          <a:noFill/>
          <a:ln w="9525">
            <a:noFill/>
          </a:ln>
        </p:spPr>
        <p:txBody>
          <a:bodyPr lIns="121917" tIns="60958" rIns="121917" bIns="60958"/>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zh-CN" altLang="en-US" dirty="0">
                <a:sym typeface="+mn-lt"/>
              </a:rPr>
              <a:t>矩阵中非零元素的个数较少（一般小于</a:t>
            </a:r>
            <a:r>
              <a:rPr lang="en-US" altLang="zh-CN" dirty="0">
                <a:sym typeface="+mn-lt"/>
              </a:rPr>
              <a:t>5%</a:t>
            </a:r>
            <a:r>
              <a:rPr lang="zh-CN" altLang="en-US" dirty="0">
                <a:sym typeface="+mn-lt"/>
              </a:rPr>
              <a:t>）</a:t>
            </a:r>
          </a:p>
        </p:txBody>
      </p:sp>
      <p:grpSp>
        <p:nvGrpSpPr>
          <p:cNvPr id="73739" name="组合 41"/>
          <p:cNvGrpSpPr/>
          <p:nvPr/>
        </p:nvGrpSpPr>
        <p:grpSpPr>
          <a:xfrm>
            <a:off x="852488" y="4538663"/>
            <a:ext cx="488950" cy="576262"/>
            <a:chOff x="704059" y="3810967"/>
            <a:chExt cx="366713" cy="432198"/>
          </a:xfrm>
        </p:grpSpPr>
        <p:sp>
          <p:nvSpPr>
            <p:cNvPr id="43" name="Flowchart: Off-page Connector 104"/>
            <p:cNvSpPr/>
            <p:nvPr/>
          </p:nvSpPr>
          <p:spPr bwMode="auto">
            <a:xfrm>
              <a:off x="727872" y="3862164"/>
              <a:ext cx="317897" cy="381001"/>
            </a:xfrm>
            <a:prstGeom prst="flowChartOffpageConnector">
              <a:avLst/>
            </a:prstGeom>
            <a:solidFill>
              <a:srgbClr val="4BACC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1300" b="0" i="0" u="none" strike="noStrike" kern="0" cap="none" spc="0" normalizeH="0" baseline="0" noProof="0">
                <a:ln>
                  <a:noFill/>
                </a:ln>
                <a:solidFill>
                  <a:srgbClr val="FFFFFF"/>
                </a:solidFill>
                <a:effectLst/>
                <a:uLnTx/>
                <a:uFillTx/>
                <a:latin typeface="+mn-lt"/>
                <a:ea typeface="+mn-ea"/>
                <a:cs typeface="+mn-ea"/>
                <a:sym typeface="+mn-lt"/>
              </a:endParaRPr>
            </a:p>
          </p:txBody>
        </p:sp>
        <p:sp>
          <p:nvSpPr>
            <p:cNvPr id="44" name="Oval 107"/>
            <p:cNvSpPr/>
            <p:nvPr/>
          </p:nvSpPr>
          <p:spPr bwMode="auto">
            <a:xfrm>
              <a:off x="704059" y="3810967"/>
              <a:ext cx="366713" cy="419101"/>
            </a:xfrm>
            <a:prstGeom prst="ellipse">
              <a:avLst/>
            </a:prstGeom>
            <a:noFill/>
            <a:ln w="635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srgbClr val="FFFFFF"/>
                  </a:solidFill>
                  <a:effectLst/>
                  <a:uLnTx/>
                  <a:uFillTx/>
                  <a:latin typeface="+mn-lt"/>
                  <a:ea typeface="+mn-ea"/>
                  <a:cs typeface="+mn-ea"/>
                  <a:sym typeface="+mn-lt"/>
                </a:rPr>
                <a:t>3</a:t>
              </a:r>
              <a:endParaRPr kumimoji="0" lang="en-US" altLang="zh-CN" sz="1800" b="0" i="0" u="none" strike="noStrike" kern="0" cap="none" spc="0" normalizeH="0" baseline="0" noProof="0" dirty="0">
                <a:ln>
                  <a:noFill/>
                </a:ln>
                <a:solidFill>
                  <a:prstClr val="white"/>
                </a:solidFill>
                <a:effectLst/>
                <a:uLnTx/>
                <a:uFillTx/>
                <a:latin typeface="+mn-lt"/>
                <a:ea typeface="+mn-ea"/>
                <a:cs typeface="+mn-ea"/>
                <a:sym typeface="+mn-lt"/>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533400" y="3716338"/>
            <a:ext cx="8070850" cy="1152525"/>
          </a:xfrm>
          <a:prstGeom prst="rect">
            <a:avLst/>
          </a:prstGeom>
          <a:solidFill>
            <a:srgbClr val="F6F6F6"/>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8" name="圆角矩形 27"/>
          <p:cNvSpPr/>
          <p:nvPr/>
        </p:nvSpPr>
        <p:spPr bwMode="auto">
          <a:xfrm>
            <a:off x="533400" y="2503488"/>
            <a:ext cx="1590675" cy="565150"/>
          </a:xfrm>
          <a:prstGeom prst="round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圆角矩形 2"/>
          <p:cNvSpPr/>
          <p:nvPr/>
        </p:nvSpPr>
        <p:spPr bwMode="auto">
          <a:xfrm>
            <a:off x="533400" y="1089025"/>
            <a:ext cx="1517650" cy="565150"/>
          </a:xfrm>
          <a:prstGeom prst="round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17" name="Rectangle 3"/>
          <p:cNvSpPr>
            <a:spLocks noGrp="1" noChangeArrowheads="1"/>
          </p:cNvSpPr>
          <p:nvPr>
            <p:ph idx="1" hasCustomPrompt="1"/>
          </p:nvPr>
        </p:nvSpPr>
        <p:spPr>
          <a:xfrm>
            <a:off x="533400" y="1063625"/>
            <a:ext cx="8070850" cy="5389563"/>
          </a:xfrm>
        </p:spPr>
        <p:txBody>
          <a:bodyPr vert="horz" wrap="square" lIns="91440" tIns="45720" rIns="91440" bIns="45720" numCol="1" anchor="t" anchorCtr="0" compatLnSpc="1"/>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特点</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在</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nn</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的矩阵</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中，满足如下性质：</a:t>
            </a:r>
          </a:p>
          <a:p>
            <a:pPr marL="0" marR="0" lvl="0" indent="538480" algn="ctr"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a</a:t>
            </a:r>
            <a:r>
              <a:rPr kumimoji="0" lang="en-US" altLang="zh-CN" sz="2400" b="0" i="0" u="none" strike="noStrike" kern="0" cap="none" spc="0" normalizeH="0" baseline="-25000" noProof="0" dirty="0" err="1">
                <a:ln>
                  <a:noFill/>
                </a:ln>
                <a:solidFill>
                  <a:schemeClr val="tx1"/>
                </a:solidFill>
                <a:effectLst/>
                <a:uLnTx/>
                <a:uFillTx/>
                <a:latin typeface="+mn-lt"/>
                <a:ea typeface="+mn-ea"/>
                <a:cs typeface="+mn-ea"/>
                <a:sym typeface="+mn-lt"/>
              </a:rPr>
              <a:t>ij</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a</a:t>
            </a:r>
            <a:r>
              <a:rPr kumimoji="0" lang="en-US" altLang="zh-CN" sz="2400" b="0" i="0" u="none" strike="noStrike" kern="0" cap="none" spc="0" normalizeH="0" baseline="-25000" noProof="0" dirty="0" err="1">
                <a:ln>
                  <a:noFill/>
                </a:ln>
                <a:solidFill>
                  <a:schemeClr val="tx1"/>
                </a:solidFill>
                <a:effectLst/>
                <a:uLnTx/>
                <a:uFillTx/>
                <a:latin typeface="+mn-lt"/>
                <a:ea typeface="+mn-ea"/>
                <a:cs typeface="+mn-ea"/>
                <a:sym typeface="+mn-lt"/>
              </a:rPr>
              <a:t>ji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(1 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j  n)</a:t>
            </a:r>
          </a:p>
          <a:p>
            <a:pPr marL="0" marR="0" lvl="0" indent="538480" algn="ctr" defTabSz="914400" rtl="0" eaLnBrk="0" fontAlgn="base" latinLnBrk="0" hangingPunct="0">
              <a:lnSpc>
                <a:spcPct val="130000"/>
              </a:lnSpc>
              <a:spcBef>
                <a:spcPct val="0"/>
              </a:spcBef>
              <a:spcAft>
                <a:spcPct val="0"/>
              </a:spcAft>
              <a:buClrTx/>
              <a:buSzTx/>
              <a:buFontTx/>
              <a:buNone/>
              <a:defRPr/>
            </a:pPr>
            <a:endPar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存储方法</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只存储下</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或者上</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三角</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包括主对角线</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的数据元</a:t>
            </a:r>
            <a:b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素。共占用</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n(n+1)/2</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个元素空间。</a:t>
            </a: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ctr" defTabSz="914400" rtl="0" eaLnBrk="0" fontAlgn="base" latinLnBrk="0" hangingPunct="0">
              <a:lnSpc>
                <a:spcPct val="130000"/>
              </a:lnSpc>
              <a:spcBef>
                <a:spcPct val="0"/>
              </a:spcBef>
              <a:spcAft>
                <a:spcPct val="0"/>
              </a:spcAft>
              <a:buClrTx/>
              <a:buSzTx/>
              <a:buFontTx/>
              <a:buNone/>
              <a:defRPr/>
            </a:pP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algn="ctr">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(i-1)/2+j    </a:t>
            </a:r>
            <a:r>
              <a:rPr kumimoji="0" lang="zh-CN" altLang="zh-CN" sz="2800" b="0" i="0" u="none" strike="noStrike" kern="0" cap="none" spc="0" normalizeH="0" baseline="0" noProof="0" dirty="0">
                <a:ln>
                  <a:noFill/>
                </a:ln>
                <a:solidFill>
                  <a:schemeClr val="tx1"/>
                </a:solidFill>
                <a:effectLst/>
                <a:uLnTx/>
                <a:uFillTx/>
                <a:latin typeface="+mn-lt"/>
                <a:ea typeface="+mn-ea"/>
                <a:cs typeface="+mn-ea"/>
                <a:sym typeface="+mn-lt"/>
              </a:rPr>
              <a:t>当</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i</a:t>
            </a:r>
            <a:r>
              <a:rPr lang="zh-CN" altLang="en-US" sz="2000" b="0"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j</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j(j-1)/2+i     </a:t>
            </a:r>
            <a:r>
              <a:rPr kumimoji="0" lang="zh-CN" altLang="zh-CN" sz="2800" b="0" i="0" u="none" strike="noStrike" kern="0" cap="none" spc="0" normalizeH="0" baseline="0" noProof="0" dirty="0">
                <a:ln>
                  <a:noFill/>
                </a:ln>
                <a:solidFill>
                  <a:schemeClr val="tx1"/>
                </a:solidFill>
                <a:effectLst/>
                <a:uLnTx/>
                <a:uFillTx/>
                <a:latin typeface="+mn-lt"/>
                <a:ea typeface="+mn-ea"/>
                <a:cs typeface="+mn-ea"/>
                <a:sym typeface="+mn-lt"/>
              </a:rPr>
              <a:t>当</a:t>
            </a:r>
            <a:r>
              <a:rPr kumimoji="0" lang="en-US" altLang="zh-CN" sz="28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&lt;j</a:t>
            </a:r>
          </a:p>
        </p:txBody>
      </p:sp>
      <p:sp>
        <p:nvSpPr>
          <p:cNvPr id="60418" name="Text Box 8"/>
          <p:cNvSpPr txBox="1">
            <a:spLocks noChangeArrowheads="1"/>
          </p:cNvSpPr>
          <p:nvPr/>
        </p:nvSpPr>
        <p:spPr bwMode="auto">
          <a:xfrm>
            <a:off x="1727200" y="3863975"/>
            <a:ext cx="54864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mn-lt"/>
              </a:rPr>
              <a:t>11</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mn-lt"/>
              </a:rPr>
              <a:t>21</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mn-lt"/>
              </a:rPr>
              <a:t>22</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400" b="1" i="0" u="none" strike="noStrike" kern="1200" cap="none" spc="0" normalizeH="0" baseline="-25000" noProof="0" dirty="0">
                <a:ln>
                  <a:noFill/>
                </a:ln>
                <a:solidFill>
                  <a:schemeClr val="tx1"/>
                </a:solidFill>
                <a:effectLst/>
                <a:uLnTx/>
                <a:uFillTx/>
                <a:latin typeface="+mn-lt"/>
                <a:ea typeface="+mn-ea"/>
                <a:cs typeface="+mn-ea"/>
                <a:sym typeface="+mn-lt"/>
              </a:rPr>
              <a:t>31</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sym typeface="+mn-lt"/>
              </a:rPr>
              <a:t>ij</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sym typeface="+mn-lt"/>
              </a:rPr>
              <a:t>ji</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1" i="0" u="none" strike="noStrike" kern="1200" cap="none" spc="0" normalizeH="0" baseline="0" noProof="0" dirty="0" err="1">
                <a:ln>
                  <a:noFill/>
                </a:ln>
                <a:solidFill>
                  <a:schemeClr val="tx1"/>
                </a:solidFill>
                <a:effectLst/>
                <a:uLnTx/>
                <a:uFillTx/>
                <a:latin typeface="+mn-lt"/>
                <a:ea typeface="+mn-ea"/>
                <a:cs typeface="+mn-ea"/>
                <a:sym typeface="+mn-lt"/>
              </a:rPr>
              <a:t>a</a:t>
            </a:r>
            <a:r>
              <a:rPr kumimoji="0" lang="en-US" altLang="zh-CN" sz="2400" b="1" i="0" u="none" strike="noStrike" kern="1200" cap="none" spc="0" normalizeH="0" baseline="-25000" noProof="0" dirty="0" err="1">
                <a:ln>
                  <a:noFill/>
                </a:ln>
                <a:solidFill>
                  <a:schemeClr val="tx1"/>
                </a:solidFill>
                <a:effectLst/>
                <a:uLnTx/>
                <a:uFillTx/>
                <a:latin typeface="+mn-lt"/>
                <a:ea typeface="+mn-ea"/>
                <a:cs typeface="+mn-ea"/>
                <a:sym typeface="+mn-lt"/>
              </a:rPr>
              <a:t>nn</a:t>
            </a:r>
            <a:endPar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0419" name="Line 9"/>
          <p:cNvSpPr>
            <a:spLocks noChangeShapeType="1"/>
          </p:cNvSpPr>
          <p:nvPr/>
        </p:nvSpPr>
        <p:spPr bwMode="auto">
          <a:xfrm>
            <a:off x="2246313"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a:t>
            </a:r>
            <a:endParaRPr kumimoji="0" lang="zh-CN" altLang="en-US" sz="2400" b="1"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0420" name="Line 10"/>
          <p:cNvSpPr>
            <a:spLocks noChangeShapeType="1"/>
          </p:cNvSpPr>
          <p:nvPr/>
        </p:nvSpPr>
        <p:spPr bwMode="auto">
          <a:xfrm>
            <a:off x="2741613"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1" name="Line 11"/>
          <p:cNvSpPr>
            <a:spLocks noChangeShapeType="1"/>
          </p:cNvSpPr>
          <p:nvPr/>
        </p:nvSpPr>
        <p:spPr bwMode="auto">
          <a:xfrm>
            <a:off x="3259138"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2" name="Line 12"/>
          <p:cNvSpPr>
            <a:spLocks noChangeShapeType="1"/>
          </p:cNvSpPr>
          <p:nvPr/>
        </p:nvSpPr>
        <p:spPr bwMode="auto">
          <a:xfrm>
            <a:off x="3771900"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3" name="Line 13"/>
          <p:cNvSpPr>
            <a:spLocks noChangeShapeType="1"/>
          </p:cNvSpPr>
          <p:nvPr/>
        </p:nvSpPr>
        <p:spPr bwMode="auto">
          <a:xfrm>
            <a:off x="4622800"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4" name="Line 14"/>
          <p:cNvSpPr>
            <a:spLocks noChangeShapeType="1"/>
          </p:cNvSpPr>
          <p:nvPr/>
        </p:nvSpPr>
        <p:spPr bwMode="auto">
          <a:xfrm>
            <a:off x="5651500"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5" name="Line 15"/>
          <p:cNvSpPr>
            <a:spLocks noChangeShapeType="1"/>
          </p:cNvSpPr>
          <p:nvPr/>
        </p:nvSpPr>
        <p:spPr bwMode="auto">
          <a:xfrm>
            <a:off x="6604000" y="3863975"/>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6" name="Text Box 18"/>
          <p:cNvSpPr txBox="1">
            <a:spLocks noChangeArrowheads="1"/>
          </p:cNvSpPr>
          <p:nvPr/>
        </p:nvSpPr>
        <p:spPr bwMode="auto">
          <a:xfrm>
            <a:off x="1117600" y="4395788"/>
            <a:ext cx="6934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accent2"/>
                </a:solidFill>
                <a:effectLst/>
                <a:uLnTx/>
                <a:uFillTx/>
                <a:latin typeface="+mn-lt"/>
                <a:ea typeface="+mn-ea"/>
                <a:cs typeface="+mn-ea"/>
                <a:sym typeface="+mn-lt"/>
              </a:rPr>
              <a:t>     k    1      2       3     4                                               n(n+1)/2</a:t>
            </a:r>
            <a:endParaRPr kumimoji="0" lang="en-US" altLang="zh-CN" sz="2400" b="1" i="0" u="none" strike="noStrike" kern="1200" cap="none" spc="0" normalizeH="0" baseline="0" noProof="0" dirty="0">
              <a:ln>
                <a:noFill/>
              </a:ln>
              <a:solidFill>
                <a:schemeClr val="accent2"/>
              </a:solidFill>
              <a:effectLst/>
              <a:uLnTx/>
              <a:uFillTx/>
              <a:latin typeface="+mn-lt"/>
              <a:ea typeface="+mn-ea"/>
              <a:cs typeface="+mn-ea"/>
              <a:sym typeface="+mn-lt"/>
            </a:endParaRPr>
          </a:p>
        </p:txBody>
      </p:sp>
      <p:sp>
        <p:nvSpPr>
          <p:cNvPr id="60427" name="AutoShape 19"/>
          <p:cNvSpPr/>
          <p:nvPr/>
        </p:nvSpPr>
        <p:spPr bwMode="auto">
          <a:xfrm>
            <a:off x="3563888" y="5286375"/>
            <a:ext cx="150862" cy="901700"/>
          </a:xfrm>
          <a:prstGeom prst="leftBrace">
            <a:avLst>
              <a:gd name="adj1" fmla="val 8324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28" name="Text Box 20"/>
          <p:cNvSpPr txBox="1">
            <a:spLocks noChangeArrowheads="1"/>
          </p:cNvSpPr>
          <p:nvPr/>
        </p:nvSpPr>
        <p:spPr bwMode="auto">
          <a:xfrm>
            <a:off x="1270000" y="3863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a:t>
            </a:r>
          </a:p>
        </p:txBody>
      </p:sp>
      <p:sp>
        <p:nvSpPr>
          <p:cNvPr id="60429" name="Line 21"/>
          <p:cNvSpPr>
            <a:spLocks noChangeShapeType="1"/>
          </p:cNvSpPr>
          <p:nvPr/>
        </p:nvSpPr>
        <p:spPr bwMode="auto">
          <a:xfrm>
            <a:off x="6780213" y="5089525"/>
            <a:ext cx="0" cy="144780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0" name="Line 22"/>
          <p:cNvSpPr>
            <a:spLocks noChangeShapeType="1"/>
          </p:cNvSpPr>
          <p:nvPr/>
        </p:nvSpPr>
        <p:spPr bwMode="auto">
          <a:xfrm>
            <a:off x="8532813" y="5013325"/>
            <a:ext cx="0" cy="152400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1" name="Line 24"/>
          <p:cNvSpPr>
            <a:spLocks noChangeShapeType="1"/>
          </p:cNvSpPr>
          <p:nvPr/>
        </p:nvSpPr>
        <p:spPr bwMode="auto">
          <a:xfrm>
            <a:off x="6932613" y="5089525"/>
            <a:ext cx="1447800" cy="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2" name="Line 25"/>
          <p:cNvSpPr>
            <a:spLocks noChangeShapeType="1"/>
          </p:cNvSpPr>
          <p:nvPr/>
        </p:nvSpPr>
        <p:spPr bwMode="auto">
          <a:xfrm>
            <a:off x="8380413" y="5089525"/>
            <a:ext cx="0" cy="144780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3" name="Line 26"/>
          <p:cNvSpPr>
            <a:spLocks noChangeShapeType="1"/>
          </p:cNvSpPr>
          <p:nvPr/>
        </p:nvSpPr>
        <p:spPr bwMode="auto">
          <a:xfrm>
            <a:off x="6932613" y="5089525"/>
            <a:ext cx="0" cy="144780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4" name="Line 27"/>
          <p:cNvSpPr>
            <a:spLocks noChangeShapeType="1"/>
          </p:cNvSpPr>
          <p:nvPr/>
        </p:nvSpPr>
        <p:spPr bwMode="auto">
          <a:xfrm>
            <a:off x="6932613" y="6537325"/>
            <a:ext cx="1447800" cy="0"/>
          </a:xfrm>
          <a:prstGeom prst="line">
            <a:avLst/>
          </a:prstGeom>
          <a:noFill/>
          <a:ln w="9525">
            <a:solidFill>
              <a:schemeClr val="accent2"/>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5" name="Text Box 29"/>
          <p:cNvSpPr txBox="1">
            <a:spLocks noChangeArrowheads="1"/>
          </p:cNvSpPr>
          <p:nvPr/>
        </p:nvSpPr>
        <p:spPr bwMode="auto">
          <a:xfrm>
            <a:off x="7770813" y="5089525"/>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a:ln>
                  <a:noFill/>
                </a:ln>
                <a:solidFill>
                  <a:schemeClr val="accent2"/>
                </a:solidFill>
                <a:effectLst/>
                <a:uLnTx/>
                <a:uFillTx/>
                <a:latin typeface="+mn-lt"/>
                <a:ea typeface="+mn-ea"/>
                <a:cs typeface="+mn-ea"/>
                <a:sym typeface="+mn-lt"/>
              </a:rPr>
              <a:t>a</a:t>
            </a:r>
            <a:r>
              <a:rPr kumimoji="0" lang="en-US" altLang="zh-CN" sz="2800" b="1" i="0" u="none" strike="noStrike" kern="1200" cap="none" spc="0" normalizeH="0" baseline="-25000" noProof="0">
                <a:ln>
                  <a:noFill/>
                </a:ln>
                <a:solidFill>
                  <a:schemeClr val="accent2"/>
                </a:solidFill>
                <a:effectLst/>
                <a:uLnTx/>
                <a:uFillTx/>
                <a:latin typeface="+mn-lt"/>
                <a:ea typeface="+mn-ea"/>
                <a:cs typeface="+mn-ea"/>
                <a:sym typeface="+mn-lt"/>
              </a:rPr>
              <a:t>ji</a:t>
            </a:r>
          </a:p>
        </p:txBody>
      </p:sp>
      <p:sp>
        <p:nvSpPr>
          <p:cNvPr id="60436" name="AutoShape 34"/>
          <p:cNvSpPr>
            <a:spLocks noChangeArrowheads="1"/>
          </p:cNvSpPr>
          <p:nvPr/>
        </p:nvSpPr>
        <p:spPr bwMode="auto">
          <a:xfrm>
            <a:off x="6932613" y="5089525"/>
            <a:ext cx="1447800" cy="1447800"/>
          </a:xfrm>
          <a:prstGeom prst="rtTriangle">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7" name="Text Box 35"/>
          <p:cNvSpPr txBox="1">
            <a:spLocks noChangeArrowheads="1"/>
          </p:cNvSpPr>
          <p:nvPr/>
        </p:nvSpPr>
        <p:spPr bwMode="auto">
          <a:xfrm>
            <a:off x="7161213" y="5622925"/>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err="1">
                <a:ln>
                  <a:noFill/>
                </a:ln>
                <a:solidFill>
                  <a:srgbClr val="FFFF00"/>
                </a:solidFill>
                <a:effectLst/>
                <a:uLnTx/>
                <a:uFillTx/>
                <a:latin typeface="+mn-lt"/>
                <a:ea typeface="+mn-ea"/>
                <a:cs typeface="+mn-ea"/>
                <a:sym typeface="+mn-lt"/>
              </a:rPr>
              <a:t>a</a:t>
            </a:r>
            <a:r>
              <a:rPr kumimoji="0" lang="en-US" altLang="zh-CN" sz="2800" b="1" i="0" u="none" strike="noStrike" kern="1200" cap="none" spc="0" normalizeH="0" baseline="-25000" noProof="0" dirty="0" err="1">
                <a:ln>
                  <a:noFill/>
                </a:ln>
                <a:solidFill>
                  <a:srgbClr val="FFFF00"/>
                </a:solidFill>
                <a:effectLst/>
                <a:uLnTx/>
                <a:uFillTx/>
                <a:latin typeface="+mn-lt"/>
                <a:ea typeface="+mn-ea"/>
                <a:cs typeface="+mn-ea"/>
                <a:sym typeface="+mn-lt"/>
              </a:rPr>
              <a:t>ij</a:t>
            </a:r>
            <a:endParaRPr kumimoji="0" lang="en-US" altLang="zh-CN" sz="2800" b="1" i="0" u="none" strike="noStrike" kern="1200" cap="none" spc="0" normalizeH="0" baseline="-25000" noProof="0" dirty="0">
              <a:ln>
                <a:noFill/>
              </a:ln>
              <a:solidFill>
                <a:srgbClr val="FFFF00"/>
              </a:solidFill>
              <a:effectLst/>
              <a:uLnTx/>
              <a:uFillTx/>
              <a:latin typeface="+mn-lt"/>
              <a:ea typeface="+mn-ea"/>
              <a:cs typeface="+mn-ea"/>
              <a:sym typeface="+mn-lt"/>
            </a:endParaRPr>
          </a:p>
        </p:txBody>
      </p:sp>
      <p:sp>
        <p:nvSpPr>
          <p:cNvPr id="60438" name="Line 36"/>
          <p:cNvSpPr>
            <a:spLocks noChangeShapeType="1"/>
          </p:cNvSpPr>
          <p:nvPr/>
        </p:nvSpPr>
        <p:spPr bwMode="auto">
          <a:xfrm flipH="1">
            <a:off x="7466013" y="5546725"/>
            <a:ext cx="381000" cy="38100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0439" name="Rectangle 6"/>
          <p:cNvSpPr>
            <a:spLocks noChangeArrowheads="1"/>
          </p:cNvSpPr>
          <p:nvPr/>
        </p:nvSpPr>
        <p:spPr bwMode="auto">
          <a:xfrm>
            <a:off x="808038" y="239713"/>
            <a:ext cx="53244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对称矩阵</a:t>
            </a:r>
          </a:p>
        </p:txBody>
      </p:sp>
      <p:cxnSp>
        <p:nvCxnSpPr>
          <p:cNvPr id="74780" name="直接连接符 4"/>
          <p:cNvCxnSpPr/>
          <p:nvPr/>
        </p:nvCxnSpPr>
        <p:spPr>
          <a:xfrm>
            <a:off x="1822450" y="1633538"/>
            <a:ext cx="6781800" cy="0"/>
          </a:xfrm>
          <a:prstGeom prst="line">
            <a:avLst/>
          </a:prstGeom>
          <a:ln w="9525" cap="flat" cmpd="sng">
            <a:solidFill>
              <a:srgbClr val="CCCCFF"/>
            </a:solidFill>
            <a:prstDash val="solid"/>
            <a:headEnd type="none" w="med" len="med"/>
            <a:tailEnd type="none" w="med" len="med"/>
          </a:ln>
        </p:spPr>
      </p:cxnSp>
      <p:cxnSp>
        <p:nvCxnSpPr>
          <p:cNvPr id="74781" name="直接连接符 32"/>
          <p:cNvCxnSpPr/>
          <p:nvPr/>
        </p:nvCxnSpPr>
        <p:spPr>
          <a:xfrm>
            <a:off x="533400" y="3573463"/>
            <a:ext cx="8070850" cy="0"/>
          </a:xfrm>
          <a:prstGeom prst="line">
            <a:avLst/>
          </a:prstGeom>
          <a:ln w="9525" cap="flat" cmpd="sng">
            <a:solidFill>
              <a:srgbClr val="CCCCFF"/>
            </a:solidFill>
            <a:prstDash val="solid"/>
            <a:headEnd type="none" w="med" len="med"/>
            <a:tailEnd type="none" w="med" len="med"/>
          </a:ln>
        </p:spPr>
      </p:cxnSp>
      <p:sp>
        <p:nvSpPr>
          <p:cNvPr id="4" name="文本框 3">
            <a:extLst>
              <a:ext uri="{FF2B5EF4-FFF2-40B4-BE49-F238E27FC236}">
                <a16:creationId xmlns:a16="http://schemas.microsoft.com/office/drawing/2014/main" id="{5CAFBE74-BB2F-002F-93B9-EF756FFEBD81}"/>
              </a:ext>
            </a:extLst>
          </p:cNvPr>
          <p:cNvSpPr txBox="1"/>
          <p:nvPr/>
        </p:nvSpPr>
        <p:spPr>
          <a:xfrm>
            <a:off x="2975998" y="5475615"/>
            <a:ext cx="566181" cy="523220"/>
          </a:xfrm>
          <a:prstGeom prst="rect">
            <a:avLst/>
          </a:prstGeom>
          <a:noFill/>
        </p:spPr>
        <p:txBody>
          <a:bodyPr wrap="none" rtlCol="0">
            <a:spAutoFit/>
          </a:bodyPr>
          <a:lstStyle/>
          <a:p>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k=</a:t>
            </a:r>
            <a:endParaRPr lang="zh-CN" altLang="en-US" sz="28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4797425"/>
            <a:ext cx="9144000" cy="2060575"/>
          </a:xfrm>
          <a:prstGeom prst="rect">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9634" name="Rectangle 2"/>
          <p:cNvSpPr>
            <a:spLocks noGrp="1" noChangeArrowheads="1"/>
          </p:cNvSpPr>
          <p:nvPr>
            <p:ph type="title"/>
          </p:nvPr>
        </p:nvSpPr>
        <p:spPr>
          <a:xfrm>
            <a:off x="688975" y="215900"/>
            <a:ext cx="7772400" cy="6096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2.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三角矩阵</a:t>
            </a:r>
          </a:p>
        </p:txBody>
      </p:sp>
      <p:sp>
        <p:nvSpPr>
          <p:cNvPr id="61442" name="Rectangle 3"/>
          <p:cNvSpPr>
            <a:spLocks noGrp="1" noChangeArrowheads="1"/>
          </p:cNvSpPr>
          <p:nvPr>
            <p:ph idx="1" hasCustomPrompt="1"/>
          </p:nvPr>
        </p:nvSpPr>
        <p:spPr>
          <a:xfrm>
            <a:off x="201613" y="950913"/>
            <a:ext cx="8747125" cy="5891213"/>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特点</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对角线以下</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或者以上</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的数据元素</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不包括对角线</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全部</a:t>
            </a:r>
            <a:b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为常数</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c</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a:t>
            </a: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存储方法</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重复元素</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c</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共享一个元素存储空间，共占用</a:t>
            </a:r>
            <a:b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n(n+1)/2+1</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个元素空间</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sa</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[1.. n(n+1)/2+1]</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上三角矩阵                                         下三角矩阵</a:t>
            </a:r>
          </a:p>
          <a:p>
            <a:pPr>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(i-1)(2n-i+2)/2+j-i+1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j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(i-1)/2+j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lang="zh-CN" altLang="en-US" sz="2400" b="0" i="0" dirty="0">
                <a:solidFill>
                  <a:srgbClr val="333333"/>
                </a:solidFill>
                <a:effectLst/>
                <a:latin typeface="Microsoft Yahei" panose="020B0503020204020204" pitchFamily="34" charset="-122"/>
                <a:ea typeface="Microsoft Yahei" panose="020B0503020204020204" pitchFamily="34" charset="-122"/>
              </a:rPr>
              <a:t> ≥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j</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n(n+1)/2+1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&gt;j</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n(n+1)/2+1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&lt;j</a:t>
            </a:r>
          </a:p>
        </p:txBody>
      </p:sp>
      <p:sp>
        <p:nvSpPr>
          <p:cNvPr id="61443" name="Line 4"/>
          <p:cNvSpPr>
            <a:spLocks noChangeShapeType="1"/>
          </p:cNvSpPr>
          <p:nvPr/>
        </p:nvSpPr>
        <p:spPr bwMode="auto">
          <a:xfrm>
            <a:off x="2143125" y="1930400"/>
            <a:ext cx="0" cy="914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44" name="Line 5"/>
          <p:cNvSpPr>
            <a:spLocks noChangeShapeType="1"/>
          </p:cNvSpPr>
          <p:nvPr/>
        </p:nvSpPr>
        <p:spPr bwMode="auto">
          <a:xfrm>
            <a:off x="3590925" y="1930400"/>
            <a:ext cx="0" cy="9144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45" name="Text Box 9"/>
          <p:cNvSpPr txBox="1">
            <a:spLocks noChangeArrowheads="1"/>
          </p:cNvSpPr>
          <p:nvPr/>
        </p:nvSpPr>
        <p:spPr bwMode="auto">
          <a:xfrm>
            <a:off x="2295525" y="2311400"/>
            <a:ext cx="45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3600" b="1" i="0" u="none" strike="noStrike" kern="1200" cap="none" spc="0" normalizeH="0" baseline="0" noProof="0">
                <a:ln>
                  <a:noFill/>
                </a:ln>
                <a:solidFill>
                  <a:schemeClr val="accent2"/>
                </a:solidFill>
                <a:effectLst/>
                <a:uLnTx/>
                <a:uFillTx/>
                <a:latin typeface="+mn-lt"/>
                <a:ea typeface="+mn-ea"/>
                <a:cs typeface="+mn-ea"/>
                <a:sym typeface="+mn-lt"/>
              </a:rPr>
              <a:t>C</a:t>
            </a:r>
            <a:endParaRPr kumimoji="0" lang="en-US" altLang="zh-CN" sz="3600" b="1" i="0" u="none" strike="noStrike" kern="1200" cap="none" spc="0" normalizeH="0" baseline="0" noProof="0">
              <a:ln>
                <a:noFill/>
              </a:ln>
              <a:solidFill>
                <a:schemeClr val="accent1"/>
              </a:solidFill>
              <a:effectLst/>
              <a:uLnTx/>
              <a:uFillTx/>
              <a:latin typeface="+mn-lt"/>
              <a:ea typeface="+mn-ea"/>
              <a:cs typeface="+mn-ea"/>
              <a:sym typeface="+mn-lt"/>
            </a:endParaRPr>
          </a:p>
        </p:txBody>
      </p:sp>
      <p:sp>
        <p:nvSpPr>
          <p:cNvPr id="61446" name="Line 10"/>
          <p:cNvSpPr>
            <a:spLocks noChangeShapeType="1"/>
          </p:cNvSpPr>
          <p:nvPr/>
        </p:nvSpPr>
        <p:spPr bwMode="auto">
          <a:xfrm>
            <a:off x="5648325" y="1854200"/>
            <a:ext cx="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47" name="Line 11"/>
          <p:cNvSpPr>
            <a:spLocks noChangeShapeType="1"/>
          </p:cNvSpPr>
          <p:nvPr/>
        </p:nvSpPr>
        <p:spPr bwMode="auto">
          <a:xfrm>
            <a:off x="7019925" y="1854200"/>
            <a:ext cx="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48" name="Text Box 15"/>
          <p:cNvSpPr txBox="1">
            <a:spLocks noChangeArrowheads="1"/>
          </p:cNvSpPr>
          <p:nvPr/>
        </p:nvSpPr>
        <p:spPr bwMode="auto">
          <a:xfrm>
            <a:off x="6410325" y="1778000"/>
            <a:ext cx="609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3600" b="1" i="0" u="none" strike="noStrike" kern="1200" cap="none" spc="0" normalizeH="0" baseline="0" noProof="0">
                <a:ln>
                  <a:noFill/>
                </a:ln>
                <a:solidFill>
                  <a:schemeClr val="accent2"/>
                </a:solidFill>
                <a:effectLst/>
                <a:uLnTx/>
                <a:uFillTx/>
                <a:latin typeface="+mn-lt"/>
                <a:ea typeface="+mn-ea"/>
                <a:cs typeface="+mn-ea"/>
                <a:sym typeface="+mn-lt"/>
              </a:rPr>
              <a:t>C</a:t>
            </a:r>
          </a:p>
        </p:txBody>
      </p:sp>
      <p:sp>
        <p:nvSpPr>
          <p:cNvPr id="61449" name="Text Box 16"/>
          <p:cNvSpPr txBox="1">
            <a:spLocks noChangeArrowheads="1"/>
          </p:cNvSpPr>
          <p:nvPr/>
        </p:nvSpPr>
        <p:spPr bwMode="auto">
          <a:xfrm>
            <a:off x="2066925" y="29210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accent2"/>
                </a:solidFill>
                <a:effectLst/>
                <a:uLnTx/>
                <a:uFillTx/>
                <a:latin typeface="+mn-lt"/>
                <a:ea typeface="+mn-ea"/>
                <a:cs typeface="+mn-ea"/>
                <a:sym typeface="+mn-lt"/>
              </a:rPr>
              <a:t>上三角矩阵</a:t>
            </a: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0" name="Text Box 17"/>
          <p:cNvSpPr txBox="1">
            <a:spLocks noChangeArrowheads="1"/>
          </p:cNvSpPr>
          <p:nvPr/>
        </p:nvSpPr>
        <p:spPr bwMode="auto">
          <a:xfrm>
            <a:off x="5495925" y="29210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chemeClr val="accent2"/>
                </a:solidFill>
                <a:effectLst/>
                <a:uLnTx/>
                <a:uFillTx/>
                <a:latin typeface="+mn-lt"/>
                <a:ea typeface="+mn-ea"/>
                <a:cs typeface="+mn-ea"/>
                <a:sym typeface="+mn-lt"/>
              </a:rPr>
              <a:t>下三角矩阵</a:t>
            </a:r>
          </a:p>
        </p:txBody>
      </p:sp>
      <p:sp>
        <p:nvSpPr>
          <p:cNvPr id="61451" name="AutoShape 18"/>
          <p:cNvSpPr/>
          <p:nvPr/>
        </p:nvSpPr>
        <p:spPr bwMode="auto">
          <a:xfrm>
            <a:off x="641350" y="5876925"/>
            <a:ext cx="76200" cy="533400"/>
          </a:xfrm>
          <a:prstGeom prst="leftBrace">
            <a:avLst>
              <a:gd name="adj1" fmla="val 58269"/>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2" name="AutoShape 19"/>
          <p:cNvSpPr/>
          <p:nvPr/>
        </p:nvSpPr>
        <p:spPr bwMode="auto">
          <a:xfrm>
            <a:off x="5283200" y="5800725"/>
            <a:ext cx="76200" cy="609600"/>
          </a:xfrm>
          <a:prstGeom prst="leftBrace">
            <a:avLst>
              <a:gd name="adj1" fmla="val 6659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3" name="AutoShape 20"/>
          <p:cNvSpPr>
            <a:spLocks noChangeArrowheads="1"/>
          </p:cNvSpPr>
          <p:nvPr/>
        </p:nvSpPr>
        <p:spPr bwMode="auto">
          <a:xfrm flipH="1" flipV="1">
            <a:off x="2295525" y="2006600"/>
            <a:ext cx="1219200" cy="762000"/>
          </a:xfrm>
          <a:prstGeom prst="rtTriangle">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1454" name="AutoShape 21"/>
          <p:cNvSpPr>
            <a:spLocks noChangeArrowheads="1"/>
          </p:cNvSpPr>
          <p:nvPr/>
        </p:nvSpPr>
        <p:spPr bwMode="auto">
          <a:xfrm>
            <a:off x="5724525" y="1930400"/>
            <a:ext cx="1219200" cy="762000"/>
          </a:xfrm>
          <a:prstGeom prst="rtTriangle">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文本框 2">
            <a:extLst>
              <a:ext uri="{FF2B5EF4-FFF2-40B4-BE49-F238E27FC236}">
                <a16:creationId xmlns:a16="http://schemas.microsoft.com/office/drawing/2014/main" id="{4D78258C-A571-C9E5-11A3-5965665377B0}"/>
              </a:ext>
            </a:extLst>
          </p:cNvPr>
          <p:cNvSpPr txBox="1"/>
          <p:nvPr/>
        </p:nvSpPr>
        <p:spPr>
          <a:xfrm>
            <a:off x="205592" y="5943570"/>
            <a:ext cx="457176" cy="400110"/>
          </a:xfrm>
          <a:prstGeom prst="rect">
            <a:avLst/>
          </a:prstGeom>
          <a:noFill/>
        </p:spPr>
        <p:txBody>
          <a:bodyPr wrap="none" rtlCol="0">
            <a:spAutoFit/>
          </a:bodyPr>
          <a:lstStyle/>
          <a:p>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k=</a:t>
            </a:r>
            <a:endParaRPr lang="zh-CN" altLang="en-US" sz="2000" dirty="0"/>
          </a:p>
        </p:txBody>
      </p:sp>
      <p:sp>
        <p:nvSpPr>
          <p:cNvPr id="4" name="文本框 3">
            <a:extLst>
              <a:ext uri="{FF2B5EF4-FFF2-40B4-BE49-F238E27FC236}">
                <a16:creationId xmlns:a16="http://schemas.microsoft.com/office/drawing/2014/main" id="{6F83D7AC-8909-4D42-923E-55C83C74ED9D}"/>
              </a:ext>
            </a:extLst>
          </p:cNvPr>
          <p:cNvSpPr txBox="1"/>
          <p:nvPr/>
        </p:nvSpPr>
        <p:spPr>
          <a:xfrm>
            <a:off x="4815154" y="5912223"/>
            <a:ext cx="457176" cy="400110"/>
          </a:xfrm>
          <a:prstGeom prst="rect">
            <a:avLst/>
          </a:prstGeom>
          <a:noFill/>
        </p:spPr>
        <p:txBody>
          <a:bodyPr wrap="none" rtlCol="0">
            <a:spAutoFit/>
          </a:bodyPr>
          <a:lstStyle/>
          <a:p>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k=</a:t>
            </a:r>
            <a:endParaRPr lang="zh-CN" altLang="en-US" sz="20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723900" y="76200"/>
            <a:ext cx="7696200" cy="8382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3.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对角矩阵（带状矩阵）</a:t>
            </a:r>
          </a:p>
        </p:txBody>
      </p:sp>
      <p:sp>
        <p:nvSpPr>
          <p:cNvPr id="62466" name="Rectangle 3"/>
          <p:cNvSpPr>
            <a:spLocks noGrp="1" noChangeArrowheads="1"/>
          </p:cNvSpPr>
          <p:nvPr>
            <p:ph idx="1" hasCustomPrompt="1"/>
          </p:nvPr>
        </p:nvSpPr>
        <p:spPr>
          <a:xfrm>
            <a:off x="176213" y="968375"/>
            <a:ext cx="8659813" cy="5789613"/>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特点</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在</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nn</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的方阵中，非零元素集中在主对角线及其两侧</a:t>
            </a:r>
            <a:b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b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共</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L(</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奇数</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条对角线的带状区域内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L</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对角矩阵。</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存储方法</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endParaRPr kumimoji="0" lang="en-US" altLang="zh-CN" sz="2400" b="0" i="0" u="none" strike="noStrike" kern="0" cap="none" spc="0" normalizeH="0" baseline="0" noProof="0" dirty="0">
              <a:ln>
                <a:noFill/>
              </a:ln>
              <a:solidFill>
                <a:srgbClr val="FF3300"/>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mn-lt"/>
                <a:ea typeface="+mn-ea"/>
                <a:cs typeface="+mn-ea"/>
                <a:sym typeface="+mn-lt"/>
              </a:rPr>
              <a:t>以对角线的顺序存储</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000" b="0" i="0" u="none" strike="noStrike" kern="0" cap="none" spc="0" normalizeH="0" baseline="0" noProof="0" dirty="0">
                <a:ln>
                  <a:noFill/>
                </a:ln>
                <a:solidFill>
                  <a:srgbClr val="FF3300"/>
                </a:solidFill>
                <a:effectLst/>
                <a:uLnTx/>
                <a:uFillTx/>
                <a:latin typeface="+mn-lt"/>
                <a:ea typeface="+mn-ea"/>
                <a:cs typeface="+mn-ea"/>
                <a:sym typeface="+mn-lt"/>
              </a:rPr>
              <a:t>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8   2   3</a:t>
            </a: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0   0   0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4   2   0   3</a:t>
            </a: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5   7   7   6   8</a:t>
            </a: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9   6   9   1   5</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0   0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6   1   4   2</a:t>
            </a:r>
            <a:endParaRPr kumimoji="0" lang="en-US" altLang="zh-CN" sz="2000" b="0" i="0" u="none" strike="noStrike" kern="0" cap="none" spc="0" normalizeH="0" baseline="0" noProof="0" dirty="0">
              <a:ln>
                <a:noFill/>
              </a:ln>
              <a:solidFill>
                <a:schemeClr val="accent2"/>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000" b="0" i="0" u="none" strike="noStrike" kern="0" cap="none" spc="0" normalizeH="0" baseline="0" noProof="0" dirty="0">
                <a:ln>
                  <a:noFill/>
                </a:ln>
                <a:solidFill>
                  <a:schemeClr val="tx1"/>
                </a:solidFill>
                <a:effectLst/>
                <a:uLnTx/>
                <a:uFillTx/>
                <a:latin typeface="+mn-lt"/>
                <a:ea typeface="+mn-ea"/>
                <a:cs typeface="+mn-ea"/>
                <a:sym typeface="+mn-lt"/>
              </a:rPr>
              <a:t>     0   0   0   </a:t>
            </a:r>
            <a:r>
              <a:rPr kumimoji="0" lang="en-US" altLang="zh-CN" sz="2000" b="0" i="0" u="none" strike="noStrike" kern="0" cap="none" spc="0" normalizeH="0" baseline="0" noProof="0" dirty="0">
                <a:ln>
                  <a:noFill/>
                </a:ln>
                <a:solidFill>
                  <a:srgbClr val="FF3300"/>
                </a:solidFill>
                <a:effectLst/>
                <a:uLnTx/>
                <a:uFillTx/>
                <a:latin typeface="+mn-lt"/>
                <a:ea typeface="+mn-ea"/>
                <a:cs typeface="+mn-ea"/>
                <a:sym typeface="+mn-lt"/>
              </a:rPr>
              <a:t>2   8   3</a:t>
            </a:r>
          </a:p>
        </p:txBody>
      </p:sp>
      <p:sp>
        <p:nvSpPr>
          <p:cNvPr id="62467" name="AutoShape 5"/>
          <p:cNvSpPr>
            <a:spLocks noChangeArrowheads="1"/>
          </p:cNvSpPr>
          <p:nvPr/>
        </p:nvSpPr>
        <p:spPr bwMode="auto">
          <a:xfrm>
            <a:off x="862013" y="3494088"/>
            <a:ext cx="2209800" cy="2133600"/>
          </a:xfrm>
          <a:prstGeom prst="bracketPair">
            <a:avLst>
              <a:gd name="adj" fmla="val 16667"/>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68" name="Line 6"/>
          <p:cNvSpPr>
            <a:spLocks noChangeShapeType="1"/>
          </p:cNvSpPr>
          <p:nvPr/>
        </p:nvSpPr>
        <p:spPr bwMode="auto">
          <a:xfrm>
            <a:off x="1243013" y="3722688"/>
            <a:ext cx="1524000" cy="182880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69" name="Text Box 7"/>
          <p:cNvSpPr txBox="1">
            <a:spLocks noChangeArrowheads="1"/>
          </p:cNvSpPr>
          <p:nvPr/>
        </p:nvSpPr>
        <p:spPr bwMode="auto">
          <a:xfrm>
            <a:off x="1319213" y="5627688"/>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zh-CN" altLang="en-US" sz="2000" b="1" i="0" u="none" strike="noStrike" kern="1200" cap="none" spc="0" normalizeH="0" baseline="0" noProof="0">
                <a:ln>
                  <a:noFill/>
                </a:ln>
                <a:solidFill>
                  <a:schemeClr val="accent2"/>
                </a:solidFill>
                <a:effectLst/>
                <a:uLnTx/>
                <a:uFillTx/>
                <a:latin typeface="+mn-lt"/>
                <a:ea typeface="+mn-ea"/>
                <a:cs typeface="+mn-ea"/>
                <a:sym typeface="+mn-lt"/>
              </a:rPr>
              <a:t>五对角矩阵</a:t>
            </a:r>
          </a:p>
        </p:txBody>
      </p:sp>
      <p:sp>
        <p:nvSpPr>
          <p:cNvPr id="70664" name="Text Box 8"/>
          <p:cNvSpPr txBox="1">
            <a:spLocks noChangeArrowheads="1"/>
          </p:cNvSpPr>
          <p:nvPr/>
        </p:nvSpPr>
        <p:spPr bwMode="auto">
          <a:xfrm>
            <a:off x="4062413" y="2960688"/>
            <a:ext cx="2209800" cy="2295525"/>
          </a:xfrm>
          <a:prstGeom prst="rect">
            <a:avLst/>
          </a:prstGeom>
          <a:noFill/>
          <a:ln w="9525">
            <a:solidFill>
              <a:schemeClr val="tx1"/>
            </a:solidFill>
            <a:miter lim="800000"/>
          </a:ln>
          <a:effectLst/>
        </p:spPr>
        <p:txBody>
          <a:bodyPr>
            <a:spAutoFit/>
          </a:bodyPr>
          <a:lstStyle/>
          <a:p>
            <a:pPr marR="0" defTabSz="914400">
              <a:spcBef>
                <a:spcPct val="50000"/>
              </a:spcBef>
              <a:buClrTx/>
              <a:buSzTx/>
              <a:buFontTx/>
              <a:buNone/>
              <a:defRPr/>
            </a:pPr>
            <a:r>
              <a:rPr kumimoji="1" lang="en-US" altLang="zh-CN" kern="1200" cap="none" spc="0" normalizeH="0" baseline="0" noProof="0">
                <a:effectLst>
                  <a:outerShdw blurRad="38100" dist="38100" dir="2700000" algn="tl">
                    <a:srgbClr val="C0C0C0"/>
                  </a:outerShdw>
                </a:effectLst>
                <a:latin typeface="+mn-lt"/>
                <a:ea typeface="+mn-ea"/>
                <a:cs typeface="+mn-ea"/>
                <a:sym typeface="+mn-lt"/>
              </a:rPr>
              <a:t>         </a:t>
            </a:r>
            <a:r>
              <a:rPr kumimoji="1" lang="en-US" altLang="zh-CN" sz="2000" kern="1200" cap="none" spc="0" normalizeH="0" baseline="0" noProof="0">
                <a:latin typeface="+mn-lt"/>
                <a:ea typeface="+mn-ea"/>
                <a:cs typeface="+mn-ea"/>
                <a:sym typeface="+mn-lt"/>
              </a:rPr>
              <a:t>3   3    8    5</a:t>
            </a:r>
          </a:p>
          <a:p>
            <a:pPr marR="0" defTabSz="914400">
              <a:spcBef>
                <a:spcPct val="50000"/>
              </a:spcBef>
              <a:buClrTx/>
              <a:buSzTx/>
              <a:buFontTx/>
              <a:buNone/>
              <a:defRPr/>
            </a:pPr>
            <a:r>
              <a:rPr kumimoji="1" lang="en-US" altLang="zh-CN" sz="2000" kern="1200" cap="none" spc="0" normalizeH="0" baseline="0" noProof="0">
                <a:latin typeface="+mn-lt"/>
                <a:ea typeface="+mn-ea"/>
                <a:cs typeface="+mn-ea"/>
                <a:sym typeface="+mn-lt"/>
              </a:rPr>
              <a:t>      2   0   6    1    2</a:t>
            </a:r>
          </a:p>
          <a:p>
            <a:pPr marR="0" defTabSz="914400">
              <a:spcBef>
                <a:spcPct val="50000"/>
              </a:spcBef>
              <a:buClrTx/>
              <a:buSzTx/>
              <a:buFontTx/>
              <a:buNone/>
              <a:defRPr/>
            </a:pPr>
            <a:r>
              <a:rPr kumimoji="1" lang="en-US" altLang="zh-CN" sz="2000" kern="1200" cap="none" spc="0" normalizeH="0" baseline="0" noProof="0">
                <a:latin typeface="+mn-lt"/>
                <a:ea typeface="+mn-ea"/>
                <a:cs typeface="+mn-ea"/>
                <a:sym typeface="+mn-lt"/>
              </a:rPr>
              <a:t> 8   2   7   9    4    3</a:t>
            </a:r>
          </a:p>
          <a:p>
            <a:pPr marR="0" defTabSz="914400">
              <a:spcBef>
                <a:spcPct val="50000"/>
              </a:spcBef>
              <a:buClrTx/>
              <a:buSzTx/>
              <a:buFontTx/>
              <a:buNone/>
              <a:defRPr/>
            </a:pPr>
            <a:r>
              <a:rPr kumimoji="1" lang="en-US" altLang="zh-CN" sz="2000" kern="1200" cap="none" spc="0" normalizeH="0" baseline="0" noProof="0">
                <a:latin typeface="+mn-lt"/>
                <a:ea typeface="+mn-ea"/>
                <a:cs typeface="+mn-ea"/>
                <a:sym typeface="+mn-lt"/>
              </a:rPr>
              <a:t> 4   7   6   1    8</a:t>
            </a:r>
          </a:p>
          <a:p>
            <a:pPr marR="0" defTabSz="914400">
              <a:spcBef>
                <a:spcPct val="50000"/>
              </a:spcBef>
              <a:buClrTx/>
              <a:buSzTx/>
              <a:buFontTx/>
              <a:buNone/>
              <a:defRPr/>
            </a:pPr>
            <a:r>
              <a:rPr kumimoji="1" lang="en-US" altLang="zh-CN" sz="2000" kern="1200" cap="none" spc="0" normalizeH="0" baseline="0" noProof="0">
                <a:latin typeface="+mn-lt"/>
                <a:ea typeface="+mn-ea"/>
                <a:cs typeface="+mn-ea"/>
                <a:sym typeface="+mn-lt"/>
              </a:rPr>
              <a:t> 5   9   6   2</a:t>
            </a:r>
            <a:endParaRPr kumimoji="1" lang="en-US" altLang="zh-CN" sz="2000" kern="1200" cap="none" spc="0" normalizeH="0" baseline="0" noProof="0">
              <a:effectLst>
                <a:outerShdw blurRad="38100" dist="38100" dir="2700000" algn="tl">
                  <a:srgbClr val="C0C0C0"/>
                </a:outerShdw>
              </a:effectLst>
              <a:latin typeface="+mn-lt"/>
              <a:ea typeface="+mn-ea"/>
              <a:cs typeface="+mn-ea"/>
              <a:sym typeface="+mn-lt"/>
            </a:endParaRPr>
          </a:p>
        </p:txBody>
      </p:sp>
      <p:sp>
        <p:nvSpPr>
          <p:cNvPr id="62471" name="Line 9"/>
          <p:cNvSpPr>
            <a:spLocks noChangeShapeType="1"/>
          </p:cNvSpPr>
          <p:nvPr/>
        </p:nvSpPr>
        <p:spPr bwMode="auto">
          <a:xfrm>
            <a:off x="4062413" y="3417888"/>
            <a:ext cx="2209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2" name="Line 10"/>
          <p:cNvSpPr>
            <a:spLocks noChangeShapeType="1"/>
          </p:cNvSpPr>
          <p:nvPr/>
        </p:nvSpPr>
        <p:spPr bwMode="auto">
          <a:xfrm>
            <a:off x="4062413" y="3875088"/>
            <a:ext cx="2209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3" name="Line 11"/>
          <p:cNvSpPr>
            <a:spLocks noChangeShapeType="1"/>
          </p:cNvSpPr>
          <p:nvPr/>
        </p:nvSpPr>
        <p:spPr bwMode="auto">
          <a:xfrm>
            <a:off x="4062413" y="4332288"/>
            <a:ext cx="2209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4" name="Line 12"/>
          <p:cNvSpPr>
            <a:spLocks noChangeShapeType="1"/>
          </p:cNvSpPr>
          <p:nvPr/>
        </p:nvSpPr>
        <p:spPr bwMode="auto">
          <a:xfrm>
            <a:off x="4062413" y="4789488"/>
            <a:ext cx="2209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75" name="Text Box 13"/>
          <p:cNvSpPr txBox="1">
            <a:spLocks noChangeArrowheads="1"/>
          </p:cNvSpPr>
          <p:nvPr/>
        </p:nvSpPr>
        <p:spPr bwMode="auto">
          <a:xfrm>
            <a:off x="4214813" y="5322888"/>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s[-2..2;  1..6]</a:t>
            </a:r>
          </a:p>
        </p:txBody>
      </p:sp>
      <p:sp>
        <p:nvSpPr>
          <p:cNvPr id="62476" name="Text Box 14"/>
          <p:cNvSpPr txBox="1">
            <a:spLocks noChangeArrowheads="1"/>
          </p:cNvSpPr>
          <p:nvPr/>
        </p:nvSpPr>
        <p:spPr bwMode="auto">
          <a:xfrm>
            <a:off x="3681413" y="2960688"/>
            <a:ext cx="6096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-2</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-1</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 0</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 1</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 2</a:t>
            </a:r>
          </a:p>
        </p:txBody>
      </p:sp>
      <p:sp>
        <p:nvSpPr>
          <p:cNvPr id="62477" name="Text Box 15"/>
          <p:cNvSpPr txBox="1">
            <a:spLocks noChangeArrowheads="1"/>
          </p:cNvSpPr>
          <p:nvPr/>
        </p:nvSpPr>
        <p:spPr bwMode="auto">
          <a:xfrm>
            <a:off x="3986213" y="2579688"/>
            <a:ext cx="259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accent2"/>
                </a:solidFill>
                <a:effectLst/>
                <a:uLnTx/>
                <a:uFillTx/>
                <a:latin typeface="+mn-lt"/>
                <a:ea typeface="+mn-ea"/>
                <a:cs typeface="+mn-ea"/>
                <a:sym typeface="+mn-lt"/>
              </a:rPr>
              <a:t>  1   2   3   4    5    6</a:t>
            </a:r>
          </a:p>
        </p:txBody>
      </p:sp>
      <p:sp>
        <p:nvSpPr>
          <p:cNvPr id="62478" name="Text Box 16"/>
          <p:cNvSpPr txBox="1">
            <a:spLocks noChangeArrowheads="1"/>
          </p:cNvSpPr>
          <p:nvPr/>
        </p:nvSpPr>
        <p:spPr bwMode="auto">
          <a:xfrm>
            <a:off x="6653213" y="3036888"/>
            <a:ext cx="1295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i1=i-j</a:t>
            </a:r>
          </a:p>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j1=j</a:t>
            </a:r>
          </a:p>
        </p:txBody>
      </p:sp>
      <p:sp>
        <p:nvSpPr>
          <p:cNvPr id="62479" name="AutoShape 17"/>
          <p:cNvSpPr/>
          <p:nvPr/>
        </p:nvSpPr>
        <p:spPr bwMode="auto">
          <a:xfrm>
            <a:off x="6424613" y="3265488"/>
            <a:ext cx="228600" cy="685800"/>
          </a:xfrm>
          <a:prstGeom prst="leftBrace">
            <a:avLst>
              <a:gd name="adj1" fmla="val 2500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74" name="Text Box 18"/>
          <p:cNvSpPr txBox="1">
            <a:spLocks noChangeArrowheads="1"/>
          </p:cNvSpPr>
          <p:nvPr/>
        </p:nvSpPr>
        <p:spPr bwMode="auto">
          <a:xfrm>
            <a:off x="6500813" y="4256088"/>
            <a:ext cx="1447800" cy="366713"/>
          </a:xfrm>
          <a:prstGeom prst="rect">
            <a:avLst/>
          </a:prstGeom>
          <a:noFill/>
          <a:ln w="9525">
            <a:noFill/>
            <a:miter lim="800000"/>
          </a:ln>
          <a:effectLst/>
        </p:spPr>
        <p:txBody>
          <a:bodyPr>
            <a:spAutoFit/>
          </a:bodyPr>
          <a:lstStyle/>
          <a:p>
            <a:pPr marR="0" defTabSz="914400">
              <a:spcBef>
                <a:spcPct val="20000"/>
              </a:spcBef>
              <a:buClrTx/>
              <a:buSzTx/>
              <a:buFontTx/>
              <a:buNone/>
              <a:defRPr/>
            </a:pPr>
            <a:r>
              <a:rPr kumimoji="1" lang="en-US" altLang="zh-CN" sz="1800" kern="1200" cap="none" spc="0" normalizeH="0" baseline="0" noProof="0">
                <a:latin typeface="+mn-lt"/>
                <a:ea typeface="+mn-ea"/>
                <a:cs typeface="+mn-ea"/>
                <a:sym typeface="+mn-lt"/>
              </a:rPr>
              <a:t>|i-j|(L-1)/2</a:t>
            </a:r>
            <a:endParaRPr kumimoji="1" lang="en-US" altLang="zh-CN" kern="1200" cap="none" spc="0" normalizeH="0" baseline="0" noProof="0">
              <a:effectLst>
                <a:outerShdw blurRad="38100" dist="38100" dir="2700000" algn="tl">
                  <a:srgbClr val="C0C0C0"/>
                </a:outerShdw>
              </a:effectLst>
              <a:latin typeface="+mn-lt"/>
              <a:ea typeface="+mn-ea"/>
              <a:cs typeface="+mn-ea"/>
              <a:sym typeface="+mn-lt"/>
            </a:endParaRPr>
          </a:p>
        </p:txBody>
      </p:sp>
      <p:sp>
        <p:nvSpPr>
          <p:cNvPr id="62481" name="Rectangle 19"/>
          <p:cNvSpPr>
            <a:spLocks noChangeArrowheads="1"/>
          </p:cNvSpPr>
          <p:nvPr/>
        </p:nvSpPr>
        <p:spPr bwMode="auto">
          <a:xfrm>
            <a:off x="6805613" y="5094288"/>
            <a:ext cx="1905000" cy="3810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2" name="Text Box 20"/>
          <p:cNvSpPr txBox="1">
            <a:spLocks noChangeArrowheads="1"/>
          </p:cNvSpPr>
          <p:nvPr/>
        </p:nvSpPr>
        <p:spPr bwMode="auto">
          <a:xfrm>
            <a:off x="6577013" y="5399088"/>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k 1                      n*L</a:t>
            </a:r>
          </a:p>
        </p:txBody>
      </p:sp>
      <p:sp>
        <p:nvSpPr>
          <p:cNvPr id="62483" name="Line 21"/>
          <p:cNvSpPr>
            <a:spLocks noChangeShapeType="1"/>
          </p:cNvSpPr>
          <p:nvPr/>
        </p:nvSpPr>
        <p:spPr bwMode="auto">
          <a:xfrm>
            <a:off x="7034213" y="5094288"/>
            <a:ext cx="0" cy="381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4" name="Line 22"/>
          <p:cNvSpPr>
            <a:spLocks noChangeShapeType="1"/>
          </p:cNvSpPr>
          <p:nvPr/>
        </p:nvSpPr>
        <p:spPr bwMode="auto">
          <a:xfrm>
            <a:off x="8405813" y="5094288"/>
            <a:ext cx="0" cy="381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5" name="Text Box 23"/>
          <p:cNvSpPr txBox="1">
            <a:spLocks noChangeArrowheads="1"/>
          </p:cNvSpPr>
          <p:nvPr/>
        </p:nvSpPr>
        <p:spPr bwMode="auto">
          <a:xfrm>
            <a:off x="6424613" y="5094288"/>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a:t>
            </a:r>
          </a:p>
        </p:txBody>
      </p:sp>
      <p:sp>
        <p:nvSpPr>
          <p:cNvPr id="70680" name="Text Box 24"/>
          <p:cNvSpPr txBox="1">
            <a:spLocks noChangeArrowheads="1"/>
          </p:cNvSpPr>
          <p:nvPr/>
        </p:nvSpPr>
        <p:spPr bwMode="auto">
          <a:xfrm>
            <a:off x="5357813" y="5780088"/>
            <a:ext cx="3581400" cy="830263"/>
          </a:xfrm>
          <a:prstGeom prst="rect">
            <a:avLst/>
          </a:prstGeom>
          <a:noFill/>
          <a:ln w="9525">
            <a:noFill/>
            <a:miter lim="800000"/>
          </a:ln>
          <a:effectLst/>
        </p:spPr>
        <p:txBody>
          <a:bodyPr>
            <a:spAutoFit/>
          </a:bodyPr>
          <a:lstStyle/>
          <a:p>
            <a:pPr marR="0" defTabSz="914400">
              <a:spcBef>
                <a:spcPct val="50000"/>
              </a:spcBef>
              <a:buClrTx/>
              <a:buSzTx/>
              <a:buFontTx/>
              <a:buNone/>
              <a:defRPr/>
            </a:pPr>
            <a:r>
              <a:rPr kumimoji="1" lang="en-US" altLang="zh-CN" kern="1200" cap="none" spc="0" normalizeH="0" baseline="0" noProof="0">
                <a:effectLst>
                  <a:outerShdw blurRad="38100" dist="38100" dir="2700000" algn="tl">
                    <a:srgbClr val="C0C0C0"/>
                  </a:outerShdw>
                </a:effectLst>
                <a:latin typeface="+mn-lt"/>
                <a:ea typeface="+mn-ea"/>
                <a:cs typeface="+mn-ea"/>
                <a:sym typeface="+mn-lt"/>
              </a:rPr>
              <a:t>k=(i1+2)*n+j1=(i-j+2)*n+j</a:t>
            </a:r>
          </a:p>
        </p:txBody>
      </p:sp>
      <p:sp>
        <p:nvSpPr>
          <p:cNvPr id="62487" name="AutoShape 25"/>
          <p:cNvSpPr>
            <a:spLocks noChangeArrowheads="1"/>
          </p:cNvSpPr>
          <p:nvPr/>
        </p:nvSpPr>
        <p:spPr bwMode="auto">
          <a:xfrm>
            <a:off x="3224213" y="4027488"/>
            <a:ext cx="457200" cy="152400"/>
          </a:xfrm>
          <a:prstGeom prst="rightArrow">
            <a:avLst>
              <a:gd name="adj1" fmla="val 50000"/>
              <a:gd name="adj2" fmla="val 75000"/>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2488" name="Freeform 26"/>
          <p:cNvSpPr>
            <a:spLocks noChangeArrowheads="1"/>
          </p:cNvSpPr>
          <p:nvPr/>
        </p:nvSpPr>
        <p:spPr bwMode="auto">
          <a:xfrm>
            <a:off x="3529013" y="2808288"/>
            <a:ext cx="4876800" cy="3086100"/>
          </a:xfrm>
          <a:custGeom>
            <a:avLst/>
            <a:gdLst>
              <a:gd name="T0" fmla="*/ 0 w 3072"/>
              <a:gd name="T1" fmla="*/ 1776 h 1944"/>
              <a:gd name="T2" fmla="*/ 576 w 3072"/>
              <a:gd name="T3" fmla="*/ 1920 h 1944"/>
              <a:gd name="T4" fmla="*/ 1344 w 3072"/>
              <a:gd name="T5" fmla="*/ 1920 h 1944"/>
              <a:gd name="T6" fmla="*/ 1728 w 3072"/>
              <a:gd name="T7" fmla="*/ 1824 h 1944"/>
              <a:gd name="T8" fmla="*/ 1776 w 3072"/>
              <a:gd name="T9" fmla="*/ 1584 h 1944"/>
              <a:gd name="T10" fmla="*/ 1968 w 3072"/>
              <a:gd name="T11" fmla="*/ 1344 h 1944"/>
              <a:gd name="T12" fmla="*/ 2448 w 3072"/>
              <a:gd name="T13" fmla="*/ 1248 h 1944"/>
              <a:gd name="T14" fmla="*/ 2880 w 3072"/>
              <a:gd name="T15" fmla="*/ 912 h 1944"/>
              <a:gd name="T16" fmla="*/ 3024 w 3072"/>
              <a:gd name="T17" fmla="*/ 480 h 1944"/>
              <a:gd name="T18" fmla="*/ 3072 w 3072"/>
              <a:gd name="T19" fmla="*/ 0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2" h="1944">
                <a:moveTo>
                  <a:pt x="0" y="1776"/>
                </a:moveTo>
                <a:cubicBezTo>
                  <a:pt x="176" y="1836"/>
                  <a:pt x="352" y="1896"/>
                  <a:pt x="576" y="1920"/>
                </a:cubicBezTo>
                <a:cubicBezTo>
                  <a:pt x="800" y="1944"/>
                  <a:pt x="1152" y="1936"/>
                  <a:pt x="1344" y="1920"/>
                </a:cubicBezTo>
                <a:cubicBezTo>
                  <a:pt x="1536" y="1904"/>
                  <a:pt x="1656" y="1880"/>
                  <a:pt x="1728" y="1824"/>
                </a:cubicBezTo>
                <a:cubicBezTo>
                  <a:pt x="1800" y="1768"/>
                  <a:pt x="1736" y="1664"/>
                  <a:pt x="1776" y="1584"/>
                </a:cubicBezTo>
                <a:cubicBezTo>
                  <a:pt x="1816" y="1504"/>
                  <a:pt x="1856" y="1400"/>
                  <a:pt x="1968" y="1344"/>
                </a:cubicBezTo>
                <a:cubicBezTo>
                  <a:pt x="2080" y="1288"/>
                  <a:pt x="2296" y="1320"/>
                  <a:pt x="2448" y="1248"/>
                </a:cubicBezTo>
                <a:cubicBezTo>
                  <a:pt x="2600" y="1176"/>
                  <a:pt x="2784" y="1040"/>
                  <a:pt x="2880" y="912"/>
                </a:cubicBezTo>
                <a:cubicBezTo>
                  <a:pt x="2976" y="784"/>
                  <a:pt x="2992" y="632"/>
                  <a:pt x="3024" y="480"/>
                </a:cubicBezTo>
                <a:cubicBezTo>
                  <a:pt x="3056" y="328"/>
                  <a:pt x="3064" y="80"/>
                  <a:pt x="3072" y="0"/>
                </a:cubicBezTo>
              </a:path>
            </a:pathLst>
          </a:custGeom>
          <a:noFill/>
          <a:ln w="9525">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70683" name="Text Box 27"/>
          <p:cNvSpPr txBox="1">
            <a:spLocks noChangeArrowheads="1"/>
          </p:cNvSpPr>
          <p:nvPr/>
        </p:nvSpPr>
        <p:spPr bwMode="auto">
          <a:xfrm>
            <a:off x="6653213" y="6161088"/>
            <a:ext cx="1447800" cy="366713"/>
          </a:xfrm>
          <a:prstGeom prst="rect">
            <a:avLst/>
          </a:prstGeom>
          <a:noFill/>
          <a:ln w="9525">
            <a:noFill/>
            <a:miter lim="800000"/>
          </a:ln>
          <a:effectLst/>
        </p:spPr>
        <p:txBody>
          <a:bodyPr>
            <a:spAutoFit/>
          </a:bodyPr>
          <a:lstStyle/>
          <a:p>
            <a:pPr marR="0" defTabSz="914400">
              <a:spcBef>
                <a:spcPct val="20000"/>
              </a:spcBef>
              <a:buClrTx/>
              <a:buSzTx/>
              <a:buFontTx/>
              <a:buNone/>
              <a:defRPr/>
            </a:pPr>
            <a:r>
              <a:rPr kumimoji="1" lang="en-US" altLang="zh-CN" sz="1800" kern="1200" cap="none" spc="0" normalizeH="0" baseline="0" noProof="0" dirty="0">
                <a:latin typeface="+mn-lt"/>
                <a:ea typeface="+mn-ea"/>
                <a:cs typeface="+mn-ea"/>
                <a:sym typeface="+mn-lt"/>
              </a:rPr>
              <a:t>|</a:t>
            </a:r>
            <a:r>
              <a:rPr kumimoji="1" lang="en-US" altLang="zh-CN" sz="1800" kern="1200" cap="none" spc="0" normalizeH="0" baseline="0" noProof="0" dirty="0" err="1">
                <a:latin typeface="+mn-lt"/>
                <a:ea typeface="+mn-ea"/>
                <a:cs typeface="+mn-ea"/>
                <a:sym typeface="+mn-lt"/>
              </a:rPr>
              <a:t>i</a:t>
            </a:r>
            <a:r>
              <a:rPr kumimoji="1" lang="en-US" altLang="zh-CN" sz="1800" kern="1200" cap="none" spc="0" normalizeH="0" baseline="0" noProof="0" dirty="0">
                <a:latin typeface="+mn-lt"/>
                <a:ea typeface="+mn-ea"/>
                <a:cs typeface="+mn-ea"/>
                <a:sym typeface="+mn-lt"/>
              </a:rPr>
              <a:t>-j|(L-1)/2</a:t>
            </a:r>
            <a:endParaRPr kumimoji="1" lang="en-US" altLang="zh-CN" kern="1200" cap="none" spc="0" normalizeH="0" baseline="0" noProof="0" dirty="0">
              <a:effectLst>
                <a:outerShdw blurRad="38100" dist="38100" dir="2700000" algn="tl">
                  <a:srgbClr val="C0C0C0"/>
                </a:outerShdw>
              </a:effectLst>
              <a:latin typeface="+mn-lt"/>
              <a:ea typeface="+mn-ea"/>
              <a:cs typeface="+mn-ea"/>
              <a:sym typeface="+mn-lt"/>
            </a:endParaRPr>
          </a:p>
        </p:txBody>
      </p:sp>
      <p:sp>
        <p:nvSpPr>
          <p:cNvPr id="62490" name="AutoShape 28"/>
          <p:cNvSpPr>
            <a:spLocks noChangeArrowheads="1"/>
          </p:cNvSpPr>
          <p:nvPr/>
        </p:nvSpPr>
        <p:spPr bwMode="auto">
          <a:xfrm rot="1698557">
            <a:off x="6577013" y="4789488"/>
            <a:ext cx="609600" cy="152400"/>
          </a:xfrm>
          <a:prstGeom prst="rightArrow">
            <a:avLst>
              <a:gd name="adj1" fmla="val 50000"/>
              <a:gd name="adj2" fmla="val 100000"/>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3284538"/>
            <a:ext cx="9144000" cy="3573463"/>
          </a:xfrm>
          <a:prstGeom prst="rect">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89" name="Rectangle 2051"/>
          <p:cNvSpPr>
            <a:spLocks noGrp="1" noChangeArrowheads="1"/>
          </p:cNvSpPr>
          <p:nvPr>
            <p:ph idx="1" hasCustomPrompt="1"/>
          </p:nvPr>
        </p:nvSpPr>
        <p:spPr>
          <a:xfrm>
            <a:off x="395288" y="914400"/>
            <a:ext cx="7772400" cy="5486400"/>
          </a:xfrm>
        </p:spPr>
        <p:txBody>
          <a:bodyPr vert="horz" wrap="square" lIns="91440" tIns="45720" rIns="91440" bIns="45720" numCol="1" anchor="t" anchorCtr="0" compatLnSpc="1"/>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0000"/>
                </a:solidFill>
                <a:effectLst/>
                <a:uLnTx/>
                <a:uFillTx/>
                <a:latin typeface="+mn-lt"/>
                <a:ea typeface="+mn-ea"/>
                <a:cs typeface="+mn-ea"/>
                <a:sym typeface="+mn-lt"/>
              </a:rPr>
              <a:t>只存储带状区内的元素</a:t>
            </a:r>
            <a:endParaRPr kumimoji="0" lang="zh-CN" altLang="en-US" sz="2400" b="0" i="0" u="none" strike="noStrike" kern="0" cap="none" spc="0" normalizeH="0" baseline="0" noProof="0" dirty="0">
              <a:ln>
                <a:noFill/>
              </a:ln>
              <a:solidFill>
                <a:srgbClr val="FF0000"/>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除首行和末行，按每行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L</a:t>
            </a:r>
            <a:r>
              <a:rPr kumimoji="0" lang="zh-CN" altLang="zh-CN" sz="2400" b="0" i="0" u="none" strike="noStrike" kern="0" cap="none" spc="0" normalizeH="0" baseline="0" noProof="0" dirty="0">
                <a:ln>
                  <a:noFill/>
                </a:ln>
                <a:solidFill>
                  <a:schemeClr val="tx1"/>
                </a:solidFill>
                <a:effectLst/>
                <a:uLnTx/>
                <a:uFillTx/>
                <a:latin typeface="+mn-lt"/>
                <a:ea typeface="+mn-ea"/>
                <a:cs typeface="+mn-ea"/>
                <a:sym typeface="+mn-lt"/>
              </a:rPr>
              <a:t>个元素，共</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(n-2)L+(L+1)</a:t>
            </a:r>
            <a:r>
              <a:rPr kumimoji="0" lang="zh-CN" altLang="zh-CN" sz="2400" b="0" i="0" u="none" strike="noStrike" kern="0" cap="none" spc="0" normalizeH="0" baseline="0" noProof="0" dirty="0">
                <a:ln>
                  <a:noFill/>
                </a:ln>
                <a:solidFill>
                  <a:schemeClr val="tx1"/>
                </a:solidFill>
                <a:effectLst/>
                <a:uLnTx/>
                <a:uFillTx/>
                <a:latin typeface="+mn-lt"/>
                <a:ea typeface="+mn-ea"/>
                <a:cs typeface="+mn-ea"/>
                <a:sym typeface="+mn-lt"/>
              </a:rPr>
              <a:t>个元素。</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sa</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[1..(n-1)L+1] </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k=(i-1)L+1+(j-</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-j|(L-1)/2</a:t>
            </a:r>
          </a:p>
          <a:p>
            <a:pPr marL="0" marR="0" lvl="0" indent="538480" algn="l" defTabSz="914400" rtl="0" eaLnBrk="0" fontAlgn="base" latinLnBrk="0" hangingPunct="0">
              <a:lnSpc>
                <a:spcPct val="130000"/>
              </a:lnSpc>
              <a:spcBef>
                <a:spcPct val="0"/>
              </a:spcBef>
              <a:spcAft>
                <a:spcPct val="0"/>
              </a:spcAft>
              <a:buClrTx/>
              <a:buSzTx/>
              <a:buFontTx/>
              <a:buNone/>
              <a:defRPr/>
            </a:pP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8   2   3</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4   2   0   3</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5   7   7   6   8</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9   6   9   1   5</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6   1   4   2</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   </a:t>
            </a:r>
            <a:r>
              <a:rPr kumimoji="0" lang="en-US" altLang="zh-CN" sz="2800" b="0" i="0" u="none" strike="noStrike" kern="0" cap="none" spc="0" normalizeH="0" baseline="0" noProof="0" dirty="0">
                <a:ln>
                  <a:noFill/>
                </a:ln>
                <a:solidFill>
                  <a:srgbClr val="FF3300"/>
                </a:solidFill>
                <a:effectLst/>
                <a:uLnTx/>
                <a:uFillTx/>
                <a:latin typeface="+mn-lt"/>
                <a:ea typeface="+mn-ea"/>
                <a:cs typeface="+mn-ea"/>
                <a:sym typeface="+mn-lt"/>
              </a:rPr>
              <a:t>2   8   3</a:t>
            </a:r>
            <a:endPar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63490" name="Line 2053"/>
          <p:cNvSpPr>
            <a:spLocks noChangeShapeType="1"/>
          </p:cNvSpPr>
          <p:nvPr/>
        </p:nvSpPr>
        <p:spPr bwMode="auto">
          <a:xfrm>
            <a:off x="1157288" y="3733800"/>
            <a:ext cx="0" cy="266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1" name="Line 2055"/>
          <p:cNvSpPr>
            <a:spLocks noChangeShapeType="1"/>
          </p:cNvSpPr>
          <p:nvPr/>
        </p:nvSpPr>
        <p:spPr bwMode="auto">
          <a:xfrm>
            <a:off x="1157288" y="3733800"/>
            <a:ext cx="15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2" name="Line 2056"/>
          <p:cNvSpPr>
            <a:spLocks noChangeShapeType="1"/>
          </p:cNvSpPr>
          <p:nvPr/>
        </p:nvSpPr>
        <p:spPr bwMode="auto">
          <a:xfrm>
            <a:off x="1157288" y="6400800"/>
            <a:ext cx="15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3" name="Line 2057"/>
          <p:cNvSpPr>
            <a:spLocks noChangeShapeType="1"/>
          </p:cNvSpPr>
          <p:nvPr/>
        </p:nvSpPr>
        <p:spPr bwMode="auto">
          <a:xfrm>
            <a:off x="4129088" y="3733800"/>
            <a:ext cx="0" cy="266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4" name="Line 2058"/>
          <p:cNvSpPr>
            <a:spLocks noChangeShapeType="1"/>
          </p:cNvSpPr>
          <p:nvPr/>
        </p:nvSpPr>
        <p:spPr bwMode="auto">
          <a:xfrm flipH="1">
            <a:off x="3976688" y="3733800"/>
            <a:ext cx="15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5" name="Line 2059"/>
          <p:cNvSpPr>
            <a:spLocks noChangeShapeType="1"/>
          </p:cNvSpPr>
          <p:nvPr/>
        </p:nvSpPr>
        <p:spPr bwMode="auto">
          <a:xfrm flipH="1">
            <a:off x="3976688" y="6400800"/>
            <a:ext cx="15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6" name="Line 2060"/>
          <p:cNvSpPr>
            <a:spLocks noChangeShapeType="1"/>
          </p:cNvSpPr>
          <p:nvPr/>
        </p:nvSpPr>
        <p:spPr bwMode="auto">
          <a:xfrm>
            <a:off x="2528888" y="3886200"/>
            <a:ext cx="1219200" cy="1371600"/>
          </a:xfrm>
          <a:prstGeom prst="line">
            <a:avLst/>
          </a:prstGeom>
          <a:noFill/>
          <a:ln w="9525" cap="rnd">
            <a:solidFill>
              <a:schemeClr val="tx1"/>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7" name="Line 2061"/>
          <p:cNvSpPr>
            <a:spLocks noChangeShapeType="1"/>
          </p:cNvSpPr>
          <p:nvPr/>
        </p:nvSpPr>
        <p:spPr bwMode="auto">
          <a:xfrm>
            <a:off x="1538288" y="4876800"/>
            <a:ext cx="1295400" cy="1524000"/>
          </a:xfrm>
          <a:prstGeom prst="line">
            <a:avLst/>
          </a:prstGeom>
          <a:noFill/>
          <a:ln w="9525" cap="rnd">
            <a:solidFill>
              <a:schemeClr val="tx1"/>
            </a:solidFill>
            <a:prstDash val="sysDot"/>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498" name="Text Box 2067"/>
          <p:cNvSpPr txBox="1">
            <a:spLocks noChangeArrowheads="1"/>
          </p:cNvSpPr>
          <p:nvPr/>
        </p:nvSpPr>
        <p:spPr bwMode="auto">
          <a:xfrm>
            <a:off x="4662488" y="3962400"/>
            <a:ext cx="33528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8  2  3      4  2  0  3  5  7</a:t>
            </a:r>
          </a:p>
        </p:txBody>
      </p:sp>
      <p:sp>
        <p:nvSpPr>
          <p:cNvPr id="63499" name="Text Box 2068"/>
          <p:cNvSpPr txBox="1">
            <a:spLocks noChangeArrowheads="1"/>
          </p:cNvSpPr>
          <p:nvPr/>
        </p:nvSpPr>
        <p:spPr bwMode="auto">
          <a:xfrm>
            <a:off x="4662488" y="4876800"/>
            <a:ext cx="32766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7  6  8  9  6   9  1  5  6  1 </a:t>
            </a:r>
          </a:p>
        </p:txBody>
      </p:sp>
      <p:sp>
        <p:nvSpPr>
          <p:cNvPr id="63500" name="Text Box 2069"/>
          <p:cNvSpPr txBox="1">
            <a:spLocks noChangeArrowheads="1"/>
          </p:cNvSpPr>
          <p:nvPr/>
        </p:nvSpPr>
        <p:spPr bwMode="auto">
          <a:xfrm>
            <a:off x="4662488" y="5791200"/>
            <a:ext cx="3276600" cy="4667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4  2       2  8  3</a:t>
            </a:r>
          </a:p>
        </p:txBody>
      </p:sp>
      <p:sp>
        <p:nvSpPr>
          <p:cNvPr id="63501" name="Line 2070"/>
          <p:cNvSpPr>
            <a:spLocks noChangeShapeType="1"/>
          </p:cNvSpPr>
          <p:nvPr/>
        </p:nvSpPr>
        <p:spPr bwMode="auto">
          <a:xfrm>
            <a:off x="61864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2" name="Line 2071"/>
          <p:cNvSpPr>
            <a:spLocks noChangeShapeType="1"/>
          </p:cNvSpPr>
          <p:nvPr/>
        </p:nvSpPr>
        <p:spPr bwMode="auto">
          <a:xfrm>
            <a:off x="6186488" y="48768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3" name="Line 2072"/>
          <p:cNvSpPr>
            <a:spLocks noChangeShapeType="1"/>
          </p:cNvSpPr>
          <p:nvPr/>
        </p:nvSpPr>
        <p:spPr bwMode="auto">
          <a:xfrm>
            <a:off x="6262688" y="57912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4" name="Line 2073"/>
          <p:cNvSpPr>
            <a:spLocks noChangeShapeType="1"/>
          </p:cNvSpPr>
          <p:nvPr/>
        </p:nvSpPr>
        <p:spPr bwMode="auto">
          <a:xfrm>
            <a:off x="49672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5" name="Line 2074"/>
          <p:cNvSpPr>
            <a:spLocks noChangeShapeType="1"/>
          </p:cNvSpPr>
          <p:nvPr/>
        </p:nvSpPr>
        <p:spPr bwMode="auto">
          <a:xfrm>
            <a:off x="52720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6" name="Line 2075"/>
          <p:cNvSpPr>
            <a:spLocks noChangeShapeType="1"/>
          </p:cNvSpPr>
          <p:nvPr/>
        </p:nvSpPr>
        <p:spPr bwMode="auto">
          <a:xfrm>
            <a:off x="55768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7" name="Line 2076"/>
          <p:cNvSpPr>
            <a:spLocks noChangeShapeType="1"/>
          </p:cNvSpPr>
          <p:nvPr/>
        </p:nvSpPr>
        <p:spPr bwMode="auto">
          <a:xfrm>
            <a:off x="5881688" y="39624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8" name="Line 2077"/>
          <p:cNvSpPr>
            <a:spLocks noChangeShapeType="1"/>
          </p:cNvSpPr>
          <p:nvPr/>
        </p:nvSpPr>
        <p:spPr bwMode="auto">
          <a:xfrm>
            <a:off x="1614488" y="3962400"/>
            <a:ext cx="1981200" cy="2286000"/>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3509" name="Text Box 2081"/>
          <p:cNvSpPr txBox="1">
            <a:spLocks noChangeArrowheads="1"/>
          </p:cNvSpPr>
          <p:nvPr/>
        </p:nvSpPr>
        <p:spPr bwMode="auto">
          <a:xfrm>
            <a:off x="4281488" y="388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sa</a:t>
            </a:r>
          </a:p>
        </p:txBody>
      </p:sp>
      <p:sp>
        <p:nvSpPr>
          <p:cNvPr id="63510" name="Text Box 2082"/>
          <p:cNvSpPr txBox="1">
            <a:spLocks noChangeArrowheads="1"/>
          </p:cNvSpPr>
          <p:nvPr/>
        </p:nvSpPr>
        <p:spPr bwMode="auto">
          <a:xfrm>
            <a:off x="4281488" y="4419600"/>
            <a:ext cx="3733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k   </a:t>
            </a: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1   2   3  4    5   6  7    8  9  10</a:t>
            </a:r>
          </a:p>
        </p:txBody>
      </p:sp>
      <p:sp>
        <p:nvSpPr>
          <p:cNvPr id="63511" name="Text Box 2083"/>
          <p:cNvSpPr txBox="1">
            <a:spLocks noChangeArrowheads="1"/>
          </p:cNvSpPr>
          <p:nvPr/>
        </p:nvSpPr>
        <p:spPr bwMode="auto">
          <a:xfrm>
            <a:off x="4662488" y="5334000"/>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11 12 13 14 15 16 17 18 19 20</a:t>
            </a:r>
          </a:p>
        </p:txBody>
      </p:sp>
      <p:sp>
        <p:nvSpPr>
          <p:cNvPr id="63512" name="Text Box 2084"/>
          <p:cNvSpPr txBox="1">
            <a:spLocks noChangeArrowheads="1"/>
          </p:cNvSpPr>
          <p:nvPr/>
        </p:nvSpPr>
        <p:spPr bwMode="auto">
          <a:xfrm>
            <a:off x="4662488" y="632460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tx1"/>
                </a:solidFill>
                <a:effectLst/>
                <a:uLnTx/>
                <a:uFillTx/>
                <a:latin typeface="+mn-lt"/>
                <a:ea typeface="+mn-ea"/>
                <a:cs typeface="+mn-ea"/>
                <a:sym typeface="+mn-lt"/>
              </a:rPr>
              <a:t>21 22 23 24 25 26</a:t>
            </a:r>
          </a:p>
        </p:txBody>
      </p:sp>
      <p:sp>
        <p:nvSpPr>
          <p:cNvPr id="27" name="Rectangle 2"/>
          <p:cNvSpPr>
            <a:spLocks noGrp="1" noChangeArrowheads="1"/>
          </p:cNvSpPr>
          <p:nvPr>
            <p:ph type="title"/>
          </p:nvPr>
        </p:nvSpPr>
        <p:spPr>
          <a:xfrm>
            <a:off x="723900" y="76200"/>
            <a:ext cx="7696200" cy="8382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3.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对角矩阵（带状矩阵）</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bwMode="auto">
          <a:xfrm>
            <a:off x="641350" y="1712913"/>
            <a:ext cx="2201863" cy="563563"/>
          </a:xfrm>
          <a:prstGeom prst="round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79875" name="直接连接符 16"/>
          <p:cNvCxnSpPr/>
          <p:nvPr/>
        </p:nvCxnSpPr>
        <p:spPr>
          <a:xfrm>
            <a:off x="679450" y="2763838"/>
            <a:ext cx="8032750" cy="0"/>
          </a:xfrm>
          <a:prstGeom prst="line">
            <a:avLst/>
          </a:prstGeom>
          <a:ln w="9525" cap="flat" cmpd="sng">
            <a:solidFill>
              <a:srgbClr val="CCCCFF"/>
            </a:solidFill>
            <a:prstDash val="solid"/>
            <a:headEnd type="none" w="med" len="med"/>
            <a:tailEnd type="none" w="med" len="med"/>
          </a:ln>
        </p:spPr>
      </p:cxnSp>
      <p:sp>
        <p:nvSpPr>
          <p:cNvPr id="13" name="圆角矩形 12"/>
          <p:cNvSpPr/>
          <p:nvPr/>
        </p:nvSpPr>
        <p:spPr bwMode="auto">
          <a:xfrm>
            <a:off x="641350" y="914400"/>
            <a:ext cx="2201863" cy="565150"/>
          </a:xfrm>
          <a:prstGeom prst="round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cxnSp>
        <p:nvCxnSpPr>
          <p:cNvPr id="79877" name="直接连接符 14"/>
          <p:cNvCxnSpPr/>
          <p:nvPr/>
        </p:nvCxnSpPr>
        <p:spPr>
          <a:xfrm>
            <a:off x="1930400" y="1457325"/>
            <a:ext cx="6781800" cy="0"/>
          </a:xfrm>
          <a:prstGeom prst="line">
            <a:avLst/>
          </a:prstGeom>
          <a:ln w="9525" cap="flat" cmpd="sng">
            <a:solidFill>
              <a:srgbClr val="CCCCFF"/>
            </a:solidFill>
            <a:prstDash val="solid"/>
            <a:headEnd type="none" w="med" len="med"/>
            <a:tailEnd type="none" w="med" len="med"/>
          </a:ln>
        </p:spPr>
      </p:cxnSp>
      <p:sp>
        <p:nvSpPr>
          <p:cNvPr id="12" name="矩形 11"/>
          <p:cNvSpPr/>
          <p:nvPr/>
        </p:nvSpPr>
        <p:spPr bwMode="auto">
          <a:xfrm>
            <a:off x="24462" y="3994150"/>
            <a:ext cx="9144000" cy="2897188"/>
          </a:xfrm>
          <a:prstGeom prst="rect">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4034" name="Rectangle 2"/>
          <p:cNvSpPr>
            <a:spLocks noGrp="1" noChangeArrowheads="1"/>
          </p:cNvSpPr>
          <p:nvPr>
            <p:ph type="title"/>
          </p:nvPr>
        </p:nvSpPr>
        <p:spPr>
          <a:xfrm>
            <a:off x="755650" y="228600"/>
            <a:ext cx="7772400" cy="5334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稀疏矩阵</a:t>
            </a:r>
          </a:p>
        </p:txBody>
      </p:sp>
      <p:sp>
        <p:nvSpPr>
          <p:cNvPr id="64514" name="Rectangle 3"/>
          <p:cNvSpPr>
            <a:spLocks noGrp="1" noChangeArrowheads="1"/>
          </p:cNvSpPr>
          <p:nvPr>
            <p:ph idx="1" hasCustomPrompt="1"/>
          </p:nvPr>
        </p:nvSpPr>
        <p:spPr>
          <a:xfrm>
            <a:off x="323850" y="862013"/>
            <a:ext cx="8569325" cy="555625"/>
          </a:xfrm>
        </p:spPr>
        <p:txBody>
          <a:bodyPr vert="horz" wrap="square" lIns="91440" tIns="45720" rIns="91440" bIns="45720" numCol="1" anchor="t" anchorCtr="0" compatLnSpc="1"/>
          <a:lstStyle/>
          <a:p>
            <a:pPr marL="0" marR="0" lvl="0" indent="538480" algn="l" defTabSz="914400" rtl="0" eaLnBrk="0" fontAlgn="base" latinLnBrk="0" hangingPunct="0">
              <a:lnSpc>
                <a:spcPct val="14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     [</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特点</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大多数元素为零。</a:t>
            </a:r>
          </a:p>
        </p:txBody>
      </p:sp>
      <p:sp>
        <p:nvSpPr>
          <p:cNvPr id="64515" name="Line 4"/>
          <p:cNvSpPr>
            <a:spLocks noChangeShapeType="1"/>
          </p:cNvSpPr>
          <p:nvPr/>
        </p:nvSpPr>
        <p:spPr bwMode="auto">
          <a:xfrm>
            <a:off x="1905000" y="4071938"/>
            <a:ext cx="0" cy="266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16" name="Line 5"/>
          <p:cNvSpPr>
            <a:spLocks noChangeShapeType="1"/>
          </p:cNvSpPr>
          <p:nvPr/>
        </p:nvSpPr>
        <p:spPr bwMode="auto">
          <a:xfrm>
            <a:off x="1905000" y="4071938"/>
            <a:ext cx="228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17" name="Line 8"/>
          <p:cNvSpPr>
            <a:spLocks noChangeShapeType="1"/>
          </p:cNvSpPr>
          <p:nvPr/>
        </p:nvSpPr>
        <p:spPr bwMode="auto">
          <a:xfrm>
            <a:off x="1905000" y="6738938"/>
            <a:ext cx="228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18" name="Line 9"/>
          <p:cNvSpPr>
            <a:spLocks noChangeShapeType="1"/>
          </p:cNvSpPr>
          <p:nvPr/>
        </p:nvSpPr>
        <p:spPr bwMode="auto">
          <a:xfrm>
            <a:off x="6934200" y="4071938"/>
            <a:ext cx="0" cy="266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19" name="Line 10"/>
          <p:cNvSpPr>
            <a:spLocks noChangeShapeType="1"/>
          </p:cNvSpPr>
          <p:nvPr/>
        </p:nvSpPr>
        <p:spPr bwMode="auto">
          <a:xfrm flipH="1">
            <a:off x="6705600" y="4071938"/>
            <a:ext cx="228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20" name="Line 11"/>
          <p:cNvSpPr>
            <a:spLocks noChangeShapeType="1"/>
          </p:cNvSpPr>
          <p:nvPr/>
        </p:nvSpPr>
        <p:spPr bwMode="auto">
          <a:xfrm flipH="1">
            <a:off x="6705600" y="6738938"/>
            <a:ext cx="228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4521" name="Text Box 12"/>
          <p:cNvSpPr txBox="1">
            <a:spLocks noChangeArrowheads="1"/>
          </p:cNvSpPr>
          <p:nvPr/>
        </p:nvSpPr>
        <p:spPr bwMode="auto">
          <a:xfrm>
            <a:off x="7036592" y="6277273"/>
            <a:ext cx="1557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50000"/>
              </a:spcBef>
              <a:spcAft>
                <a:spcPct val="0"/>
              </a:spcAft>
              <a:buClrTx/>
              <a:buSzTx/>
              <a:buFont typeface="Arial" panose="020B0604020202020204" pitchFamily="34" charset="0"/>
              <a:buNone/>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6 </a:t>
            </a:r>
            <a:r>
              <a:rPr lang="en-US" altLang="zh-CN" b="0" i="0" dirty="0">
                <a:solidFill>
                  <a:srgbClr val="333333"/>
                </a:solidFill>
                <a:effectLst/>
                <a:latin typeface="Arial" panose="020B0604020202020204" pitchFamily="34" charset="0"/>
              </a:rPr>
              <a:t>×</a:t>
            </a:r>
            <a:r>
              <a:rPr kumimoji="0" lang="en-US" altLang="zh-CN" sz="2400" b="1" i="0" u="none" strike="noStrike" kern="1200" cap="none" spc="0" normalizeH="0" baseline="0" noProof="0" dirty="0">
                <a:ln>
                  <a:noFill/>
                </a:ln>
                <a:solidFill>
                  <a:schemeClr val="tx1"/>
                </a:solidFill>
                <a:effectLst/>
                <a:uLnTx/>
                <a:uFillTx/>
                <a:latin typeface="+mn-lt"/>
                <a:ea typeface="+mn-ea"/>
                <a:cs typeface="+mn-ea"/>
                <a:sym typeface="+mn-lt"/>
              </a:rPr>
              <a:t> 6</a:t>
            </a:r>
          </a:p>
        </p:txBody>
      </p:sp>
      <p:sp>
        <p:nvSpPr>
          <p:cNvPr id="18" name="Rectangle 3"/>
          <p:cNvSpPr txBox="1">
            <a:spLocks noChangeArrowheads="1"/>
          </p:cNvSpPr>
          <p:nvPr/>
        </p:nvSpPr>
        <p:spPr bwMode="auto">
          <a:xfrm>
            <a:off x="142875" y="2800350"/>
            <a:ext cx="856932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a:lstStyle>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顺序存储：三元组表</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链式存储：十字</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正交</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链表</a:t>
            </a: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 </a:t>
            </a:r>
          </a:p>
        </p:txBody>
      </p:sp>
      <p:sp>
        <p:nvSpPr>
          <p:cNvPr id="19" name="Rectangle 3"/>
          <p:cNvSpPr txBox="1">
            <a:spLocks noChangeArrowheads="1"/>
          </p:cNvSpPr>
          <p:nvPr/>
        </p:nvSpPr>
        <p:spPr bwMode="auto">
          <a:xfrm>
            <a:off x="76200" y="1639888"/>
            <a:ext cx="8567738"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a:lstStyle>
          <a:p>
            <a:pPr marL="0" marR="0" lvl="0" indent="538480" algn="l" defTabSz="914400" rtl="0" eaLnBrk="0" fontAlgn="base" latinLnBrk="0" hangingPunct="0">
              <a:lnSpc>
                <a:spcPct val="140000"/>
              </a:lnSpc>
              <a:spcBef>
                <a:spcPct val="0"/>
              </a:spcBef>
              <a:spcAft>
                <a:spcPct val="0"/>
              </a:spcAft>
              <a:buClrTx/>
              <a:buSzTx/>
              <a:buFontTx/>
              <a:buNone/>
              <a:defRPr/>
            </a:pP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zh-CN" altLang="en-US" sz="2400" b="1" i="0" u="none" strike="noStrike" kern="0" cap="none" spc="0" normalizeH="0" baseline="0" noProof="0" dirty="0">
                <a:ln>
                  <a:noFill/>
                </a:ln>
                <a:solidFill>
                  <a:srgbClr val="FF3300"/>
                </a:solidFill>
                <a:effectLst/>
                <a:uLnTx/>
                <a:uFillTx/>
                <a:latin typeface="+mn-lt"/>
                <a:ea typeface="+mn-ea"/>
                <a:cs typeface="+mn-ea"/>
                <a:sym typeface="+mn-lt"/>
              </a:rPr>
              <a:t>常用存储方法</a:t>
            </a:r>
            <a:r>
              <a:rPr kumimoji="0" lang="en-US" altLang="zh-CN" sz="2400" b="1" i="0" u="none" strike="noStrike" kern="0" cap="none" spc="0" normalizeH="0" baseline="0" noProof="0" dirty="0">
                <a:ln>
                  <a:noFill/>
                </a:ln>
                <a:solidFill>
                  <a:srgbClr val="FF3300"/>
                </a:solidFill>
                <a:effectLst/>
                <a:uLnTx/>
                <a:uFillTx/>
                <a:latin typeface="+mn-lt"/>
                <a:ea typeface="+mn-ea"/>
                <a:cs typeface="+mn-ea"/>
                <a:sym typeface="+mn-lt"/>
              </a:rPr>
              <a:t>]</a:t>
            </a:r>
            <a:r>
              <a:rPr kumimoji="0" lang="en-US" altLang="zh-CN" sz="2400" b="1"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zh-CN" sz="2400" b="0" i="0" u="none" strike="noStrike" kern="0" cap="none" spc="0" normalizeH="0" baseline="0" noProof="0" dirty="0">
                <a:ln>
                  <a:noFill/>
                </a:ln>
                <a:solidFill>
                  <a:schemeClr val="tx1"/>
                </a:solidFill>
                <a:effectLst/>
                <a:uLnTx/>
                <a:uFillTx/>
                <a:latin typeface="+mn-lt"/>
                <a:ea typeface="+mn-ea"/>
                <a:cs typeface="+mn-ea"/>
                <a:sym typeface="+mn-lt"/>
              </a:rPr>
              <a:t>只</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记录每一非零元素</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i,j,a</a:t>
            </a:r>
            <a:r>
              <a:rPr kumimoji="0" lang="en-US" altLang="zh-CN" sz="2400" b="0" i="0" u="none" strike="noStrike" kern="0" cap="none" spc="0" normalizeH="0" baseline="-25000" noProof="0" dirty="0" err="1">
                <a:ln>
                  <a:noFill/>
                </a:ln>
                <a:solidFill>
                  <a:schemeClr val="tx1"/>
                </a:solidFill>
                <a:effectLst/>
                <a:uLnTx/>
                <a:uFillTx/>
                <a:latin typeface="+mn-lt"/>
                <a:ea typeface="+mn-ea"/>
                <a:cs typeface="+mn-ea"/>
                <a:sym typeface="+mn-lt"/>
              </a:rPr>
              <a:t>ij</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p>
          <a:p>
            <a:pPr marL="0" marR="0" lvl="0" indent="53848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accent2"/>
                </a:solidFill>
                <a:effectLst/>
                <a:uLnTx/>
                <a:uFillTx/>
                <a:latin typeface="+mn-lt"/>
                <a:ea typeface="+mn-ea"/>
                <a:cs typeface="+mn-ea"/>
                <a:sym typeface="+mn-lt"/>
              </a:rPr>
              <a:t>节省空间，但丧失随机存取功能</a:t>
            </a:r>
            <a:endPar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endParaRPr>
          </a:p>
        </p:txBody>
      </p:sp>
      <p:sp>
        <p:nvSpPr>
          <p:cNvPr id="20" name="Rectangle 3"/>
          <p:cNvSpPr txBox="1">
            <a:spLocks noChangeArrowheads="1"/>
          </p:cNvSpPr>
          <p:nvPr/>
        </p:nvSpPr>
        <p:spPr bwMode="auto">
          <a:xfrm>
            <a:off x="679450" y="4108450"/>
            <a:ext cx="6178550"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kumimoji="1" sz="2000">
                <a:solidFill>
                  <a:schemeClr val="tx1"/>
                </a:solidFill>
                <a:latin typeface="+mn-lt"/>
                <a:ea typeface="+mn-ea"/>
              </a:defRPr>
            </a:lvl6pPr>
            <a:lvl7pPr marL="2971800" indent="-228600" algn="l" rtl="0" eaLnBrk="0" fontAlgn="base" hangingPunct="0">
              <a:spcBef>
                <a:spcPct val="20000"/>
              </a:spcBef>
              <a:spcAft>
                <a:spcPct val="0"/>
              </a:spcAft>
              <a:buChar char="»"/>
              <a:defRPr kumimoji="1" sz="2000">
                <a:solidFill>
                  <a:schemeClr val="tx1"/>
                </a:solidFill>
                <a:latin typeface="+mn-lt"/>
                <a:ea typeface="+mn-ea"/>
              </a:defRPr>
            </a:lvl7pPr>
            <a:lvl8pPr marL="3429000" indent="-228600" algn="l" rtl="0" eaLnBrk="0" fontAlgn="base" hangingPunct="0">
              <a:spcBef>
                <a:spcPct val="20000"/>
              </a:spcBef>
              <a:spcAft>
                <a:spcPct val="0"/>
              </a:spcAft>
              <a:buChar char="»"/>
              <a:defRPr kumimoji="1" sz="2000">
                <a:solidFill>
                  <a:schemeClr val="tx1"/>
                </a:solidFill>
                <a:latin typeface="+mn-lt"/>
                <a:ea typeface="+mn-ea"/>
              </a:defRPr>
            </a:lvl8pPr>
            <a:lvl9pPr marL="3886200" indent="-228600" algn="l" rtl="0" eaLnBrk="0" fontAlgn="base" hangingPunct="0">
              <a:spcBef>
                <a:spcPct val="20000"/>
              </a:spcBef>
              <a:spcAft>
                <a:spcPct val="0"/>
              </a:spcAft>
              <a:buChar char="»"/>
              <a:defRPr kumimoji="1" sz="2000">
                <a:solidFill>
                  <a:schemeClr val="tx1"/>
                </a:solidFill>
                <a:latin typeface="+mn-lt"/>
                <a:ea typeface="+mn-ea"/>
              </a:defRPr>
            </a:lvl9p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                 15</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22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-15</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11</a:t>
            </a:r>
            <a:r>
              <a:rPr kumimoji="0" lang="en-US" altLang="zh-CN" sz="2800" b="0" i="0" u="none" strike="noStrike" kern="0" cap="none" spc="0" normalizeH="0" baseline="0" noProof="0" dirty="0">
                <a:ln>
                  <a:noFill/>
                </a:ln>
                <a:solidFill>
                  <a:srgbClr val="FF00FF"/>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3</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-6</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0      0      0        0      0       0</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91</a:t>
            </a:r>
            <a:r>
              <a:rPr kumimoji="0" lang="en-US" altLang="zh-CN" sz="2800" b="0" i="0" u="none" strike="noStrike" kern="0" cap="none" spc="0" normalizeH="0" baseline="0" noProof="0" dirty="0">
                <a:ln>
                  <a:noFill/>
                </a:ln>
                <a:solidFill>
                  <a:srgbClr val="FF00FF"/>
                </a:solidFill>
                <a:effectLst/>
                <a:uLnTx/>
                <a:uFillTx/>
                <a:latin typeface="+mn-lt"/>
                <a:ea typeface="+mn-ea"/>
                <a:cs typeface="+mn-ea"/>
                <a:sym typeface="+mn-lt"/>
              </a:rPr>
              <a:t>   </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0      0        0      0       0</a:t>
            </a:r>
          </a:p>
          <a:p>
            <a:pPr marL="0" marR="0" lvl="0" indent="0" algn="l" defTabSz="914400" rtl="0" eaLnBrk="0" fontAlgn="base" latinLnBrk="0" hangingPunct="0">
              <a:lnSpc>
                <a:spcPct val="85000"/>
              </a:lnSpc>
              <a:spcBef>
                <a:spcPct val="0"/>
              </a:spcBef>
              <a:spcAft>
                <a:spcPct val="0"/>
              </a:spcAft>
              <a:buClrTx/>
              <a:buSzTx/>
              <a:buFontTx/>
              <a:buNone/>
              <a:defRPr/>
            </a:pP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a:t>
            </a:r>
            <a:r>
              <a:rPr kumimoji="0" lang="en-US" altLang="zh-CN" sz="2800" b="0" i="0" u="none" strike="noStrike" kern="0" cap="none" spc="0" normalizeH="0" baseline="0" noProof="0" dirty="0">
                <a:ln>
                  <a:noFill/>
                </a:ln>
                <a:solidFill>
                  <a:srgbClr val="FF0000"/>
                </a:solidFill>
                <a:effectLst/>
                <a:uLnTx/>
                <a:uFillTx/>
                <a:latin typeface="+mn-lt"/>
                <a:ea typeface="+mn-ea"/>
                <a:cs typeface="+mn-ea"/>
                <a:sym typeface="+mn-lt"/>
              </a:rPr>
              <a:t>28</a:t>
            </a:r>
            <a:r>
              <a:rPr kumimoji="0" lang="en-US" altLang="zh-CN" sz="2800" b="0" i="0" u="none" strike="noStrike" kern="0" cap="none" spc="0" normalizeH="0" baseline="0" noProof="0" dirty="0">
                <a:ln>
                  <a:noFill/>
                </a:ln>
                <a:solidFill>
                  <a:schemeClr val="tx1"/>
                </a:solidFill>
                <a:effectLst/>
                <a:uLnTx/>
                <a:uFillTx/>
                <a:latin typeface="+mn-lt"/>
                <a:ea typeface="+mn-ea"/>
                <a:cs typeface="+mn-ea"/>
                <a:sym typeface="+mn-lt"/>
              </a:rPr>
              <a:t>       0      0       0</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80899" name="矩形: 圆角 16"/>
          <p:cNvSpPr/>
          <p:nvPr/>
        </p:nvSpPr>
        <p:spPr>
          <a:xfrm>
            <a:off x="2576513" y="4991100"/>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0900" name="矩形: 圆角 15"/>
          <p:cNvSpPr/>
          <p:nvPr/>
        </p:nvSpPr>
        <p:spPr>
          <a:xfrm>
            <a:off x="1631950" y="4991100"/>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4.1</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4.4</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4.6</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案例引入</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广义表</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468313" y="3068638"/>
            <a:ext cx="8337550" cy="1223963"/>
          </a:xfrm>
          <a:prstGeom prst="rect">
            <a:avLst/>
          </a:prstGeom>
          <a:solidFill>
            <a:srgbClr val="EAEAEA"/>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5537" name="日期占位符 1"/>
          <p:cNvSpPr txBox="1">
            <a:spLocks noGrp="1" noChangeArrowheads="1"/>
          </p:cNvSpPr>
          <p:nvPr>
            <p:ph type="dt" sz="half" idx="4294967295"/>
          </p:nvPr>
        </p:nvSpPr>
        <p:spPr bwMode="auto">
          <a:xfrm>
            <a:off x="4724400" y="6240463"/>
            <a:ext cx="4419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2400" b="1" i="0" u="none" strike="noStrike" kern="1200" cap="none" spc="0" normalizeH="0" baseline="0" noProof="0">
                <a:ln>
                  <a:noFill/>
                </a:ln>
                <a:solidFill>
                  <a:schemeClr val="tx1"/>
                </a:solidFill>
                <a:effectLst/>
                <a:uLnTx/>
                <a:uFillTx/>
                <a:latin typeface="+mn-lt"/>
                <a:ea typeface="+mn-ea"/>
                <a:cs typeface="+mn-ea"/>
                <a:sym typeface="+mn-lt"/>
              </a:rPr>
              <a:t>                            </a:t>
            </a:r>
          </a:p>
        </p:txBody>
      </p:sp>
      <p:sp>
        <p:nvSpPr>
          <p:cNvPr id="65539" name="Rectangle 2"/>
          <p:cNvSpPr>
            <a:spLocks noChangeArrowheads="1"/>
          </p:cNvSpPr>
          <p:nvPr/>
        </p:nvSpPr>
        <p:spPr bwMode="auto">
          <a:xfrm>
            <a:off x="790575" y="131763"/>
            <a:ext cx="68246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广义表</a:t>
            </a:r>
          </a:p>
        </p:txBody>
      </p:sp>
      <p:sp>
        <p:nvSpPr>
          <p:cNvPr id="65542" name="Text Box 5"/>
          <p:cNvSpPr txBox="1">
            <a:spLocks noChangeArrowheads="1"/>
          </p:cNvSpPr>
          <p:nvPr/>
        </p:nvSpPr>
        <p:spPr bwMode="auto">
          <a:xfrm>
            <a:off x="468313" y="1628775"/>
            <a:ext cx="8064500" cy="254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30000"/>
              </a:lnSpc>
              <a:spcBef>
                <a:spcPct val="5000"/>
              </a:spcBef>
              <a:spcAft>
                <a:spcPct val="0"/>
              </a:spcAft>
              <a:buClr>
                <a:srgbClr val="FF6600"/>
              </a:buClr>
              <a:buSzPct val="85000"/>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广义表（列表）：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n</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a:t>
            </a:r>
            <a:r>
              <a:rPr kumimoji="0" lang="en-US" altLang="zh-CN" sz="2400" b="1" i="0" u="none" strike="noStrike" kern="1200" cap="none" spc="0" normalizeH="0" baseline="0" noProof="0" dirty="0">
                <a:ln>
                  <a:noFill/>
                </a:ln>
                <a:solidFill>
                  <a:srgbClr val="FF3300"/>
                </a:solidFill>
                <a:effectLst/>
                <a:uLnTx/>
                <a:uFillTx/>
                <a:latin typeface="Times New Roman" panose="02020603050405020304" pitchFamily="18" charset="0"/>
                <a:ea typeface="仿宋_GB2312" pitchFamily="49" charset="-122"/>
                <a:cs typeface="+mn-cs"/>
                <a:sym typeface="Symbol" panose="05050102010706020507" pitchFamily="18" charset="2"/>
              </a:rPr>
              <a:t></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0 )</a:t>
            </a:r>
            <a:r>
              <a:rPr kumimoji="0" lang="zh-CN" altLang="en-US" sz="2400" b="0" i="0" u="none" strike="noStrike" kern="1200" cap="none" spc="0" normalizeH="0" baseline="0" noProof="0" dirty="0">
                <a:ln>
                  <a:noFill/>
                </a:ln>
                <a:solidFill>
                  <a:srgbClr val="FF3300"/>
                </a:solidFill>
                <a:effectLst/>
                <a:uLnTx/>
                <a:uFillTx/>
                <a:latin typeface="+mn-lt"/>
                <a:ea typeface="+mn-ea"/>
                <a:cs typeface="+mn-ea"/>
                <a:sym typeface="+mn-lt"/>
              </a:rPr>
              <a:t>个表元素组成的有限序列</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p>
          <a:p>
            <a:pPr marL="0" marR="0" lvl="0" indent="0" algn="just" defTabSz="914400" rtl="0" eaLnBrk="1" fontAlgn="base" latinLnBrk="0" hangingPunct="1">
              <a:lnSpc>
                <a:spcPct val="130000"/>
              </a:lnSpc>
              <a:spcBef>
                <a:spcPct val="5000"/>
              </a:spcBef>
              <a:spcAft>
                <a:spcPct val="0"/>
              </a:spcAft>
              <a:buClr>
                <a:srgbClr val="FF6600"/>
              </a:buClr>
              <a:buSzPct val="85000"/>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记作</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LS</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a</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0</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a</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1</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a</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2</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 …,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a</a:t>
            </a:r>
            <a:r>
              <a:rPr kumimoji="0" lang="en-US" altLang="zh-CN" sz="2400" b="0" i="1" u="none" strike="noStrike" kern="1200" cap="none" spc="0" normalizeH="0" baseline="-25000" noProof="0" dirty="0">
                <a:ln>
                  <a:noFill/>
                </a:ln>
                <a:solidFill>
                  <a:srgbClr val="FF3300"/>
                </a:solidFill>
                <a:effectLst/>
                <a:uLnTx/>
                <a:uFillTx/>
                <a:latin typeface="+mn-lt"/>
                <a:ea typeface="+mn-ea"/>
                <a:cs typeface="+mn-ea"/>
                <a:sym typeface="+mn-lt"/>
              </a:rPr>
              <a:t>n</a:t>
            </a:r>
            <a:r>
              <a:rPr kumimoji="0" lang="en-US" altLang="zh-CN" sz="2400" b="0" i="0" u="none" strike="noStrike" kern="1200" cap="none" spc="0" normalizeH="0" baseline="-25000" noProof="0" dirty="0">
                <a:ln>
                  <a:noFill/>
                </a:ln>
                <a:solidFill>
                  <a:srgbClr val="FF3300"/>
                </a:solidFill>
                <a:effectLst/>
                <a:uLnTx/>
                <a:uFillTx/>
                <a:latin typeface="+mn-lt"/>
                <a:ea typeface="+mn-ea"/>
                <a:cs typeface="+mn-ea"/>
                <a:sym typeface="+mn-lt"/>
              </a:rPr>
              <a:t>-1</a:t>
            </a:r>
            <a:r>
              <a:rPr kumimoji="0" lang="en-US" altLang="zh-CN" sz="2400" b="0" i="0" u="none" strike="noStrike" kern="1200" cap="none" spc="0" normalizeH="0" baseline="0" noProof="0" dirty="0">
                <a:ln>
                  <a:noFill/>
                </a:ln>
                <a:solidFill>
                  <a:srgbClr val="FF3300"/>
                </a:solidFill>
                <a:effectLst/>
                <a:uLnTx/>
                <a:uFillTx/>
                <a:latin typeface="+mn-lt"/>
                <a:ea typeface="+mn-ea"/>
                <a:cs typeface="+mn-ea"/>
                <a:sym typeface="+mn-lt"/>
              </a:rPr>
              <a:t>)</a:t>
            </a:r>
          </a:p>
          <a:p>
            <a:pPr marL="0" marR="0" lvl="0" indent="0" algn="just" defTabSz="914400" rtl="0" eaLnBrk="1" fontAlgn="base" latinLnBrk="0" hangingPunct="1">
              <a:lnSpc>
                <a:spcPct val="130000"/>
              </a:lnSpc>
              <a:spcBef>
                <a:spcPct val="5000"/>
              </a:spcBef>
              <a:spcAft>
                <a:spcPct val="0"/>
              </a:spcAft>
              <a:buClr>
                <a:srgbClr val="FF6600"/>
              </a:buClr>
              <a:buSzPct val="85000"/>
              <a:buFont typeface="Wingdings" panose="05000000000000000000" pitchFamily="2" charset="2"/>
              <a:buNone/>
              <a:defRPr/>
            </a:pP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just" defTabSz="914400" rtl="0" eaLnBrk="1" fontAlgn="base" latinLnBrk="0" hangingPunct="1">
              <a:lnSpc>
                <a:spcPct val="130000"/>
              </a:lnSpc>
              <a:spcBef>
                <a:spcPct val="500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LS</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是表名，</a:t>
            </a:r>
            <a:r>
              <a:rPr kumimoji="0" lang="en-US" altLang="zh-CN" sz="2400" b="0" i="1" u="none" strike="noStrike" kern="1200" cap="none" spc="0" normalizeH="0" baseline="0" noProof="0" dirty="0" err="1">
                <a:ln>
                  <a:noFill/>
                </a:ln>
                <a:solidFill>
                  <a:srgbClr val="FF3300"/>
                </a:solidFill>
                <a:effectLst/>
                <a:uLnTx/>
                <a:uFillTx/>
                <a:latin typeface="+mn-lt"/>
                <a:ea typeface="+mn-ea"/>
                <a:cs typeface="+mn-ea"/>
                <a:sym typeface="+mn-lt"/>
              </a:rPr>
              <a:t>a</a:t>
            </a:r>
            <a:r>
              <a:rPr kumimoji="0" lang="en-US" altLang="zh-CN" sz="2400" b="0" i="1" u="none" strike="noStrike" kern="1200" cap="none" spc="0" normalizeH="0" baseline="-25000" noProof="0" dirty="0" err="1">
                <a:ln>
                  <a:noFill/>
                </a:ln>
                <a:solidFill>
                  <a:srgbClr val="FF3300"/>
                </a:solidFill>
                <a:effectLst/>
                <a:uLnTx/>
                <a:uFillTx/>
                <a:latin typeface="+mn-lt"/>
                <a:ea typeface="+mn-ea"/>
                <a:cs typeface="+mn-ea"/>
                <a:sym typeface="+mn-lt"/>
              </a:rPr>
              <a:t>i</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是表元素，它可以是表 </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称为</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子表</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，可以是数据元素</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称为</a:t>
            </a:r>
            <a:r>
              <a:rPr kumimoji="0" lang="zh-CN" altLang="en-US" sz="2400" b="0" i="0" u="none" strike="noStrike" kern="1200" cap="none" spc="0" normalizeH="0" baseline="0" noProof="0" dirty="0">
                <a:ln>
                  <a:noFill/>
                </a:ln>
                <a:solidFill>
                  <a:schemeClr val="accent2"/>
                </a:solidFill>
                <a:effectLst/>
                <a:uLnTx/>
                <a:uFillTx/>
                <a:latin typeface="+mn-lt"/>
                <a:ea typeface="+mn-ea"/>
                <a:cs typeface="+mn-ea"/>
                <a:sym typeface="+mn-lt"/>
              </a:rPr>
              <a:t>原子</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400" b="0" i="1" u="none" strike="noStrike" kern="1200" cap="none" spc="0" normalizeH="0" baseline="0" noProof="0" dirty="0">
                <a:ln>
                  <a:noFill/>
                </a:ln>
                <a:solidFill>
                  <a:srgbClr val="FF3300"/>
                </a:solidFill>
                <a:effectLst/>
                <a:uLnTx/>
                <a:uFillTx/>
                <a:latin typeface="+mn-lt"/>
                <a:ea typeface="+mn-ea"/>
                <a:cs typeface="+mn-ea"/>
                <a:sym typeface="+mn-lt"/>
              </a:rPr>
              <a:t>n</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为表的长度。</a:t>
            </a:r>
            <a:r>
              <a:rPr kumimoji="0" lang="en-US" altLang="zh-CN" sz="2400" b="0" i="1" u="none" strike="noStrike" kern="1200" cap="none" spc="0" normalizeH="0" baseline="0" noProof="0" dirty="0">
                <a:ln>
                  <a:noFill/>
                </a:ln>
                <a:solidFill>
                  <a:schemeClr val="tx1"/>
                </a:solidFill>
                <a:effectLst/>
                <a:uLnTx/>
                <a:uFillTx/>
                <a:latin typeface="+mn-lt"/>
                <a:ea typeface="+mn-ea"/>
                <a:cs typeface="+mn-ea"/>
                <a:sym typeface="+mn-lt"/>
              </a:rPr>
              <a:t>n</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 0 </a:t>
            </a:r>
            <a:r>
              <a:rPr kumimoji="0" lang="zh-CN" altLang="zh-CN" sz="2400" b="0" i="0" u="none" strike="noStrike" kern="1200" cap="none" spc="0" normalizeH="0" baseline="0" noProof="0" dirty="0">
                <a:ln>
                  <a:noFill/>
                </a:ln>
                <a:solidFill>
                  <a:schemeClr val="tx1"/>
                </a:solidFill>
                <a:effectLst/>
                <a:uLnTx/>
                <a:uFillTx/>
                <a:latin typeface="+mn-lt"/>
                <a:ea typeface="+mn-ea"/>
                <a:cs typeface="+mn-ea"/>
                <a:sym typeface="+mn-lt"/>
              </a:rPr>
              <a:t>的广义表为空表。</a:t>
            </a:r>
          </a:p>
        </p:txBody>
      </p:sp>
      <p:sp>
        <p:nvSpPr>
          <p:cNvPr id="9"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5" name="Text Box 3"/>
          <p:cNvSpPr txBox="1">
            <a:spLocks noChangeArrowheads="1"/>
          </p:cNvSpPr>
          <p:nvPr/>
        </p:nvSpPr>
        <p:spPr bwMode="auto">
          <a:xfrm>
            <a:off x="1585913" y="1714500"/>
            <a:ext cx="7378575" cy="323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5000"/>
              </a:lnSpc>
              <a:spcBef>
                <a:spcPct val="0"/>
              </a:spcBef>
              <a:spcAft>
                <a:spcPct val="0"/>
              </a:spcAft>
              <a:buClr>
                <a:schemeClr val="accent2"/>
              </a:buClr>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线性表的成分都是结构上不可分的单元素</a:t>
            </a:r>
          </a:p>
          <a:p>
            <a:pPr marL="0" marR="0" lvl="0" indent="0" algn="l" defTabSz="914400" rtl="0" eaLnBrk="1" fontAlgn="base" latinLnBrk="0" hangingPunct="1">
              <a:lnSpc>
                <a:spcPct val="105000"/>
              </a:lnSpc>
              <a:spcBef>
                <a:spcPct val="0"/>
              </a:spcBef>
              <a:spcAft>
                <a:spcPct val="0"/>
              </a:spcAft>
              <a:buClr>
                <a:schemeClr val="accent2"/>
              </a:buClr>
              <a:buSzTx/>
              <a:buFont typeface="Wingdings" panose="05000000000000000000" pitchFamily="2" charset="2"/>
              <a:buChar char="Ø"/>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5000"/>
              </a:lnSpc>
              <a:spcBef>
                <a:spcPct val="0"/>
              </a:spcBef>
              <a:spcAft>
                <a:spcPct val="0"/>
              </a:spcAft>
              <a:buClr>
                <a:schemeClr val="accent2"/>
              </a:buClr>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广义表的成分可是单元素，也可是有结构的表</a:t>
            </a:r>
          </a:p>
          <a:p>
            <a:pPr marL="0" marR="0" lvl="0" indent="0" algn="l" defTabSz="914400" rtl="0" eaLnBrk="1" fontAlgn="base" latinLnBrk="0" hangingPunct="1">
              <a:lnSpc>
                <a:spcPct val="105000"/>
              </a:lnSpc>
              <a:spcBef>
                <a:spcPct val="0"/>
              </a:spcBef>
              <a:spcAft>
                <a:spcPct val="0"/>
              </a:spcAft>
              <a:buClr>
                <a:schemeClr val="accent2"/>
              </a:buClr>
              <a:buSzTx/>
              <a:buFont typeface="Wingdings" panose="05000000000000000000" pitchFamily="2" charset="2"/>
              <a:buChar char="Ø"/>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5000"/>
              </a:lnSpc>
              <a:spcBef>
                <a:spcPct val="0"/>
              </a:spcBef>
              <a:spcAft>
                <a:spcPct val="0"/>
              </a:spcAft>
              <a:buClr>
                <a:schemeClr val="accent2"/>
              </a:buClr>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线性表是一种特殊的广义表</a:t>
            </a:r>
          </a:p>
          <a:p>
            <a:pPr marL="0" marR="0" lvl="0" indent="0" algn="l" defTabSz="914400" rtl="0" eaLnBrk="1" fontAlgn="base" latinLnBrk="0" hangingPunct="1">
              <a:lnSpc>
                <a:spcPct val="105000"/>
              </a:lnSpc>
              <a:spcBef>
                <a:spcPct val="0"/>
              </a:spcBef>
              <a:spcAft>
                <a:spcPct val="0"/>
              </a:spcAft>
              <a:buClr>
                <a:schemeClr val="accent2"/>
              </a:buClr>
              <a:buSzTx/>
              <a:buFont typeface="Wingdings" panose="05000000000000000000" pitchFamily="2" charset="2"/>
              <a:buChar char="Ø"/>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05000"/>
              </a:lnSpc>
              <a:spcBef>
                <a:spcPct val="0"/>
              </a:spcBef>
              <a:spcAft>
                <a:spcPct val="0"/>
              </a:spcAft>
              <a:buClr>
                <a:schemeClr val="accent2"/>
              </a:buClr>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广义表不一定是线性表，也不一定是线性结构</a:t>
            </a:r>
          </a:p>
        </p:txBody>
      </p:sp>
      <p:sp>
        <p:nvSpPr>
          <p:cNvPr id="66564" name="Rectangle 4"/>
          <p:cNvSpPr>
            <a:spLocks noChangeArrowheads="1"/>
          </p:cNvSpPr>
          <p:nvPr/>
        </p:nvSpPr>
        <p:spPr bwMode="auto">
          <a:xfrm>
            <a:off x="900113" y="233363"/>
            <a:ext cx="47879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广义表与线性表的区别？</a:t>
            </a:r>
          </a:p>
        </p:txBody>
      </p:sp>
      <p:grpSp>
        <p:nvGrpSpPr>
          <p:cNvPr id="80902" name="Group 3"/>
          <p:cNvGrpSpPr/>
          <p:nvPr/>
        </p:nvGrpSpPr>
        <p:grpSpPr>
          <a:xfrm>
            <a:off x="636802" y="4365104"/>
            <a:ext cx="660400" cy="660400"/>
            <a:chOff x="5193547" y="4408417"/>
            <a:chExt cx="831273" cy="831273"/>
          </a:xfrm>
        </p:grpSpPr>
        <p:sp>
          <p:nvSpPr>
            <p:cNvPr id="31" name="Oval 4"/>
            <p:cNvSpPr/>
            <p:nvPr/>
          </p:nvSpPr>
          <p:spPr>
            <a:xfrm>
              <a:off x="5193547" y="4408417"/>
              <a:ext cx="831273" cy="831273"/>
            </a:xfrm>
            <a:prstGeom prst="ellipse">
              <a:avLst/>
            </a:prstGeom>
            <a:solidFill>
              <a:srgbClr val="4BACC6"/>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mn-lt"/>
                <a:ea typeface="+mn-ea"/>
                <a:cs typeface="+mn-ea"/>
                <a:sym typeface="+mn-lt"/>
              </a:endParaRPr>
            </a:p>
          </p:txBody>
        </p:sp>
        <p:grpSp>
          <p:nvGrpSpPr>
            <p:cNvPr id="32" name="Group 5"/>
            <p:cNvGrpSpPr/>
            <p:nvPr/>
          </p:nvGrpSpPr>
          <p:grpSpPr>
            <a:xfrm>
              <a:off x="5389057" y="4600732"/>
              <a:ext cx="464344" cy="465138"/>
              <a:chOff x="9145588" y="4435475"/>
              <a:chExt cx="464344" cy="465138"/>
            </a:xfrm>
            <a:solidFill>
              <a:sysClr val="window" lastClr="FFFFFF"/>
            </a:solidFill>
          </p:grpSpPr>
          <p:sp>
            <p:nvSpPr>
              <p:cNvPr id="33"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4"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5"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6"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7"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8"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39"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40"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41"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grpSp>
      </p:grpSp>
      <p:grpSp>
        <p:nvGrpSpPr>
          <p:cNvPr id="80903" name="Group 15"/>
          <p:cNvGrpSpPr/>
          <p:nvPr/>
        </p:nvGrpSpPr>
        <p:grpSpPr>
          <a:xfrm>
            <a:off x="662025" y="2594345"/>
            <a:ext cx="660400" cy="660400"/>
            <a:chOff x="6253939" y="2516220"/>
            <a:chExt cx="831273" cy="831273"/>
          </a:xfrm>
        </p:grpSpPr>
        <p:sp>
          <p:nvSpPr>
            <p:cNvPr id="43" name="Oval 16"/>
            <p:cNvSpPr/>
            <p:nvPr/>
          </p:nvSpPr>
          <p:spPr>
            <a:xfrm>
              <a:off x="6253939" y="2516220"/>
              <a:ext cx="831273" cy="831273"/>
            </a:xfrm>
            <a:prstGeom prst="ellipse">
              <a:avLst/>
            </a:prstGeom>
            <a:solidFill>
              <a:srgbClr val="C0504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44" name="AutoShape 117"/>
            <p:cNvSpPr/>
            <p:nvPr/>
          </p:nvSpPr>
          <p:spPr bwMode="auto">
            <a:xfrm>
              <a:off x="6437778" y="2771996"/>
              <a:ext cx="463595" cy="34769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grpSp>
      <p:grpSp>
        <p:nvGrpSpPr>
          <p:cNvPr id="80904" name="Group 18"/>
          <p:cNvGrpSpPr/>
          <p:nvPr/>
        </p:nvGrpSpPr>
        <p:grpSpPr>
          <a:xfrm>
            <a:off x="616512" y="3460380"/>
            <a:ext cx="660400" cy="660400"/>
            <a:chOff x="5716910" y="3464598"/>
            <a:chExt cx="831273" cy="831273"/>
          </a:xfrm>
        </p:grpSpPr>
        <p:sp>
          <p:nvSpPr>
            <p:cNvPr id="46" name="Oval 19"/>
            <p:cNvSpPr/>
            <p:nvPr/>
          </p:nvSpPr>
          <p:spPr>
            <a:xfrm>
              <a:off x="5716910" y="3464598"/>
              <a:ext cx="831273" cy="831273"/>
            </a:xfrm>
            <a:prstGeom prst="ellipse">
              <a:avLst/>
            </a:prstGeom>
            <a:solidFill>
              <a:srgbClr val="8064A2"/>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mn-lt"/>
                <a:ea typeface="+mn-ea"/>
                <a:cs typeface="+mn-ea"/>
                <a:sym typeface="+mn-lt"/>
              </a:endParaRPr>
            </a:p>
          </p:txBody>
        </p:sp>
        <p:grpSp>
          <p:nvGrpSpPr>
            <p:cNvPr id="47" name="Group 20"/>
            <p:cNvGrpSpPr/>
            <p:nvPr/>
          </p:nvGrpSpPr>
          <p:grpSpPr>
            <a:xfrm>
              <a:off x="5900374" y="3655628"/>
              <a:ext cx="464344" cy="464344"/>
              <a:chOff x="4439444" y="2582069"/>
              <a:chExt cx="464344" cy="464344"/>
            </a:xfrm>
            <a:solidFill>
              <a:sysClr val="window" lastClr="FFFFFF"/>
            </a:solidFill>
          </p:grpSpPr>
          <p:sp>
            <p:nvSpPr>
              <p:cNvPr id="48"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49"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sp>
            <p:nvSpPr>
              <p:cNvPr id="50"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grpSp>
      </p:grpSp>
      <p:grpSp>
        <p:nvGrpSpPr>
          <p:cNvPr id="80905" name="Group 24"/>
          <p:cNvGrpSpPr/>
          <p:nvPr/>
        </p:nvGrpSpPr>
        <p:grpSpPr>
          <a:xfrm>
            <a:off x="696913" y="1714500"/>
            <a:ext cx="660400" cy="660400"/>
            <a:chOff x="6678551" y="1578185"/>
            <a:chExt cx="831273" cy="831273"/>
          </a:xfrm>
        </p:grpSpPr>
        <p:sp>
          <p:nvSpPr>
            <p:cNvPr id="52" name="Oval 25"/>
            <p:cNvSpPr/>
            <p:nvPr/>
          </p:nvSpPr>
          <p:spPr>
            <a:xfrm>
              <a:off x="6678551" y="1578185"/>
              <a:ext cx="831273" cy="831273"/>
            </a:xfrm>
            <a:prstGeom prst="ellipse">
              <a:avLst/>
            </a:prstGeom>
            <a:solidFill>
              <a:srgbClr val="4F81BD"/>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53" name="AutoShape 139"/>
            <p:cNvSpPr/>
            <p:nvPr/>
          </p:nvSpPr>
          <p:spPr bwMode="auto">
            <a:xfrm>
              <a:off x="6862390" y="1768020"/>
              <a:ext cx="463595" cy="451605"/>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ysClr val="window" lastClr="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auto" latinLnBrk="0" hangingPunct="0">
                <a:lnSpc>
                  <a:spcPct val="100000"/>
                </a:lnSpc>
                <a:spcBef>
                  <a:spcPct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905"/>
                                        </p:tgtEl>
                                        <p:attrNameLst>
                                          <p:attrName>style.visibility</p:attrName>
                                        </p:attrNameLst>
                                      </p:cBhvr>
                                      <p:to>
                                        <p:strVal val="visible"/>
                                      </p:to>
                                    </p:set>
                                    <p:animEffect transition="in" filter="blinds(horizontal)">
                                      <p:cBhvr>
                                        <p:cTn id="7" dur="500"/>
                                        <p:tgtEl>
                                          <p:spTgt spid="8090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786435">
                                            <p:txEl>
                                              <p:pRg st="0" end="0"/>
                                            </p:txEl>
                                          </p:spTgt>
                                        </p:tgtEl>
                                        <p:attrNameLst>
                                          <p:attrName>style.visibility</p:attrName>
                                        </p:attrNameLst>
                                      </p:cBhvr>
                                      <p:to>
                                        <p:strVal val="visible"/>
                                      </p:to>
                                    </p:set>
                                    <p:animEffect transition="in" filter="blinds(horizontal)">
                                      <p:cBhvr>
                                        <p:cTn id="11" dur="500"/>
                                        <p:tgtEl>
                                          <p:spTgt spid="78643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0903"/>
                                        </p:tgtEl>
                                        <p:attrNameLst>
                                          <p:attrName>style.visibility</p:attrName>
                                        </p:attrNameLst>
                                      </p:cBhvr>
                                      <p:to>
                                        <p:strVal val="visible"/>
                                      </p:to>
                                    </p:set>
                                    <p:animEffect transition="in" filter="blinds(horizontal)">
                                      <p:cBhvr>
                                        <p:cTn id="16" dur="500"/>
                                        <p:tgtEl>
                                          <p:spTgt spid="80903"/>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786435">
                                            <p:txEl>
                                              <p:pRg st="2" end="2"/>
                                            </p:txEl>
                                          </p:spTgt>
                                        </p:tgtEl>
                                        <p:attrNameLst>
                                          <p:attrName>style.visibility</p:attrName>
                                        </p:attrNameLst>
                                      </p:cBhvr>
                                      <p:to>
                                        <p:strVal val="visible"/>
                                      </p:to>
                                    </p:set>
                                    <p:animEffect transition="in" filter="blinds(horizontal)">
                                      <p:cBhvr>
                                        <p:cTn id="20" dur="500"/>
                                        <p:tgtEl>
                                          <p:spTgt spid="78643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0904"/>
                                        </p:tgtEl>
                                        <p:attrNameLst>
                                          <p:attrName>style.visibility</p:attrName>
                                        </p:attrNameLst>
                                      </p:cBhvr>
                                      <p:to>
                                        <p:strVal val="visible"/>
                                      </p:to>
                                    </p:set>
                                    <p:animEffect transition="in" filter="blinds(horizontal)">
                                      <p:cBhvr>
                                        <p:cTn id="25" dur="500"/>
                                        <p:tgtEl>
                                          <p:spTgt spid="80904"/>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786435">
                                            <p:txEl>
                                              <p:pRg st="4" end="4"/>
                                            </p:txEl>
                                          </p:spTgt>
                                        </p:tgtEl>
                                        <p:attrNameLst>
                                          <p:attrName>style.visibility</p:attrName>
                                        </p:attrNameLst>
                                      </p:cBhvr>
                                      <p:to>
                                        <p:strVal val="visible"/>
                                      </p:to>
                                    </p:set>
                                    <p:animEffect transition="in" filter="blinds(horizontal)">
                                      <p:cBhvr>
                                        <p:cTn id="29" dur="500"/>
                                        <p:tgtEl>
                                          <p:spTgt spid="786435">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80902"/>
                                        </p:tgtEl>
                                        <p:attrNameLst>
                                          <p:attrName>style.visibility</p:attrName>
                                        </p:attrNameLst>
                                      </p:cBhvr>
                                      <p:to>
                                        <p:strVal val="visible"/>
                                      </p:to>
                                    </p:set>
                                    <p:animEffect transition="in" filter="blinds(horizontal)">
                                      <p:cBhvr>
                                        <p:cTn id="34" dur="500"/>
                                        <p:tgtEl>
                                          <p:spTgt spid="80902"/>
                                        </p:tgtEl>
                                      </p:cBhvr>
                                    </p:animEffect>
                                  </p:childTnLst>
                                </p:cTn>
                              </p:par>
                            </p:childTnLst>
                          </p:cTn>
                        </p:par>
                        <p:par>
                          <p:cTn id="35" fill="hold">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786435">
                                            <p:txEl>
                                              <p:pRg st="6" end="6"/>
                                            </p:txEl>
                                          </p:spTgt>
                                        </p:tgtEl>
                                        <p:attrNameLst>
                                          <p:attrName>style.visibility</p:attrName>
                                        </p:attrNameLst>
                                      </p:cBhvr>
                                      <p:to>
                                        <p:strVal val="visible"/>
                                      </p:to>
                                    </p:set>
                                    <p:animEffect transition="in" filter="blinds(horizontal)">
                                      <p:cBhvr>
                                        <p:cTn id="38" dur="500"/>
                                        <p:tgtEl>
                                          <p:spTgt spid="786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6435" grpId="0" build="p" bldLvl="5"/>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827088" y="244475"/>
            <a:ext cx="860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广义表的基本运算</a:t>
            </a:r>
          </a:p>
        </p:txBody>
      </p:sp>
      <p:grpSp>
        <p:nvGrpSpPr>
          <p:cNvPr id="17" name="组合 16"/>
          <p:cNvGrpSpPr/>
          <p:nvPr/>
        </p:nvGrpSpPr>
        <p:grpSpPr>
          <a:xfrm>
            <a:off x="1547813" y="2247900"/>
            <a:ext cx="2595562" cy="3203575"/>
            <a:chOff x="1091444" y="1808820"/>
            <a:chExt cx="2997153" cy="3698776"/>
          </a:xfrm>
        </p:grpSpPr>
        <p:sp>
          <p:nvSpPr>
            <p:cNvPr id="18" name="íṩľíḍè-圆角矩形 61"/>
            <p:cNvSpPr/>
            <p:nvPr/>
          </p:nvSpPr>
          <p:spPr>
            <a:xfrm>
              <a:off x="1091444" y="1808820"/>
              <a:ext cx="2997153" cy="3698776"/>
            </a:xfrm>
            <a:prstGeom prst="roundRect">
              <a:avLst>
                <a:gd name="adj" fmla="val 3485"/>
              </a:avLst>
            </a:prstGeom>
            <a:solidFill>
              <a:srgbClr val="4F81BD"/>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mn-lt"/>
                  <a:ea typeface="+mn-ea"/>
                  <a:cs typeface="+mn-ea"/>
                  <a:sym typeface="+mn-lt"/>
                </a:rPr>
                <a:t>求表头</a:t>
              </a:r>
              <a:r>
                <a:rPr kumimoji="0" lang="en-US" altLang="zh-CN" sz="2400" b="0" i="0" u="none" strike="noStrike" kern="0" cap="none" spc="0" normalizeH="0" baseline="0" noProof="0" dirty="0" err="1">
                  <a:ln>
                    <a:noFill/>
                  </a:ln>
                  <a:solidFill>
                    <a:prstClr val="white"/>
                  </a:solidFill>
                  <a:effectLst/>
                  <a:uLnTx/>
                  <a:uFillTx/>
                  <a:latin typeface="+mn-lt"/>
                  <a:ea typeface="+mn-ea"/>
                  <a:cs typeface="+mn-ea"/>
                  <a:sym typeface="+mn-lt"/>
                </a:rPr>
                <a:t>GetHead</a:t>
              </a:r>
              <a:r>
                <a:rPr kumimoji="0" lang="en-US" altLang="zh-CN" sz="2400" b="0" i="0" u="none" strike="noStrike" kern="0" cap="none" spc="0" normalizeH="0" baseline="0" noProof="0" dirty="0">
                  <a:ln>
                    <a:noFill/>
                  </a:ln>
                  <a:solidFill>
                    <a:prstClr val="white"/>
                  </a:solidFill>
                  <a:effectLst/>
                  <a:uLnTx/>
                  <a:uFillTx/>
                  <a:latin typeface="+mn-lt"/>
                  <a:ea typeface="+mn-ea"/>
                  <a:cs typeface="+mn-ea"/>
                  <a:sym typeface="+mn-lt"/>
                </a:rPr>
                <a:t>(L)</a:t>
              </a:r>
              <a:endParaRPr kumimoji="0" lang="zh-CN" altLang="en-US" sz="24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19" name="íṩľíḍè-任意多边形 62"/>
            <p:cNvSpPr/>
            <p:nvPr/>
          </p:nvSpPr>
          <p:spPr>
            <a:xfrm>
              <a:off x="1091444" y="2734431"/>
              <a:ext cx="2997153" cy="2773165"/>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20" name="íṩľíḍè-文本框 63"/>
            <p:cNvSpPr txBox="1"/>
            <p:nvPr/>
          </p:nvSpPr>
          <p:spPr>
            <a:xfrm>
              <a:off x="2251809" y="2453998"/>
              <a:ext cx="755246" cy="707496"/>
            </a:xfrm>
            <a:prstGeom prst="rect">
              <a:avLst/>
            </a:prstGeom>
            <a:noFill/>
          </p:spPr>
          <p:txBody>
            <a:bodyPr wrap="none">
              <a:normAutofit fontScale="92500" lnSpcReduction="10000"/>
            </a:bodyPr>
            <a:lstStyle/>
            <a:p>
              <a:pPr marR="0" algn="ctr" defTabSz="914400" eaLnBrk="1" fontAlgn="auto" hangingPunct="1">
                <a:spcBef>
                  <a:spcPts val="0"/>
                </a:spcBef>
                <a:spcAft>
                  <a:spcPts val="0"/>
                </a:spcAft>
                <a:buClrTx/>
                <a:buSzTx/>
                <a:buFontTx/>
                <a:buNone/>
                <a:defRPr/>
              </a:pPr>
              <a:r>
                <a:rPr kumimoji="0" lang="en-US" sz="4000" b="0" kern="0" cap="none" spc="0" normalizeH="0" baseline="0" noProof="0" dirty="0">
                  <a:solidFill>
                    <a:srgbClr val="EEECE1"/>
                  </a:solidFill>
                  <a:latin typeface="+mn-lt"/>
                  <a:ea typeface="+mn-ea"/>
                  <a:cs typeface="+mn-ea"/>
                  <a:sym typeface="+mn-lt"/>
                </a:rPr>
                <a:t>01</a:t>
              </a:r>
            </a:p>
          </p:txBody>
        </p:sp>
        <p:sp>
          <p:nvSpPr>
            <p:cNvPr id="21" name="íṩľíḍè-Rectangle 30"/>
            <p:cNvSpPr/>
            <p:nvPr/>
          </p:nvSpPr>
          <p:spPr>
            <a:xfrm>
              <a:off x="1217929" y="3300794"/>
              <a:ext cx="2744183" cy="1865884"/>
            </a:xfrm>
            <a:prstGeom prst="rect">
              <a:avLst/>
            </a:prstGeom>
          </p:spPr>
          <p: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mn-lt"/>
                  <a:ea typeface="+mn-ea"/>
                  <a:cs typeface="+mn-ea"/>
                  <a:sym typeface="+mn-lt"/>
                </a:rPr>
                <a:t>非空广义表的第一个元素，可以是一个单元素，也可以是一个子表</a:t>
              </a:r>
            </a:p>
          </p:txBody>
        </p:sp>
      </p:grpSp>
      <p:grpSp>
        <p:nvGrpSpPr>
          <p:cNvPr id="23" name="组合 22"/>
          <p:cNvGrpSpPr/>
          <p:nvPr/>
        </p:nvGrpSpPr>
        <p:grpSpPr>
          <a:xfrm>
            <a:off x="5149850" y="2247900"/>
            <a:ext cx="2593975" cy="3203575"/>
            <a:chOff x="8988320" y="1808820"/>
            <a:chExt cx="2995868" cy="3698776"/>
          </a:xfrm>
        </p:grpSpPr>
        <p:sp>
          <p:nvSpPr>
            <p:cNvPr id="24" name="íślíḋè-圆角矩形 46"/>
            <p:cNvSpPr/>
            <p:nvPr/>
          </p:nvSpPr>
          <p:spPr>
            <a:xfrm>
              <a:off x="8988320" y="1808820"/>
              <a:ext cx="2995868" cy="3698776"/>
            </a:xfrm>
            <a:prstGeom prst="roundRect">
              <a:avLst>
                <a:gd name="adj" fmla="val 3485"/>
              </a:avLst>
            </a:prstGeom>
            <a:solidFill>
              <a:srgbClr val="8064A2"/>
            </a:solidFill>
            <a:ln w="25400" cap="flat" cmpd="sng" algn="ctr">
              <a:noFill/>
              <a:prstDash val="solid"/>
            </a:ln>
            <a:effectLst/>
          </p:spPr>
          <p:txBody>
            <a:bodyPr wrap="none" tIns="216000" bIns="216000" anchorCtr="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mn-lt"/>
                  <a:ea typeface="+mn-ea"/>
                  <a:cs typeface="+mn-ea"/>
                  <a:sym typeface="+mn-lt"/>
                </a:rPr>
                <a:t>求表尾</a:t>
              </a:r>
              <a:r>
                <a:rPr kumimoji="0" lang="en-US" altLang="zh-CN" sz="2400" b="0" i="0" u="none" strike="noStrike" kern="0" cap="none" spc="0" normalizeH="0" baseline="0" noProof="0" dirty="0" err="1">
                  <a:ln>
                    <a:noFill/>
                  </a:ln>
                  <a:solidFill>
                    <a:prstClr val="white"/>
                  </a:solidFill>
                  <a:effectLst/>
                  <a:uLnTx/>
                  <a:uFillTx/>
                  <a:latin typeface="+mn-lt"/>
                  <a:ea typeface="+mn-ea"/>
                  <a:cs typeface="+mn-ea"/>
                  <a:sym typeface="+mn-lt"/>
                </a:rPr>
                <a:t>GetTail</a:t>
              </a:r>
              <a:r>
                <a:rPr kumimoji="0" lang="en-US" altLang="zh-CN" sz="2400" b="0" i="0" u="none" strike="noStrike" kern="0" cap="none" spc="0" normalizeH="0" baseline="0" noProof="0" dirty="0">
                  <a:ln>
                    <a:noFill/>
                  </a:ln>
                  <a:solidFill>
                    <a:prstClr val="white"/>
                  </a:solidFill>
                  <a:effectLst/>
                  <a:uLnTx/>
                  <a:uFillTx/>
                  <a:latin typeface="+mn-lt"/>
                  <a:ea typeface="+mn-ea"/>
                  <a:cs typeface="+mn-ea"/>
                  <a:sym typeface="+mn-lt"/>
                </a:rPr>
                <a:t>(L)</a:t>
              </a:r>
              <a:endParaRPr kumimoji="0" lang="zh-CN" altLang="en-US" sz="2400" b="0" i="0" u="none" strike="noStrike" kern="0" cap="none" spc="0" normalizeH="0" baseline="0" noProof="0" dirty="0">
                <a:ln>
                  <a:noFill/>
                </a:ln>
                <a:solidFill>
                  <a:prstClr val="white"/>
                </a:solidFill>
                <a:effectLst/>
                <a:uLnTx/>
                <a:uFillTx/>
                <a:latin typeface="+mn-lt"/>
                <a:ea typeface="+mn-ea"/>
                <a:cs typeface="+mn-ea"/>
                <a:sym typeface="+mn-lt"/>
              </a:endParaRPr>
            </a:p>
          </p:txBody>
        </p:sp>
        <p:sp>
          <p:nvSpPr>
            <p:cNvPr id="25" name="íślíḋè-任意多边形 47"/>
            <p:cNvSpPr/>
            <p:nvPr/>
          </p:nvSpPr>
          <p:spPr>
            <a:xfrm>
              <a:off x="8988320" y="2734431"/>
              <a:ext cx="2995868" cy="2773165"/>
            </a:xfrm>
            <a:custGeom>
              <a:avLst/>
              <a:gdLst>
                <a:gd name="connsiteX0" fmla="*/ 0 w 3657600"/>
                <a:gd name="connsiteY0" fmla="*/ 0 h 5486400"/>
                <a:gd name="connsiteX1" fmla="*/ 127467 w 3657600"/>
                <a:gd name="connsiteY1" fmla="*/ 0 h 5486400"/>
                <a:gd name="connsiteX2" fmla="*/ 1072342 w 3657600"/>
                <a:gd name="connsiteY2" fmla="*/ 0 h 5486400"/>
                <a:gd name="connsiteX3" fmla="*/ 1828800 w 3657600"/>
                <a:gd name="connsiteY3" fmla="*/ 756458 h 5486400"/>
                <a:gd name="connsiteX4" fmla="*/ 2585258 w 3657600"/>
                <a:gd name="connsiteY4" fmla="*/ 0 h 5486400"/>
                <a:gd name="connsiteX5" fmla="*/ 3530133 w 3657600"/>
                <a:gd name="connsiteY5" fmla="*/ 0 h 5486400"/>
                <a:gd name="connsiteX6" fmla="*/ 3657600 w 3657600"/>
                <a:gd name="connsiteY6" fmla="*/ 0 h 5486400"/>
                <a:gd name="connsiteX7" fmla="*/ 3657600 w 3657600"/>
                <a:gd name="connsiteY7" fmla="*/ 127467 h 5486400"/>
                <a:gd name="connsiteX8" fmla="*/ 3657600 w 3657600"/>
                <a:gd name="connsiteY8" fmla="*/ 914400 h 5486400"/>
                <a:gd name="connsiteX9" fmla="*/ 3657600 w 3657600"/>
                <a:gd name="connsiteY9" fmla="*/ 5358933 h 5486400"/>
                <a:gd name="connsiteX10" fmla="*/ 3530133 w 3657600"/>
                <a:gd name="connsiteY10" fmla="*/ 5486400 h 5486400"/>
                <a:gd name="connsiteX11" fmla="*/ 127467 w 3657600"/>
                <a:gd name="connsiteY11" fmla="*/ 5486400 h 5486400"/>
                <a:gd name="connsiteX12" fmla="*/ 0 w 3657600"/>
                <a:gd name="connsiteY12" fmla="*/ 5358933 h 5486400"/>
                <a:gd name="connsiteX13" fmla="*/ 0 w 3657600"/>
                <a:gd name="connsiteY13" fmla="*/ 914400 h 5486400"/>
                <a:gd name="connsiteX14" fmla="*/ 0 w 3657600"/>
                <a:gd name="connsiteY14" fmla="*/ 127467 h 5486400"/>
                <a:gd name="connsiteX15" fmla="*/ 0 w 3657600"/>
                <a:gd name="connsiteY15" fmla="*/ 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7600" h="5486400">
                  <a:moveTo>
                    <a:pt x="0" y="0"/>
                  </a:moveTo>
                  <a:lnTo>
                    <a:pt x="127467" y="0"/>
                  </a:lnTo>
                  <a:lnTo>
                    <a:pt x="1072342" y="0"/>
                  </a:lnTo>
                  <a:cubicBezTo>
                    <a:pt x="1072342" y="417780"/>
                    <a:pt x="1411020" y="756458"/>
                    <a:pt x="1828800" y="756458"/>
                  </a:cubicBezTo>
                  <a:cubicBezTo>
                    <a:pt x="2246580" y="756458"/>
                    <a:pt x="2585258" y="417780"/>
                    <a:pt x="2585258" y="0"/>
                  </a:cubicBezTo>
                  <a:lnTo>
                    <a:pt x="3530133" y="0"/>
                  </a:lnTo>
                  <a:lnTo>
                    <a:pt x="3657600" y="0"/>
                  </a:lnTo>
                  <a:lnTo>
                    <a:pt x="3657600" y="127467"/>
                  </a:lnTo>
                  <a:lnTo>
                    <a:pt x="3657600" y="914400"/>
                  </a:lnTo>
                  <a:lnTo>
                    <a:pt x="3657600" y="5358933"/>
                  </a:lnTo>
                  <a:cubicBezTo>
                    <a:pt x="3657600" y="5429331"/>
                    <a:pt x="3600531" y="5486400"/>
                    <a:pt x="3530133" y="5486400"/>
                  </a:cubicBezTo>
                  <a:lnTo>
                    <a:pt x="127467" y="5486400"/>
                  </a:lnTo>
                  <a:cubicBezTo>
                    <a:pt x="57069" y="5486400"/>
                    <a:pt x="0" y="5429331"/>
                    <a:pt x="0" y="5358933"/>
                  </a:cubicBezTo>
                  <a:lnTo>
                    <a:pt x="0" y="914400"/>
                  </a:lnTo>
                  <a:lnTo>
                    <a:pt x="0" y="127467"/>
                  </a:lnTo>
                  <a:lnTo>
                    <a:pt x="0" y="0"/>
                  </a:lnTo>
                  <a:close/>
                </a:path>
              </a:pathLst>
            </a:custGeom>
            <a:solidFill>
              <a:sysClr val="window" lastClr="FFFFFF">
                <a:lumMod val="95000"/>
              </a:sysClr>
            </a:solidFill>
            <a:ln w="25400" cap="flat" cmpd="sng" algn="ctr">
              <a:noFill/>
              <a:prstDash val="solid"/>
            </a:ln>
            <a:effectLst>
              <a:outerShdw dist="25400" dir="16200000" sx="101000" sy="101000" rotWithShape="0">
                <a:prstClr val="black">
                  <a:alpha val="14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prstClr val="white"/>
                </a:solidFill>
                <a:effectLst/>
                <a:uLnTx/>
                <a:uFillTx/>
                <a:latin typeface="+mn-lt"/>
                <a:ea typeface="+mn-ea"/>
                <a:cs typeface="+mn-ea"/>
                <a:sym typeface="+mn-lt"/>
              </a:endParaRPr>
            </a:p>
          </p:txBody>
        </p:sp>
        <p:sp>
          <p:nvSpPr>
            <p:cNvPr id="26" name="íślíḋè-文本框 48"/>
            <p:cNvSpPr txBox="1"/>
            <p:nvPr/>
          </p:nvSpPr>
          <p:spPr>
            <a:xfrm>
              <a:off x="10119563" y="2453998"/>
              <a:ext cx="755384" cy="707496"/>
            </a:xfrm>
            <a:prstGeom prst="rect">
              <a:avLst/>
            </a:prstGeom>
            <a:noFill/>
          </p:spPr>
          <p:txBody>
            <a:bodyPr wrap="none">
              <a:normAutofit fontScale="92500" lnSpcReduction="10000"/>
            </a:bodyPr>
            <a:lstStyle/>
            <a:p>
              <a:pPr marR="0" algn="ctr" defTabSz="914400" eaLnBrk="1" fontAlgn="auto" hangingPunct="1">
                <a:spcBef>
                  <a:spcPts val="0"/>
                </a:spcBef>
                <a:spcAft>
                  <a:spcPts val="0"/>
                </a:spcAft>
                <a:buClrTx/>
                <a:buSzTx/>
                <a:buFontTx/>
                <a:buNone/>
                <a:defRPr/>
              </a:pPr>
              <a:r>
                <a:rPr kumimoji="0" lang="en-US" sz="4000" b="0" kern="0" cap="none" spc="0" normalizeH="0" baseline="0" noProof="0" dirty="0">
                  <a:solidFill>
                    <a:srgbClr val="EEECE1"/>
                  </a:solidFill>
                  <a:latin typeface="+mn-lt"/>
                  <a:ea typeface="+mn-ea"/>
                  <a:cs typeface="+mn-ea"/>
                  <a:sym typeface="+mn-lt"/>
                </a:rPr>
                <a:t>04</a:t>
              </a:r>
            </a:p>
          </p:txBody>
        </p:sp>
        <p:sp>
          <p:nvSpPr>
            <p:cNvPr id="27" name="íślíḋè-Rectangle 15"/>
            <p:cNvSpPr/>
            <p:nvPr/>
          </p:nvSpPr>
          <p:spPr>
            <a:xfrm>
              <a:off x="9166166" y="3335620"/>
              <a:ext cx="2660345" cy="1831059"/>
            </a:xfrm>
            <a:prstGeom prst="rect">
              <a:avLst/>
            </a:prstGeom>
          </p:spPr>
          <p: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2000" b="0" i="0" u="none" strike="noStrike" kern="0" cap="none" spc="0" normalizeH="0" baseline="0" noProof="0" dirty="0">
                  <a:ln>
                    <a:noFill/>
                  </a:ln>
                  <a:solidFill>
                    <a:prstClr val="black"/>
                  </a:solidFill>
                  <a:effectLst/>
                  <a:uLnTx/>
                  <a:uFillTx/>
                  <a:latin typeface="+mn-lt"/>
                  <a:ea typeface="+mn-ea"/>
                  <a:cs typeface="+mn-ea"/>
                  <a:sym typeface="+mn-lt"/>
                </a:rPr>
                <a:t>非空广义表除去表头元素以外其它元素所构成的表。表尾一定是一个表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a16="http://schemas.microsoft.com/office/drawing/2014/main" id="{162B73CD-3AA8-B16C-5169-8AB9F8FF7ED9}"/>
              </a:ext>
            </a:extLst>
          </p:cNvPr>
          <p:cNvSpPr txBox="1">
            <a:spLocks/>
          </p:cNvSpPr>
          <p:nvPr/>
        </p:nvSpPr>
        <p:spPr>
          <a:xfrm>
            <a:off x="491315" y="5301208"/>
            <a:ext cx="6629400" cy="292894"/>
          </a:xfrm>
          <a:prstGeom prst="rect">
            <a:avLst/>
          </a:prstGeom>
        </p:spPr>
        <p:txBody>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a:lstStyle>
          <a:p>
            <a:r>
              <a:rPr lang="en-JM">
                <a:cs typeface="+mn-ea"/>
                <a:sym typeface="+mn-lt"/>
              </a:rPr>
              <a:t> </a:t>
            </a:r>
            <a:endParaRPr lang="en-JM" dirty="0">
              <a:cs typeface="+mn-ea"/>
              <a:sym typeface="+mn-lt"/>
            </a:endParaRPr>
          </a:p>
        </p:txBody>
      </p:sp>
      <p:grpSp>
        <p:nvGrpSpPr>
          <p:cNvPr id="8" name="组合 7">
            <a:extLst>
              <a:ext uri="{FF2B5EF4-FFF2-40B4-BE49-F238E27FC236}">
                <a16:creationId xmlns:a16="http://schemas.microsoft.com/office/drawing/2014/main" id="{FD5F5B3B-EB68-E9BD-A3BE-E40E3F1708FB}"/>
              </a:ext>
            </a:extLst>
          </p:cNvPr>
          <p:cNvGrpSpPr/>
          <p:nvPr/>
        </p:nvGrpSpPr>
        <p:grpSpPr>
          <a:xfrm>
            <a:off x="6359145" y="723745"/>
            <a:ext cx="2206004" cy="2517789"/>
            <a:chOff x="6325030" y="204087"/>
            <a:chExt cx="2206004" cy="2517789"/>
          </a:xfrm>
        </p:grpSpPr>
        <p:sp>
          <p:nvSpPr>
            <p:cNvPr id="9" name="右弧形箭头 40">
              <a:extLst>
                <a:ext uri="{FF2B5EF4-FFF2-40B4-BE49-F238E27FC236}">
                  <a16:creationId xmlns:a16="http://schemas.microsoft.com/office/drawing/2014/main" id="{A0DCC00B-EA85-659A-98DE-9838A8316012}"/>
                </a:ext>
              </a:extLst>
            </p:cNvPr>
            <p:cNvSpPr/>
            <p:nvPr/>
          </p:nvSpPr>
          <p:spPr>
            <a:xfrm rot="19597821">
              <a:off x="8011487" y="444625"/>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grpSp>
          <p:nvGrpSpPr>
            <p:cNvPr id="10" name="组合 9">
              <a:extLst>
                <a:ext uri="{FF2B5EF4-FFF2-40B4-BE49-F238E27FC236}">
                  <a16:creationId xmlns:a16="http://schemas.microsoft.com/office/drawing/2014/main" id="{D4746BD7-BFBA-6566-74EE-404C2B3F101B}"/>
                </a:ext>
              </a:extLst>
            </p:cNvPr>
            <p:cNvGrpSpPr/>
            <p:nvPr/>
          </p:nvGrpSpPr>
          <p:grpSpPr>
            <a:xfrm>
              <a:off x="6325030" y="204087"/>
              <a:ext cx="2106960" cy="2517789"/>
              <a:chOff x="6325030" y="204087"/>
              <a:chExt cx="2106960" cy="2517789"/>
            </a:xfrm>
          </p:grpSpPr>
          <p:sp>
            <p:nvSpPr>
              <p:cNvPr id="11" name="矩形 10">
                <a:extLst>
                  <a:ext uri="{FF2B5EF4-FFF2-40B4-BE49-F238E27FC236}">
                    <a16:creationId xmlns:a16="http://schemas.microsoft.com/office/drawing/2014/main" id="{98189044-C142-F1D3-E591-BD08B2355CCC}"/>
                  </a:ext>
                </a:extLst>
              </p:cNvPr>
              <p:cNvSpPr/>
              <p:nvPr/>
            </p:nvSpPr>
            <p:spPr>
              <a:xfrm>
                <a:off x="7094615" y="204087"/>
                <a:ext cx="556564"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b</a:t>
                </a:r>
                <a:endPar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2" name="矩形 11">
                <a:extLst>
                  <a:ext uri="{FF2B5EF4-FFF2-40B4-BE49-F238E27FC236}">
                    <a16:creationId xmlns:a16="http://schemas.microsoft.com/office/drawing/2014/main" id="{343F3AED-AB2B-4705-DCF0-A014B18D6E07}"/>
                  </a:ext>
                </a:extLst>
              </p:cNvPr>
              <p:cNvSpPr/>
              <p:nvPr/>
            </p:nvSpPr>
            <p:spPr>
              <a:xfrm>
                <a:off x="6421571" y="1413167"/>
                <a:ext cx="526106"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a:t>
                </a:r>
                <a:endPar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3" name="矩形 12">
                <a:extLst>
                  <a:ext uri="{FF2B5EF4-FFF2-40B4-BE49-F238E27FC236}">
                    <a16:creationId xmlns:a16="http://schemas.microsoft.com/office/drawing/2014/main" id="{14305DBD-E24D-08F4-4A22-B406C51625A9}"/>
                  </a:ext>
                </a:extLst>
              </p:cNvPr>
              <p:cNvSpPr/>
              <p:nvPr/>
            </p:nvSpPr>
            <p:spPr>
              <a:xfrm>
                <a:off x="7905884" y="1413167"/>
                <a:ext cx="526106"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a:t>
                </a:r>
                <a:endPar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右弧形箭头 41">
                <a:extLst>
                  <a:ext uri="{FF2B5EF4-FFF2-40B4-BE49-F238E27FC236}">
                    <a16:creationId xmlns:a16="http://schemas.microsoft.com/office/drawing/2014/main" id="{D6A9F47B-255B-327D-042B-0A2AC5A5129D}"/>
                  </a:ext>
                </a:extLst>
              </p:cNvPr>
              <p:cNvSpPr/>
              <p:nvPr/>
            </p:nvSpPr>
            <p:spPr>
              <a:xfrm rot="5400000">
                <a:off x="7207535" y="1743750"/>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sp>
            <p:nvSpPr>
              <p:cNvPr id="15" name="右弧形箭头 42">
                <a:extLst>
                  <a:ext uri="{FF2B5EF4-FFF2-40B4-BE49-F238E27FC236}">
                    <a16:creationId xmlns:a16="http://schemas.microsoft.com/office/drawing/2014/main" id="{75226709-39AC-EB21-DDF3-62509CF5C52B}"/>
                  </a:ext>
                </a:extLst>
              </p:cNvPr>
              <p:cNvSpPr/>
              <p:nvPr/>
            </p:nvSpPr>
            <p:spPr>
              <a:xfrm rot="12545682">
                <a:off x="6325030" y="467683"/>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schemeClr val="tx1"/>
                  </a:solidFill>
                </a:endParaRPr>
              </a:p>
            </p:txBody>
          </p:sp>
        </p:grpSp>
      </p:grpSp>
      <p:grpSp>
        <p:nvGrpSpPr>
          <p:cNvPr id="16" name="组合 15">
            <a:extLst>
              <a:ext uri="{FF2B5EF4-FFF2-40B4-BE49-F238E27FC236}">
                <a16:creationId xmlns:a16="http://schemas.microsoft.com/office/drawing/2014/main" id="{CF7AF0B3-5823-3126-55F7-EE0E19B5553E}"/>
              </a:ext>
            </a:extLst>
          </p:cNvPr>
          <p:cNvGrpSpPr/>
          <p:nvPr/>
        </p:nvGrpSpPr>
        <p:grpSpPr>
          <a:xfrm>
            <a:off x="1034215" y="2377028"/>
            <a:ext cx="3429024" cy="818855"/>
            <a:chOff x="1000100" y="1857370"/>
            <a:chExt cx="3429024" cy="818855"/>
          </a:xfrm>
        </p:grpSpPr>
        <p:sp>
          <p:nvSpPr>
            <p:cNvPr id="17" name="云形标注 30">
              <a:extLst>
                <a:ext uri="{FF2B5EF4-FFF2-40B4-BE49-F238E27FC236}">
                  <a16:creationId xmlns:a16="http://schemas.microsoft.com/office/drawing/2014/main" id="{26163346-F2F1-AEB5-4890-89063B3FFD9A}"/>
                </a:ext>
              </a:extLst>
            </p:cNvPr>
            <p:cNvSpPr/>
            <p:nvPr/>
          </p:nvSpPr>
          <p:spPr bwMode="auto">
            <a:xfrm>
              <a:off x="3357554" y="1857370"/>
              <a:ext cx="1071570" cy="571504"/>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感染</a:t>
              </a:r>
            </a:p>
          </p:txBody>
        </p:sp>
        <p:grpSp>
          <p:nvGrpSpPr>
            <p:cNvPr id="18" name="组合 17">
              <a:extLst>
                <a:ext uri="{FF2B5EF4-FFF2-40B4-BE49-F238E27FC236}">
                  <a16:creationId xmlns:a16="http://schemas.microsoft.com/office/drawing/2014/main" id="{19111057-99A1-7DF6-033C-59467928F060}"/>
                </a:ext>
              </a:extLst>
            </p:cNvPr>
            <p:cNvGrpSpPr/>
            <p:nvPr/>
          </p:nvGrpSpPr>
          <p:grpSpPr>
            <a:xfrm>
              <a:off x="1000100" y="2073940"/>
              <a:ext cx="1706054" cy="602285"/>
              <a:chOff x="1000100" y="2073940"/>
              <a:chExt cx="1706054" cy="602285"/>
            </a:xfrm>
          </p:grpSpPr>
          <p:pic>
            <p:nvPicPr>
              <p:cNvPr id="19" name="Picture 3">
                <a:extLst>
                  <a:ext uri="{FF2B5EF4-FFF2-40B4-BE49-F238E27FC236}">
                    <a16:creationId xmlns:a16="http://schemas.microsoft.com/office/drawing/2014/main" id="{60C78CFF-886E-0756-C8C9-DF6C950A4EA1}"/>
                  </a:ext>
                </a:extLst>
              </p:cNvPr>
              <p:cNvPicPr>
                <a:picLocks noChangeAspect="1" noChangeArrowheads="1"/>
              </p:cNvPicPr>
              <p:nvPr/>
            </p:nvPicPr>
            <p:blipFill>
              <a:blip r:embed="rId2" cstate="print"/>
              <a:srcRect/>
              <a:stretch>
                <a:fillRect/>
              </a:stretch>
            </p:blipFill>
            <p:spPr bwMode="auto">
              <a:xfrm>
                <a:off x="1000100" y="2073940"/>
                <a:ext cx="551822" cy="569248"/>
              </a:xfrm>
              <a:prstGeom prst="rect">
                <a:avLst/>
              </a:prstGeom>
              <a:noFill/>
              <a:ln w="9525">
                <a:noFill/>
                <a:miter lim="800000"/>
                <a:headEnd/>
                <a:tailEnd/>
              </a:ln>
              <a:effectLst/>
            </p:spPr>
          </p:pic>
          <p:sp>
            <p:nvSpPr>
              <p:cNvPr id="20" name="矩形 19">
                <a:extLst>
                  <a:ext uri="{FF2B5EF4-FFF2-40B4-BE49-F238E27FC236}">
                    <a16:creationId xmlns:a16="http://schemas.microsoft.com/office/drawing/2014/main" id="{DE9A0A60-424F-CF3C-06B2-A6579BA4337B}"/>
                  </a:ext>
                </a:extLst>
              </p:cNvPr>
              <p:cNvSpPr/>
              <p:nvPr/>
            </p:nvSpPr>
            <p:spPr>
              <a:xfrm>
                <a:off x="1643042" y="2214560"/>
                <a:ext cx="1063112" cy="461665"/>
              </a:xfrm>
              <a:prstGeom prst="rect">
                <a:avLst/>
              </a:prstGeom>
            </p:spPr>
            <p:txBody>
              <a:bodyPr wrap="none">
                <a:spAutoFit/>
              </a:bodyPr>
              <a:lstStyle/>
              <a:p>
                <a:r>
                  <a:rPr lang="en-US" altLang="zh-CN" sz="2400" dirty="0" err="1">
                    <a:latin typeface="华文楷体" panose="02010600040101010101" pitchFamily="2" charset="-122"/>
                    <a:ea typeface="华文楷体" panose="02010600040101010101" pitchFamily="2" charset="-122"/>
                  </a:rPr>
                  <a:t>bbb</a:t>
                </a:r>
                <a:r>
                  <a:rPr lang="en-US" altLang="zh-CN" sz="2400" u="sng" dirty="0" err="1">
                    <a:solidFill>
                      <a:srgbClr val="FF0505"/>
                    </a:solidFill>
                    <a:latin typeface="华文楷体" panose="02010600040101010101" pitchFamily="2" charset="-122"/>
                    <a:ea typeface="华文楷体" panose="02010600040101010101" pitchFamily="2" charset="-122"/>
                  </a:rPr>
                  <a:t>baa</a:t>
                </a:r>
                <a:endParaRPr lang="zh-CN" altLang="en-US" sz="2400" dirty="0"/>
              </a:p>
            </p:txBody>
          </p:sp>
        </p:grpSp>
      </p:grpSp>
      <p:grpSp>
        <p:nvGrpSpPr>
          <p:cNvPr id="21" name="组合 20">
            <a:extLst>
              <a:ext uri="{FF2B5EF4-FFF2-40B4-BE49-F238E27FC236}">
                <a16:creationId xmlns:a16="http://schemas.microsoft.com/office/drawing/2014/main" id="{B9F473FD-14AE-974E-D7FA-D3DE33E6D6DC}"/>
              </a:ext>
            </a:extLst>
          </p:cNvPr>
          <p:cNvGrpSpPr/>
          <p:nvPr/>
        </p:nvGrpSpPr>
        <p:grpSpPr>
          <a:xfrm>
            <a:off x="1034215" y="3234284"/>
            <a:ext cx="3500462" cy="785817"/>
            <a:chOff x="1000100" y="2714626"/>
            <a:chExt cx="3500462" cy="785817"/>
          </a:xfrm>
        </p:grpSpPr>
        <p:sp>
          <p:nvSpPr>
            <p:cNvPr id="22" name="云形标注 12">
              <a:extLst>
                <a:ext uri="{FF2B5EF4-FFF2-40B4-BE49-F238E27FC236}">
                  <a16:creationId xmlns:a16="http://schemas.microsoft.com/office/drawing/2014/main" id="{A09A61BA-EAD8-0E14-5D08-EACC9B14B82D}"/>
                </a:ext>
              </a:extLst>
            </p:cNvPr>
            <p:cNvSpPr/>
            <p:nvPr/>
          </p:nvSpPr>
          <p:spPr bwMode="auto">
            <a:xfrm>
              <a:off x="3428992" y="2714626"/>
              <a:ext cx="1071570" cy="642942"/>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感染</a:t>
              </a:r>
            </a:p>
          </p:txBody>
        </p:sp>
        <p:grpSp>
          <p:nvGrpSpPr>
            <p:cNvPr id="23" name="组合 22">
              <a:extLst>
                <a:ext uri="{FF2B5EF4-FFF2-40B4-BE49-F238E27FC236}">
                  <a16:creationId xmlns:a16="http://schemas.microsoft.com/office/drawing/2014/main" id="{C087581D-64E6-B910-475D-1DC75BB01818}"/>
                </a:ext>
              </a:extLst>
            </p:cNvPr>
            <p:cNvGrpSpPr/>
            <p:nvPr/>
          </p:nvGrpSpPr>
          <p:grpSpPr>
            <a:xfrm>
              <a:off x="1000100" y="2928940"/>
              <a:ext cx="1602555" cy="571503"/>
              <a:chOff x="1000100" y="2928940"/>
              <a:chExt cx="1602555" cy="571503"/>
            </a:xfrm>
          </p:grpSpPr>
          <p:pic>
            <p:nvPicPr>
              <p:cNvPr id="24" name="Picture 2">
                <a:extLst>
                  <a:ext uri="{FF2B5EF4-FFF2-40B4-BE49-F238E27FC236}">
                    <a16:creationId xmlns:a16="http://schemas.microsoft.com/office/drawing/2014/main" id="{CE1E4522-064D-DD96-5566-F52E19BA8BD0}"/>
                  </a:ext>
                </a:extLst>
              </p:cNvPr>
              <p:cNvPicPr>
                <a:picLocks noChangeAspect="1" noChangeArrowheads="1"/>
              </p:cNvPicPr>
              <p:nvPr/>
            </p:nvPicPr>
            <p:blipFill>
              <a:blip r:embed="rId3" cstate="print"/>
              <a:srcRect/>
              <a:stretch>
                <a:fillRect/>
              </a:stretch>
            </p:blipFill>
            <p:spPr bwMode="auto">
              <a:xfrm>
                <a:off x="1000100" y="2928940"/>
                <a:ext cx="513524" cy="571503"/>
              </a:xfrm>
              <a:prstGeom prst="rect">
                <a:avLst/>
              </a:prstGeom>
              <a:noFill/>
              <a:ln w="9525">
                <a:noFill/>
                <a:miter lim="800000"/>
                <a:headEnd/>
                <a:tailEnd/>
              </a:ln>
              <a:effectLst/>
            </p:spPr>
          </p:pic>
          <p:sp>
            <p:nvSpPr>
              <p:cNvPr id="25" name="矩形 24">
                <a:extLst>
                  <a:ext uri="{FF2B5EF4-FFF2-40B4-BE49-F238E27FC236}">
                    <a16:creationId xmlns:a16="http://schemas.microsoft.com/office/drawing/2014/main" id="{BDACECDC-5DF7-B790-CC7D-1435C8D4F6DB}"/>
                  </a:ext>
                </a:extLst>
              </p:cNvPr>
              <p:cNvSpPr/>
              <p:nvPr/>
            </p:nvSpPr>
            <p:spPr>
              <a:xfrm>
                <a:off x="1571604" y="3000378"/>
                <a:ext cx="1031051" cy="461665"/>
              </a:xfrm>
              <a:prstGeom prst="rect">
                <a:avLst/>
              </a:prstGeom>
            </p:spPr>
            <p:txBody>
              <a:bodyPr wrap="none">
                <a:spAutoFit/>
              </a:bodyPr>
              <a:lstStyle/>
              <a:p>
                <a:r>
                  <a:rPr lang="en-US" altLang="zh-CN" sz="2400" dirty="0" err="1">
                    <a:latin typeface="华文楷体" panose="02010600040101010101" pitchFamily="2" charset="-122"/>
                    <a:ea typeface="华文楷体" panose="02010600040101010101" pitchFamily="2" charset="-122"/>
                  </a:rPr>
                  <a:t>a</a:t>
                </a:r>
                <a:r>
                  <a:rPr lang="en-US" altLang="zh-CN" sz="2400" u="sng" dirty="0" err="1">
                    <a:solidFill>
                      <a:srgbClr val="FF0000"/>
                    </a:solidFill>
                    <a:latin typeface="华文楷体" panose="02010600040101010101" pitchFamily="2" charset="-122"/>
                    <a:ea typeface="华文楷体" panose="02010600040101010101" pitchFamily="2" charset="-122"/>
                  </a:rPr>
                  <a:t>aab</a:t>
                </a:r>
                <a:r>
                  <a:rPr lang="en-US" altLang="zh-CN" sz="2400" dirty="0" err="1">
                    <a:latin typeface="华文楷体" panose="02010600040101010101" pitchFamily="2" charset="-122"/>
                    <a:ea typeface="华文楷体" panose="02010600040101010101" pitchFamily="2" charset="-122"/>
                  </a:rPr>
                  <a:t>bb</a:t>
                </a:r>
                <a:endParaRPr lang="zh-CN" altLang="en-US" sz="2400" dirty="0"/>
              </a:p>
            </p:txBody>
          </p:sp>
        </p:grpSp>
      </p:grpSp>
      <p:grpSp>
        <p:nvGrpSpPr>
          <p:cNvPr id="26" name="组合 25">
            <a:extLst>
              <a:ext uri="{FF2B5EF4-FFF2-40B4-BE49-F238E27FC236}">
                <a16:creationId xmlns:a16="http://schemas.microsoft.com/office/drawing/2014/main" id="{32521415-183C-927E-CCB2-CBA2F74123D5}"/>
              </a:ext>
            </a:extLst>
          </p:cNvPr>
          <p:cNvGrpSpPr/>
          <p:nvPr/>
        </p:nvGrpSpPr>
        <p:grpSpPr>
          <a:xfrm>
            <a:off x="1034215" y="4162978"/>
            <a:ext cx="4000528" cy="663837"/>
            <a:chOff x="1000100" y="3643320"/>
            <a:chExt cx="4000528" cy="663837"/>
          </a:xfrm>
        </p:grpSpPr>
        <p:sp>
          <p:nvSpPr>
            <p:cNvPr id="27" name="云形标注 18">
              <a:extLst>
                <a:ext uri="{FF2B5EF4-FFF2-40B4-BE49-F238E27FC236}">
                  <a16:creationId xmlns:a16="http://schemas.microsoft.com/office/drawing/2014/main" id="{522E1755-219E-BFD8-4D5A-CDE7CD68D51F}"/>
                </a:ext>
              </a:extLst>
            </p:cNvPr>
            <p:cNvSpPr/>
            <p:nvPr/>
          </p:nvSpPr>
          <p:spPr bwMode="auto">
            <a:xfrm>
              <a:off x="3500430" y="3643320"/>
              <a:ext cx="1500198" cy="642942"/>
            </a:xfrm>
            <a:prstGeom prst="cloudCallout">
              <a:avLst>
                <a:gd name="adj1" fmla="val -129739"/>
                <a:gd name="adj2" fmla="val 24366"/>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未感染</a:t>
              </a:r>
            </a:p>
          </p:txBody>
        </p:sp>
        <p:grpSp>
          <p:nvGrpSpPr>
            <p:cNvPr id="28" name="组合 27">
              <a:extLst>
                <a:ext uri="{FF2B5EF4-FFF2-40B4-BE49-F238E27FC236}">
                  <a16:creationId xmlns:a16="http://schemas.microsoft.com/office/drawing/2014/main" id="{253DA35D-CE5C-04E7-C7B2-4894B3FB8C90}"/>
                </a:ext>
              </a:extLst>
            </p:cNvPr>
            <p:cNvGrpSpPr/>
            <p:nvPr/>
          </p:nvGrpSpPr>
          <p:grpSpPr>
            <a:xfrm>
              <a:off x="1000100" y="3786196"/>
              <a:ext cx="1679500" cy="520961"/>
              <a:chOff x="1000100" y="3786196"/>
              <a:chExt cx="1679500" cy="520961"/>
            </a:xfrm>
          </p:grpSpPr>
          <p:pic>
            <p:nvPicPr>
              <p:cNvPr id="29" name="Picture 4">
                <a:extLst>
                  <a:ext uri="{FF2B5EF4-FFF2-40B4-BE49-F238E27FC236}">
                    <a16:creationId xmlns:a16="http://schemas.microsoft.com/office/drawing/2014/main" id="{D72B5FEB-527B-7804-603D-F0A4E55E5615}"/>
                  </a:ext>
                </a:extLst>
              </p:cNvPr>
              <p:cNvPicPr>
                <a:picLocks noChangeAspect="1" noChangeArrowheads="1"/>
              </p:cNvPicPr>
              <p:nvPr/>
            </p:nvPicPr>
            <p:blipFill>
              <a:blip r:embed="rId4" cstate="print"/>
              <a:srcRect/>
              <a:stretch>
                <a:fillRect/>
              </a:stretch>
            </p:blipFill>
            <p:spPr bwMode="auto">
              <a:xfrm>
                <a:off x="1000100" y="3786196"/>
                <a:ext cx="500066" cy="500066"/>
              </a:xfrm>
              <a:prstGeom prst="rect">
                <a:avLst/>
              </a:prstGeom>
              <a:noFill/>
              <a:ln w="9525">
                <a:noFill/>
                <a:miter lim="800000"/>
                <a:headEnd/>
                <a:tailEnd/>
              </a:ln>
              <a:effectLst/>
            </p:spPr>
          </p:pic>
          <p:sp>
            <p:nvSpPr>
              <p:cNvPr id="30" name="矩形 29">
                <a:extLst>
                  <a:ext uri="{FF2B5EF4-FFF2-40B4-BE49-F238E27FC236}">
                    <a16:creationId xmlns:a16="http://schemas.microsoft.com/office/drawing/2014/main" id="{AF9809AD-6FE5-ECC8-7150-997348EDEA42}"/>
                  </a:ext>
                </a:extLst>
              </p:cNvPr>
              <p:cNvSpPr/>
              <p:nvPr/>
            </p:nvSpPr>
            <p:spPr>
              <a:xfrm>
                <a:off x="1571604" y="3845492"/>
                <a:ext cx="1107996" cy="461665"/>
              </a:xfrm>
              <a:prstGeom prst="rect">
                <a:avLst/>
              </a:prstGeom>
            </p:spPr>
            <p:txBody>
              <a:bodyPr wrap="none">
                <a:spAutoFit/>
              </a:bodyPr>
              <a:lstStyle/>
              <a:p>
                <a:r>
                  <a:rPr lang="en-US" altLang="zh-CN" sz="2400" dirty="0">
                    <a:latin typeface="华文楷体" panose="02010600040101010101" pitchFamily="2" charset="-122"/>
                    <a:ea typeface="华文楷体" panose="02010600040101010101" pitchFamily="2" charset="-122"/>
                  </a:rPr>
                  <a:t>babbba</a:t>
                </a:r>
                <a:endParaRPr lang="zh-CN" altLang="en-US" sz="2400" dirty="0"/>
              </a:p>
            </p:txBody>
          </p:sp>
        </p:grpSp>
      </p:grpSp>
      <p:grpSp>
        <p:nvGrpSpPr>
          <p:cNvPr id="31" name="组合 30">
            <a:extLst>
              <a:ext uri="{FF2B5EF4-FFF2-40B4-BE49-F238E27FC236}">
                <a16:creationId xmlns:a16="http://schemas.microsoft.com/office/drawing/2014/main" id="{757AFE07-0D2E-0537-28B7-30242DC89401}"/>
              </a:ext>
            </a:extLst>
          </p:cNvPr>
          <p:cNvGrpSpPr/>
          <p:nvPr/>
        </p:nvGrpSpPr>
        <p:grpSpPr>
          <a:xfrm>
            <a:off x="3748859" y="1305458"/>
            <a:ext cx="1432149" cy="785818"/>
            <a:chOff x="3714744" y="785800"/>
            <a:chExt cx="1432149" cy="785818"/>
          </a:xfrm>
        </p:grpSpPr>
        <p:pic>
          <p:nvPicPr>
            <p:cNvPr id="32" name="Picture 5">
              <a:extLst>
                <a:ext uri="{FF2B5EF4-FFF2-40B4-BE49-F238E27FC236}">
                  <a16:creationId xmlns:a16="http://schemas.microsoft.com/office/drawing/2014/main" id="{C77DFF42-8B0C-398C-A8D5-4CCC5A4A8B71}"/>
                </a:ext>
              </a:extLst>
            </p:cNvPr>
            <p:cNvPicPr>
              <a:picLocks noChangeAspect="1" noChangeArrowheads="1"/>
            </p:cNvPicPr>
            <p:nvPr/>
          </p:nvPicPr>
          <p:blipFill>
            <a:blip r:embed="rId5"/>
            <a:srcRect/>
            <a:stretch>
              <a:fillRect/>
            </a:stretch>
          </p:blipFill>
          <p:spPr bwMode="auto">
            <a:xfrm>
              <a:off x="3714744" y="785800"/>
              <a:ext cx="741097" cy="785818"/>
            </a:xfrm>
            <a:prstGeom prst="rect">
              <a:avLst/>
            </a:prstGeom>
            <a:noFill/>
            <a:ln w="9525">
              <a:noFill/>
              <a:miter lim="800000"/>
              <a:headEnd/>
              <a:tailEnd/>
            </a:ln>
            <a:effectLst/>
          </p:spPr>
        </p:pic>
        <p:sp>
          <p:nvSpPr>
            <p:cNvPr id="33" name="矩形 32">
              <a:extLst>
                <a:ext uri="{FF2B5EF4-FFF2-40B4-BE49-F238E27FC236}">
                  <a16:creationId xmlns:a16="http://schemas.microsoft.com/office/drawing/2014/main" id="{41278CB1-8731-E892-44B5-E3B1B6F06DB6}"/>
                </a:ext>
              </a:extLst>
            </p:cNvPr>
            <p:cNvSpPr/>
            <p:nvPr/>
          </p:nvSpPr>
          <p:spPr>
            <a:xfrm>
              <a:off x="4500562" y="1000114"/>
              <a:ext cx="646331" cy="461665"/>
            </a:xfrm>
            <a:prstGeom prst="rect">
              <a:avLst/>
            </a:prstGeom>
            <a:solidFill>
              <a:srgbClr val="FFC000"/>
            </a:solidFill>
          </p:spPr>
          <p:txBody>
            <a:bodyPr wrap="none">
              <a:spAutoFit/>
            </a:bodyPr>
            <a:lstStyle/>
            <a:p>
              <a:r>
                <a:rPr lang="en-US" altLang="zh-CN" sz="2400" dirty="0">
                  <a:solidFill>
                    <a:srgbClr val="FF0505"/>
                  </a:solidFill>
                  <a:latin typeface="华文楷体" panose="02010600040101010101" pitchFamily="2" charset="-122"/>
                  <a:ea typeface="华文楷体" panose="02010600040101010101" pitchFamily="2" charset="-122"/>
                </a:rPr>
                <a:t>baa</a:t>
              </a:r>
              <a:endParaRPr lang="zh-CN" altLang="en-US" sz="2400" dirty="0"/>
            </a:p>
          </p:txBody>
        </p:sp>
      </p:grpSp>
      <p:sp>
        <p:nvSpPr>
          <p:cNvPr id="3" name="Rectangle 154">
            <a:extLst>
              <a:ext uri="{FF2B5EF4-FFF2-40B4-BE49-F238E27FC236}">
                <a16:creationId xmlns:a16="http://schemas.microsoft.com/office/drawing/2014/main" id="{DEBAB039-106D-6CEB-4DEA-574F5B0CC971}"/>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15222900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820738" y="138113"/>
            <a:ext cx="2339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a:t>
            </a:r>
          </a:p>
        </p:txBody>
      </p:sp>
      <p:sp>
        <p:nvSpPr>
          <p:cNvPr id="788483" name="Text Box 3"/>
          <p:cNvSpPr txBox="1">
            <a:spLocks noChangeArrowheads="1"/>
          </p:cNvSpPr>
          <p:nvPr/>
        </p:nvSpPr>
        <p:spPr bwMode="auto">
          <a:xfrm>
            <a:off x="346075" y="1746250"/>
            <a:ext cx="1993900" cy="519113"/>
          </a:xfrm>
          <a:prstGeom prst="rect">
            <a:avLst/>
          </a:prstGeom>
          <a:solidFill>
            <a:srgbClr val="EAEAEA"/>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 )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nvGrpSpPr>
          <p:cNvPr id="2" name="Group 4"/>
          <p:cNvGrpSpPr/>
          <p:nvPr/>
        </p:nvGrpSpPr>
        <p:grpSpPr>
          <a:xfrm>
            <a:off x="2339975" y="1727200"/>
            <a:ext cx="6548438" cy="519113"/>
            <a:chOff x="2109" y="2404"/>
            <a:chExt cx="3445" cy="327"/>
          </a:xfrm>
        </p:grpSpPr>
        <p:sp>
          <p:nvSpPr>
            <p:cNvPr id="68613" name="AutoShape 5"/>
            <p:cNvSpPr>
              <a:spLocks noChangeArrowheads="1"/>
            </p:cNvSpPr>
            <p:nvPr/>
          </p:nvSpPr>
          <p:spPr bwMode="auto">
            <a:xfrm>
              <a:off x="2109" y="2469"/>
              <a:ext cx="750" cy="197"/>
            </a:xfrm>
            <a:prstGeom prst="rightArrow">
              <a:avLst>
                <a:gd name="adj1" fmla="val 50000"/>
                <a:gd name="adj2" fmla="val 9514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14" name="Text Box 6"/>
            <p:cNvSpPr txBox="1">
              <a:spLocks noChangeArrowheads="1"/>
            </p:cNvSpPr>
            <p:nvPr/>
          </p:nvSpPr>
          <p:spPr bwMode="auto">
            <a:xfrm>
              <a:off x="2859" y="2404"/>
              <a:ext cx="2695"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GetHead</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和</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GetTail</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均无定义　　　　　　　</a:t>
              </a:r>
            </a:p>
          </p:txBody>
        </p:sp>
      </p:grpSp>
      <p:sp>
        <p:nvSpPr>
          <p:cNvPr id="788487" name="Text Box 7"/>
          <p:cNvSpPr txBox="1">
            <a:spLocks noChangeArrowheads="1"/>
          </p:cNvSpPr>
          <p:nvPr/>
        </p:nvSpPr>
        <p:spPr bwMode="auto">
          <a:xfrm>
            <a:off x="346075" y="2352675"/>
            <a:ext cx="1993900" cy="519113"/>
          </a:xfrm>
          <a:prstGeom prst="rect">
            <a:avLst/>
          </a:prstGeom>
          <a:solidFill>
            <a:srgbClr val="EAEAEA"/>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A=(a,b)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nvGrpSpPr>
          <p:cNvPr id="3" name="Group 8"/>
          <p:cNvGrpSpPr/>
          <p:nvPr/>
        </p:nvGrpSpPr>
        <p:grpSpPr>
          <a:xfrm>
            <a:off x="2339975" y="2347913"/>
            <a:ext cx="6548438" cy="519112"/>
            <a:chOff x="2109" y="2404"/>
            <a:chExt cx="3445" cy="327"/>
          </a:xfrm>
        </p:grpSpPr>
        <p:sp>
          <p:nvSpPr>
            <p:cNvPr id="68617" name="AutoShape 9"/>
            <p:cNvSpPr>
              <a:spLocks noChangeArrowheads="1"/>
            </p:cNvSpPr>
            <p:nvPr/>
          </p:nvSpPr>
          <p:spPr bwMode="auto">
            <a:xfrm>
              <a:off x="2109" y="2469"/>
              <a:ext cx="750" cy="197"/>
            </a:xfrm>
            <a:prstGeom prst="rightArrow">
              <a:avLst>
                <a:gd name="adj1" fmla="val 50000"/>
                <a:gd name="adj2" fmla="val 9514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18" name="Text Box 10"/>
            <p:cNvSpPr txBox="1">
              <a:spLocks noChangeArrowheads="1"/>
            </p:cNvSpPr>
            <p:nvPr/>
          </p:nvSpPr>
          <p:spPr bwMode="auto">
            <a:xfrm>
              <a:off x="2859" y="2404"/>
              <a:ext cx="2695"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GetHead</a:t>
              </a: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     </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GetTail</a:t>
              </a: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(A)=(b)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sp>
        <p:nvSpPr>
          <p:cNvPr id="788491" name="Text Box 11"/>
          <p:cNvSpPr txBox="1">
            <a:spLocks noChangeArrowheads="1"/>
          </p:cNvSpPr>
          <p:nvPr/>
        </p:nvSpPr>
        <p:spPr bwMode="auto">
          <a:xfrm>
            <a:off x="322263" y="2944813"/>
            <a:ext cx="1993900" cy="519113"/>
          </a:xfrm>
          <a:prstGeom prst="rect">
            <a:avLst/>
          </a:prstGeom>
          <a:solidFill>
            <a:srgbClr val="EAEAEA"/>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nvGrpSpPr>
          <p:cNvPr id="4" name="Group 12"/>
          <p:cNvGrpSpPr/>
          <p:nvPr/>
        </p:nvGrpSpPr>
        <p:grpSpPr>
          <a:xfrm>
            <a:off x="2339975" y="2954338"/>
            <a:ext cx="6524625" cy="519112"/>
            <a:chOff x="2109" y="2404"/>
            <a:chExt cx="3445" cy="327"/>
          </a:xfrm>
        </p:grpSpPr>
        <p:sp>
          <p:nvSpPr>
            <p:cNvPr id="68621" name="AutoShape 13"/>
            <p:cNvSpPr>
              <a:spLocks noChangeArrowheads="1"/>
            </p:cNvSpPr>
            <p:nvPr/>
          </p:nvSpPr>
          <p:spPr bwMode="auto">
            <a:xfrm>
              <a:off x="2109" y="2469"/>
              <a:ext cx="750" cy="197"/>
            </a:xfrm>
            <a:prstGeom prst="rightArrow">
              <a:avLst>
                <a:gd name="adj1" fmla="val 50000"/>
                <a:gd name="adj2" fmla="val 9514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22" name="Text Box 14"/>
            <p:cNvSpPr txBox="1">
              <a:spLocks noChangeArrowheads="1"/>
            </p:cNvSpPr>
            <p:nvPr/>
          </p:nvSpPr>
          <p:spPr bwMode="auto">
            <a:xfrm>
              <a:off x="2859" y="2404"/>
              <a:ext cx="2695"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GetHead</a:t>
              </a: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     </a:t>
              </a:r>
              <a:r>
                <a:rPr kumimoji="0" lang="en-US" altLang="zh-CN" sz="2400" b="0" i="0" u="none" strike="noStrike" kern="1200" cap="none" spc="0" normalizeH="0" baseline="0" noProof="0">
                  <a:ln>
                    <a:noFill/>
                  </a:ln>
                  <a:solidFill>
                    <a:schemeClr val="tx1"/>
                  </a:solidFill>
                  <a:effectLst/>
                  <a:uLnTx/>
                  <a:uFillTx/>
                  <a:latin typeface="+mn-lt"/>
                  <a:ea typeface="+mn-ea"/>
                  <a:cs typeface="+mn-ea"/>
                  <a:sym typeface="+mn-lt"/>
                </a:rPr>
                <a:t>GetT</a:t>
              </a: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ail(A)=( )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sp>
        <p:nvSpPr>
          <p:cNvPr id="788495" name="Text Box 15"/>
          <p:cNvSpPr txBox="1">
            <a:spLocks noChangeArrowheads="1"/>
          </p:cNvSpPr>
          <p:nvPr/>
        </p:nvSpPr>
        <p:spPr bwMode="auto">
          <a:xfrm>
            <a:off x="322263" y="3532188"/>
            <a:ext cx="1993900" cy="519113"/>
          </a:xfrm>
          <a:prstGeom prst="rect">
            <a:avLst/>
          </a:prstGeom>
          <a:solidFill>
            <a:srgbClr val="EAEAEA"/>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A=((a))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nvGrpSpPr>
          <p:cNvPr id="5" name="Group 16"/>
          <p:cNvGrpSpPr/>
          <p:nvPr/>
        </p:nvGrpSpPr>
        <p:grpSpPr>
          <a:xfrm>
            <a:off x="2339975" y="3541713"/>
            <a:ext cx="6524625" cy="519112"/>
            <a:chOff x="2109" y="2404"/>
            <a:chExt cx="3445" cy="327"/>
          </a:xfrm>
        </p:grpSpPr>
        <p:sp>
          <p:nvSpPr>
            <p:cNvPr id="68625" name="AutoShape 17"/>
            <p:cNvSpPr>
              <a:spLocks noChangeArrowheads="1"/>
            </p:cNvSpPr>
            <p:nvPr/>
          </p:nvSpPr>
          <p:spPr bwMode="auto">
            <a:xfrm>
              <a:off x="2109" y="2469"/>
              <a:ext cx="750" cy="197"/>
            </a:xfrm>
            <a:prstGeom prst="rightArrow">
              <a:avLst>
                <a:gd name="adj1" fmla="val 50000"/>
                <a:gd name="adj2" fmla="val 95142"/>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68626" name="Text Box 18"/>
            <p:cNvSpPr txBox="1">
              <a:spLocks noChangeArrowheads="1"/>
            </p:cNvSpPr>
            <p:nvPr/>
          </p:nvSpPr>
          <p:spPr bwMode="auto">
            <a:xfrm>
              <a:off x="2859" y="2404"/>
              <a:ext cx="2695"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a:ln>
                    <a:noFill/>
                  </a:ln>
                  <a:solidFill>
                    <a:schemeClr val="tx1"/>
                  </a:solidFill>
                  <a:effectLst/>
                  <a:uLnTx/>
                  <a:uFillTx/>
                  <a:latin typeface="+mn-lt"/>
                  <a:ea typeface="+mn-ea"/>
                  <a:cs typeface="+mn-ea"/>
                  <a:sym typeface="+mn-lt"/>
                </a:rPr>
                <a:t>GetHead(A)=(a) GetTail(A)=( ) </a:t>
              </a: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　　　　　　　</a:t>
              </a:r>
            </a:p>
          </p:txBody>
        </p:sp>
      </p:grpSp>
      <p:grpSp>
        <p:nvGrpSpPr>
          <p:cNvPr id="6" name="Group 19"/>
          <p:cNvGrpSpPr/>
          <p:nvPr/>
        </p:nvGrpSpPr>
        <p:grpSpPr>
          <a:xfrm>
            <a:off x="322263" y="4470400"/>
            <a:ext cx="8001000" cy="1038225"/>
            <a:chOff x="166" y="2369"/>
            <a:chExt cx="5040" cy="654"/>
          </a:xfrm>
        </p:grpSpPr>
        <p:sp>
          <p:nvSpPr>
            <p:cNvPr id="68628" name="Text Box 20"/>
            <p:cNvSpPr txBox="1">
              <a:spLocks noChangeArrowheads="1"/>
            </p:cNvSpPr>
            <p:nvPr/>
          </p:nvSpPr>
          <p:spPr bwMode="auto">
            <a:xfrm>
              <a:off x="166" y="2696"/>
              <a:ext cx="5040" cy="32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GetHead</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GetTail</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Get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Head</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GetTail</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GetTail</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68629" name="Text Box 21"/>
            <p:cNvSpPr txBox="1">
              <a:spLocks noChangeArrowheads="1"/>
            </p:cNvSpPr>
            <p:nvPr/>
          </p:nvSpPr>
          <p:spPr bwMode="auto">
            <a:xfrm>
              <a:off x="166" y="2369"/>
              <a:ext cx="2102" cy="327"/>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a,b</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c,d</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f,g</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grpSp>
      <p:sp>
        <p:nvSpPr>
          <p:cNvPr id="788502" name="Rectangle 22"/>
          <p:cNvSpPr>
            <a:spLocks noChangeArrowheads="1"/>
          </p:cNvSpPr>
          <p:nvPr/>
        </p:nvSpPr>
        <p:spPr bwMode="auto">
          <a:xfrm>
            <a:off x="8323263" y="4984750"/>
            <a:ext cx="541338" cy="523875"/>
          </a:xfrm>
          <a:prstGeom prst="rect">
            <a:avLst/>
          </a:prstGeom>
          <a:solidFill>
            <a:srgbClr val="6C4C8F"/>
          </a:solidFill>
          <a:ln>
            <a:noFill/>
          </a:ln>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chemeClr val="bg1"/>
                </a:solidFill>
                <a:effectLst/>
                <a:uLnTx/>
                <a:uFillTx/>
                <a:latin typeface="+mn-lt"/>
                <a:ea typeface="+mn-ea"/>
                <a:cs typeface="+mn-ea"/>
                <a:sym typeface="+mn-lt"/>
              </a:rPr>
              <a:t>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483"/>
                                        </p:tgtEl>
                                        <p:attrNameLst>
                                          <p:attrName>style.visibility</p:attrName>
                                        </p:attrNameLst>
                                      </p:cBhvr>
                                      <p:to>
                                        <p:strVal val="visible"/>
                                      </p:to>
                                    </p:set>
                                    <p:animEffect transition="in" filter="blinds(horizontal)">
                                      <p:cBhvr>
                                        <p:cTn id="7" dur="500"/>
                                        <p:tgtEl>
                                          <p:spTgt spid="78848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88487"/>
                                        </p:tgtEl>
                                        <p:attrNameLst>
                                          <p:attrName>style.visibility</p:attrName>
                                        </p:attrNameLst>
                                      </p:cBhvr>
                                      <p:to>
                                        <p:strVal val="visible"/>
                                      </p:to>
                                    </p:set>
                                    <p:anim calcmode="lin" valueType="num">
                                      <p:cBhvr additive="base">
                                        <p:cTn id="18" dur="500" fill="hold"/>
                                        <p:tgtEl>
                                          <p:spTgt spid="788487"/>
                                        </p:tgtEl>
                                        <p:attrNameLst>
                                          <p:attrName>ppt_x</p:attrName>
                                        </p:attrNameLst>
                                      </p:cBhvr>
                                      <p:tavLst>
                                        <p:tav tm="0">
                                          <p:val>
                                            <p:strVal val="#ppt_x"/>
                                          </p:val>
                                        </p:tav>
                                        <p:tav tm="100000">
                                          <p:val>
                                            <p:strVal val="#ppt_x"/>
                                          </p:val>
                                        </p:tav>
                                      </p:tavLst>
                                    </p:anim>
                                    <p:anim calcmode="lin" valueType="num">
                                      <p:cBhvr additive="base">
                                        <p:cTn id="19" dur="500" fill="hold"/>
                                        <p:tgtEl>
                                          <p:spTgt spid="78848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88491"/>
                                        </p:tgtEl>
                                        <p:attrNameLst>
                                          <p:attrName>style.visibility</p:attrName>
                                        </p:attrNameLst>
                                      </p:cBhvr>
                                      <p:to>
                                        <p:strVal val="visible"/>
                                      </p:to>
                                    </p:set>
                                    <p:anim calcmode="lin" valueType="num">
                                      <p:cBhvr additive="base">
                                        <p:cTn id="30" dur="500" fill="hold"/>
                                        <p:tgtEl>
                                          <p:spTgt spid="788491"/>
                                        </p:tgtEl>
                                        <p:attrNameLst>
                                          <p:attrName>ppt_x</p:attrName>
                                        </p:attrNameLst>
                                      </p:cBhvr>
                                      <p:tavLst>
                                        <p:tav tm="0">
                                          <p:val>
                                            <p:strVal val="#ppt_x"/>
                                          </p:val>
                                        </p:tav>
                                        <p:tav tm="100000">
                                          <p:val>
                                            <p:strVal val="#ppt_x"/>
                                          </p:val>
                                        </p:tav>
                                      </p:tavLst>
                                    </p:anim>
                                    <p:anim calcmode="lin" valueType="num">
                                      <p:cBhvr additive="base">
                                        <p:cTn id="31" dur="500" fill="hold"/>
                                        <p:tgtEl>
                                          <p:spTgt spid="78849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88495"/>
                                        </p:tgtEl>
                                        <p:attrNameLst>
                                          <p:attrName>style.visibility</p:attrName>
                                        </p:attrNameLst>
                                      </p:cBhvr>
                                      <p:to>
                                        <p:strVal val="visible"/>
                                      </p:to>
                                    </p:set>
                                    <p:animEffect transition="in" filter="blinds(horizontal)">
                                      <p:cBhvr>
                                        <p:cTn id="42" dur="500"/>
                                        <p:tgtEl>
                                          <p:spTgt spid="78849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0-#ppt_w/2"/>
                                          </p:val>
                                        </p:tav>
                                        <p:tav tm="100000">
                                          <p:val>
                                            <p:strVal val="#ppt_x"/>
                                          </p:val>
                                        </p:tav>
                                      </p:tavLst>
                                    </p:anim>
                                    <p:anim calcmode="lin" valueType="num">
                                      <p:cBhvr additive="base">
                                        <p:cTn id="5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88502"/>
                                        </p:tgtEl>
                                        <p:attrNameLst>
                                          <p:attrName>style.visibility</p:attrName>
                                        </p:attrNameLst>
                                      </p:cBhvr>
                                      <p:to>
                                        <p:strVal val="visible"/>
                                      </p:to>
                                    </p:set>
                                    <p:anim calcmode="lin" valueType="num">
                                      <p:cBhvr additive="base">
                                        <p:cTn id="59" dur="500" fill="hold"/>
                                        <p:tgtEl>
                                          <p:spTgt spid="788502"/>
                                        </p:tgtEl>
                                        <p:attrNameLst>
                                          <p:attrName>ppt_x</p:attrName>
                                        </p:attrNameLst>
                                      </p:cBhvr>
                                      <p:tavLst>
                                        <p:tav tm="0">
                                          <p:val>
                                            <p:strVal val="#ppt_x"/>
                                          </p:val>
                                        </p:tav>
                                        <p:tav tm="100000">
                                          <p:val>
                                            <p:strVal val="#ppt_x"/>
                                          </p:val>
                                        </p:tav>
                                      </p:tavLst>
                                    </p:anim>
                                    <p:anim calcmode="lin" valueType="num">
                                      <p:cBhvr additive="base">
                                        <p:cTn id="60" dur="500" fill="hold"/>
                                        <p:tgtEl>
                                          <p:spTgt spid="7885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3" grpId="0" animBg="1"/>
      <p:bldP spid="788487" grpId="0" animBg="1"/>
      <p:bldP spid="788491" grpId="0" animBg="1"/>
      <p:bldP spid="788495" grpId="0" animBg="1"/>
      <p:bldP spid="78850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ChangeArrowheads="1"/>
          </p:cNvSpPr>
          <p:nvPr/>
        </p:nvSpPr>
        <p:spPr bwMode="auto">
          <a:xfrm>
            <a:off x="914400" y="1844675"/>
            <a:ext cx="2514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有次序性</a:t>
            </a: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有长度</a:t>
            </a: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有深度</a:t>
            </a: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可递归</a:t>
            </a:r>
          </a:p>
          <a:p>
            <a:pPr marL="342900" marR="0" lvl="0" indent="-342900" algn="l" defTabSz="914400" rtl="0" eaLnBrk="0" fontAlgn="base" latinLnBrk="0" hangingPunct="0">
              <a:lnSpc>
                <a:spcPct val="100000"/>
              </a:lnSpc>
              <a:spcBef>
                <a:spcPct val="5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a:ln>
                  <a:noFill/>
                </a:ln>
                <a:solidFill>
                  <a:schemeClr val="tx1"/>
                </a:solidFill>
                <a:effectLst/>
                <a:uLnTx/>
                <a:uFillTx/>
                <a:latin typeface="+mn-lt"/>
                <a:ea typeface="+mn-ea"/>
                <a:cs typeface="+mn-ea"/>
                <a:sym typeface="+mn-lt"/>
              </a:rPr>
              <a:t>可共享</a:t>
            </a:r>
          </a:p>
        </p:txBody>
      </p:sp>
      <p:sp>
        <p:nvSpPr>
          <p:cNvPr id="789507" name="Rectangle 3"/>
          <p:cNvSpPr>
            <a:spLocks noChangeArrowheads="1"/>
          </p:cNvSpPr>
          <p:nvPr/>
        </p:nvSpPr>
        <p:spPr bwMode="auto">
          <a:xfrm>
            <a:off x="3200400" y="1844675"/>
            <a:ext cx="52578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一个直接前驱和一个直接后继</a:t>
            </a: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＝表中元素个数</a:t>
            </a: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＝表中括号的重数</a:t>
            </a: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自己可以作为自己的子表</a:t>
            </a: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2800" b="0" i="0" u="none" strike="noStrike" kern="1200" cap="none" spc="0" normalizeH="0" baseline="0" noProof="0">
                <a:ln>
                  <a:noFill/>
                </a:ln>
                <a:solidFill>
                  <a:srgbClr val="FF0000"/>
                </a:solidFill>
                <a:effectLst/>
                <a:uLnTx/>
                <a:uFillTx/>
                <a:latin typeface="+mn-lt"/>
                <a:ea typeface="+mn-ea"/>
                <a:cs typeface="+mn-ea"/>
                <a:sym typeface="+mn-lt"/>
              </a:rPr>
              <a:t>可以为其他广义表所共享</a:t>
            </a:r>
          </a:p>
        </p:txBody>
      </p:sp>
      <p:sp>
        <p:nvSpPr>
          <p:cNvPr id="69636" name="Rectangle 4"/>
          <p:cNvSpPr>
            <a:spLocks noChangeArrowheads="1"/>
          </p:cNvSpPr>
          <p:nvPr/>
        </p:nvSpPr>
        <p:spPr bwMode="auto">
          <a:xfrm>
            <a:off x="806450" y="188913"/>
            <a:ext cx="478790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广义表的特点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95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95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95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95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895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8950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8950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8950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78950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7895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06" grpId="0" build="p"/>
      <p:bldP spid="789507"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矩形 1"/>
          <p:cNvSpPr/>
          <p:nvPr/>
        </p:nvSpPr>
        <p:spPr>
          <a:xfrm>
            <a:off x="0" y="1052513"/>
            <a:ext cx="9140825" cy="3168650"/>
          </a:xfrm>
          <a:prstGeom prst="rect">
            <a:avLst/>
          </a:prstGeom>
          <a:solidFill>
            <a:srgbClr val="EAEAEA"/>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a:lnSpc>
                <a:spcPct val="100000"/>
              </a:lnSpc>
              <a:spcBef>
                <a:spcPct val="20000"/>
              </a:spcBef>
            </a:pPr>
            <a:endParaRPr lang="zh-CN" altLang="en-US" sz="2800" dirty="0">
              <a:ea typeface="仿宋_GB2312" pitchFamily="49" charset="-122"/>
            </a:endParaRPr>
          </a:p>
        </p:txBody>
      </p:sp>
      <p:sp>
        <p:nvSpPr>
          <p:cNvPr id="790530" name="AutoShape 2"/>
          <p:cNvSpPr>
            <a:spLocks noChangeArrowheads="1"/>
          </p:cNvSpPr>
          <p:nvPr/>
        </p:nvSpPr>
        <p:spPr bwMode="auto">
          <a:xfrm>
            <a:off x="284163" y="4873625"/>
            <a:ext cx="4291013" cy="1771650"/>
          </a:xfrm>
          <a:prstGeom prst="cloudCallout">
            <a:avLst>
              <a:gd name="adj1" fmla="val -14966"/>
              <a:gd name="adj2" fmla="val -90838"/>
            </a:avLst>
          </a:prstGeom>
          <a:solidFill>
            <a:srgbClr val="CCCCFF"/>
          </a:solidFill>
          <a:ln w="9525">
            <a:noFill/>
            <a:miter lim="800000"/>
          </a:ln>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a,E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a,E</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(a,(a,(a,…….)))</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E</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为递归表</a:t>
            </a:r>
          </a:p>
        </p:txBody>
      </p:sp>
      <p:sp>
        <p:nvSpPr>
          <p:cNvPr id="790531" name="Text Box 3"/>
          <p:cNvSpPr txBox="1">
            <a:spLocks noChangeArrowheads="1"/>
          </p:cNvSpPr>
          <p:nvPr/>
        </p:nvSpPr>
        <p:spPr bwMode="auto">
          <a:xfrm>
            <a:off x="485775" y="1052513"/>
            <a:ext cx="358140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1</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 =( )</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B = ( e ) </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C =( a ,( b , c , d ) ) </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4</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D=( A , B ,C )</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5</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E=(a, E)</a:t>
            </a:r>
          </a:p>
        </p:txBody>
      </p:sp>
      <p:sp>
        <p:nvSpPr>
          <p:cNvPr id="790532" name="Rectangle 4"/>
          <p:cNvSpPr>
            <a:spLocks noChangeArrowheads="1"/>
          </p:cNvSpPr>
          <p:nvPr/>
        </p:nvSpPr>
        <p:spPr bwMode="auto">
          <a:xfrm>
            <a:off x="4283075" y="1052513"/>
            <a:ext cx="485775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n=0</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，因为</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是空表</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n=1</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，表中元素</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e</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是原子</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n=2</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 </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为原子，</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en-US" altLang="zh-CN" sz="2800" b="0" i="0" u="none" strike="noStrike" kern="1200" cap="none" spc="0" normalizeH="0" baseline="0" noProof="0" dirty="0" err="1">
                <a:ln>
                  <a:noFill/>
                </a:ln>
                <a:solidFill>
                  <a:schemeClr val="accent2"/>
                </a:solidFill>
                <a:effectLst/>
                <a:uLnTx/>
                <a:uFillTx/>
                <a:latin typeface="+mn-lt"/>
                <a:ea typeface="+mn-ea"/>
                <a:cs typeface="+mn-ea"/>
                <a:sym typeface="+mn-lt"/>
              </a:rPr>
              <a:t>b,c,d</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为子表</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n=3</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3</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个元素都是子表</a:t>
            </a:r>
          </a:p>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n=2</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a </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为原子，</a:t>
            </a:r>
            <a:r>
              <a:rPr kumimoji="0" lang="en-US" altLang="zh-CN" sz="2800" b="0" i="0" u="none" strike="noStrike" kern="1200" cap="none" spc="0" normalizeH="0" baseline="0" noProof="0" dirty="0">
                <a:ln>
                  <a:noFill/>
                </a:ln>
                <a:solidFill>
                  <a:schemeClr val="accent2"/>
                </a:solidFill>
                <a:effectLst/>
                <a:uLnTx/>
                <a:uFillTx/>
                <a:latin typeface="+mn-lt"/>
                <a:ea typeface="+mn-ea"/>
                <a:cs typeface="+mn-ea"/>
                <a:sym typeface="+mn-lt"/>
              </a:rPr>
              <a:t>E</a:t>
            </a:r>
            <a:r>
              <a:rPr kumimoji="0" lang="zh-CN" altLang="en-US" sz="2800" b="0" i="0" u="none" strike="noStrike" kern="1200" cap="none" spc="0" normalizeH="0" baseline="0" noProof="0" dirty="0">
                <a:ln>
                  <a:noFill/>
                </a:ln>
                <a:solidFill>
                  <a:schemeClr val="accent2"/>
                </a:solidFill>
                <a:effectLst/>
                <a:uLnTx/>
                <a:uFillTx/>
                <a:latin typeface="+mn-lt"/>
                <a:ea typeface="+mn-ea"/>
                <a:cs typeface="+mn-ea"/>
                <a:sym typeface="+mn-lt"/>
              </a:rPr>
              <a:t>为子表</a:t>
            </a:r>
          </a:p>
        </p:txBody>
      </p:sp>
      <p:sp>
        <p:nvSpPr>
          <p:cNvPr id="790533" name="AutoShape 5"/>
          <p:cNvSpPr>
            <a:spLocks noChangeArrowheads="1"/>
          </p:cNvSpPr>
          <p:nvPr/>
        </p:nvSpPr>
        <p:spPr bwMode="auto">
          <a:xfrm>
            <a:off x="5038725" y="4797425"/>
            <a:ext cx="3546475" cy="1762125"/>
          </a:xfrm>
          <a:prstGeom prst="cloudCallout">
            <a:avLst>
              <a:gd name="adj1" fmla="val -110977"/>
              <a:gd name="adj2" fmla="val -123422"/>
            </a:avLst>
          </a:prstGeom>
          <a:solidFill>
            <a:srgbClr val="CCCCFF"/>
          </a:solidFill>
          <a:ln w="9525">
            <a:noFill/>
            <a:miter lim="800000"/>
          </a:ln>
        </p:spPr>
        <p:txBody>
          <a:bodyPr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D=(A,B,C)=(( ),(e),(a,(</a:t>
            </a:r>
            <a:r>
              <a:rPr kumimoji="0" lang="en-US" altLang="zh-CN" sz="2400" b="0" i="0" u="none" strike="noStrike" kern="1200" cap="none" spc="0" normalizeH="0" baseline="0" noProof="0" dirty="0" err="1">
                <a:ln>
                  <a:noFill/>
                </a:ln>
                <a:solidFill>
                  <a:schemeClr val="tx1"/>
                </a:solidFill>
                <a:effectLst/>
                <a:uLnTx/>
                <a:uFillTx/>
                <a:latin typeface="+mn-lt"/>
                <a:ea typeface="+mn-ea"/>
                <a:cs typeface="+mn-ea"/>
                <a:sym typeface="+mn-lt"/>
              </a:rPr>
              <a:t>b,c,d</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，共享表</a:t>
            </a:r>
          </a:p>
        </p:txBody>
      </p:sp>
      <p:sp>
        <p:nvSpPr>
          <p:cNvPr id="70662" name="Rectangle 6"/>
          <p:cNvSpPr>
            <a:spLocks noChangeArrowheads="1"/>
          </p:cNvSpPr>
          <p:nvPr/>
        </p:nvSpPr>
        <p:spPr bwMode="auto">
          <a:xfrm>
            <a:off x="827088" y="120650"/>
            <a:ext cx="70199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练习：求下列广义表的长度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994"/>
                                        </p:tgtEl>
                                        <p:attrNameLst>
                                          <p:attrName>style.visibility</p:attrName>
                                        </p:attrNameLst>
                                      </p:cBhvr>
                                      <p:to>
                                        <p:strVal val="visible"/>
                                      </p:to>
                                    </p:set>
                                    <p:anim calcmode="lin" valueType="num">
                                      <p:cBhvr additive="base">
                                        <p:cTn id="7" dur="500" fill="hold"/>
                                        <p:tgtEl>
                                          <p:spTgt spid="84994"/>
                                        </p:tgtEl>
                                        <p:attrNameLst>
                                          <p:attrName>ppt_x</p:attrName>
                                        </p:attrNameLst>
                                      </p:cBhvr>
                                      <p:tavLst>
                                        <p:tav tm="0">
                                          <p:val>
                                            <p:strVal val="#ppt_x"/>
                                          </p:val>
                                        </p:tav>
                                        <p:tav tm="100000">
                                          <p:val>
                                            <p:strVal val="#ppt_x"/>
                                          </p:val>
                                        </p:tav>
                                      </p:tavLst>
                                    </p:anim>
                                    <p:anim calcmode="lin" valueType="num">
                                      <p:cBhvr additive="base">
                                        <p:cTn id="8" dur="500" fill="hold"/>
                                        <p:tgtEl>
                                          <p:spTgt spid="849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790531"/>
                                        </p:tgtEl>
                                        <p:attrNameLst>
                                          <p:attrName>style.visibility</p:attrName>
                                        </p:attrNameLst>
                                      </p:cBhvr>
                                      <p:to>
                                        <p:strVal val="visible"/>
                                      </p:to>
                                    </p:set>
                                    <p:animEffect transition="in" filter="wipe(up)">
                                      <p:cBhvr>
                                        <p:cTn id="13" dur="500"/>
                                        <p:tgtEl>
                                          <p:spTgt spid="79053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type="wd">
                                    <p:tmAbs val="300"/>
                                  </p:iterate>
                                  <p:childTnLst>
                                    <p:set>
                                      <p:cBhvr>
                                        <p:cTn id="17" dur="1" fill="hold">
                                          <p:stCondLst>
                                            <p:cond delay="299"/>
                                          </p:stCondLst>
                                        </p:cTn>
                                        <p:tgtEl>
                                          <p:spTgt spid="79053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type="wd">
                                    <p:tmAbs val="300"/>
                                  </p:iterate>
                                  <p:childTnLst>
                                    <p:set>
                                      <p:cBhvr>
                                        <p:cTn id="21" dur="1" fill="hold">
                                          <p:stCondLst>
                                            <p:cond delay="299"/>
                                          </p:stCondLst>
                                        </p:cTn>
                                        <p:tgtEl>
                                          <p:spTgt spid="79053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type="wd">
                                    <p:tmAbs val="300"/>
                                  </p:iterate>
                                  <p:childTnLst>
                                    <p:set>
                                      <p:cBhvr>
                                        <p:cTn id="25" dur="1" fill="hold">
                                          <p:stCondLst>
                                            <p:cond delay="299"/>
                                          </p:stCondLst>
                                        </p:cTn>
                                        <p:tgtEl>
                                          <p:spTgt spid="79053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type="wd">
                                    <p:tmAbs val="300"/>
                                  </p:iterate>
                                  <p:childTnLst>
                                    <p:set>
                                      <p:cBhvr>
                                        <p:cTn id="29" dur="1" fill="hold">
                                          <p:stCondLst>
                                            <p:cond delay="299"/>
                                          </p:stCondLst>
                                        </p:cTn>
                                        <p:tgtEl>
                                          <p:spTgt spid="790532">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type="wd">
                                    <p:tmAbs val="300"/>
                                  </p:iterate>
                                  <p:childTnLst>
                                    <p:set>
                                      <p:cBhvr>
                                        <p:cTn id="33" dur="1" fill="hold">
                                          <p:stCondLst>
                                            <p:cond delay="299"/>
                                          </p:stCondLst>
                                        </p:cTn>
                                        <p:tgtEl>
                                          <p:spTgt spid="790532">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type="lt">
                                    <p:tmAbs val="75"/>
                                  </p:iterate>
                                  <p:childTnLst>
                                    <p:set>
                                      <p:cBhvr>
                                        <p:cTn id="37" dur="1" fill="hold">
                                          <p:stCondLst>
                                            <p:cond delay="74"/>
                                          </p:stCondLst>
                                        </p:cTn>
                                        <p:tgtEl>
                                          <p:spTgt spid="7905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type="lt">
                                    <p:tmAbs val="75"/>
                                  </p:iterate>
                                  <p:childTnLst>
                                    <p:set>
                                      <p:cBhvr>
                                        <p:cTn id="41" dur="1" fill="hold">
                                          <p:stCondLst>
                                            <p:cond delay="74"/>
                                          </p:stCondLst>
                                        </p:cTn>
                                        <p:tgtEl>
                                          <p:spTgt spid="7905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animBg="1"/>
      <p:bldP spid="790530" grpId="0" animBg="1"/>
      <p:bldP spid="790531" grpId="0"/>
      <p:bldP spid="790532" grpId="0" build="p"/>
      <p:bldP spid="79053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88067" name="矩形: 圆角 16"/>
          <p:cNvSpPr/>
          <p:nvPr/>
        </p:nvSpPr>
        <p:spPr>
          <a:xfrm>
            <a:off x="2576513" y="5626100"/>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8068" name="矩形: 圆角 15"/>
          <p:cNvSpPr/>
          <p:nvPr/>
        </p:nvSpPr>
        <p:spPr>
          <a:xfrm>
            <a:off x="1631950" y="5626100"/>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4.1</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4.4</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4.6</a:t>
            </a:r>
            <a:endParaRPr kumimoji="0" lang="zh-CN" altLang="en-US" b="0" kern="1200" cap="none" spc="0" normalizeH="0" baseline="0" noProof="0" dirty="0">
              <a:solidFill>
                <a:schemeClr val="bg1"/>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案例引入</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广义表</a:t>
            </a:r>
            <a:endParaRPr kumimoji="0" lang="en-US" altLang="zh-CN"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3C0B6FAB-0308-AA5B-277E-10537EE061A3}"/>
              </a:ext>
            </a:extLst>
          </p:cNvPr>
          <p:cNvSpPr>
            <a:spLocks noChangeArrowheads="1"/>
          </p:cNvSpPr>
          <p:nvPr/>
        </p:nvSpPr>
        <p:spPr bwMode="auto">
          <a:xfrm>
            <a:off x="215516" y="1346201"/>
            <a:ext cx="8712968" cy="2226816"/>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医学研究者最近发现了某些新病毒，通过对这些病毒的分析，得知它们的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序列都是环状的。现在研究者收集了大量的病毒</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和人的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数据，想快速检测出这些人是否感染了相应的病毒。为方便研究，研究者将人的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和病毒的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均表示成由一些小写字母组成的字符串，然后检测某种病毒的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序列是否在患者的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序列中出现过，如果出现过，则此人感染了病毒，否则没有感染。注意：人的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序列是线性的，而病毒的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序列是环状的。</a:t>
            </a:r>
          </a:p>
        </p:txBody>
      </p:sp>
      <p:sp>
        <p:nvSpPr>
          <p:cNvPr id="4" name="矩形: 圆角 16">
            <a:extLst>
              <a:ext uri="{FF2B5EF4-FFF2-40B4-BE49-F238E27FC236}">
                <a16:creationId xmlns:a16="http://schemas.microsoft.com/office/drawing/2014/main" id="{C0009541-1F58-FA2D-7A9F-5CFB8B42047E}"/>
              </a:ext>
            </a:extLst>
          </p:cNvPr>
          <p:cNvSpPr>
            <a:spLocks noChangeArrowheads="1"/>
          </p:cNvSpPr>
          <p:nvPr/>
        </p:nvSpPr>
        <p:spPr bwMode="auto">
          <a:xfrm>
            <a:off x="234577" y="841375"/>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000" b="0" i="0" u="none" strike="noStrike" kern="1200" cap="none" spc="0" normalizeH="0" baseline="0" noProof="0" dirty="0">
                <a:ln>
                  <a:noFill/>
                </a:ln>
                <a:solidFill>
                  <a:srgbClr val="FEFFFF"/>
                </a:solidFill>
                <a:effectLst/>
                <a:uLnTx/>
                <a:uFillTx/>
                <a:latin typeface="Times New Roman"/>
                <a:ea typeface="Microsoft YaHei"/>
                <a:cs typeface="+mn-ea"/>
                <a:sym typeface="+mn-lt"/>
              </a:rPr>
              <a:t>任务描述</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0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5" name="Rectangle 7">
            <a:extLst>
              <a:ext uri="{FF2B5EF4-FFF2-40B4-BE49-F238E27FC236}">
                <a16:creationId xmlns:a16="http://schemas.microsoft.com/office/drawing/2014/main" id="{778A1997-F315-017D-EE2F-A910B63578D0}"/>
              </a:ext>
            </a:extLst>
          </p:cNvPr>
          <p:cNvSpPr>
            <a:spLocks noChangeArrowheads="1"/>
          </p:cNvSpPr>
          <p:nvPr/>
        </p:nvSpPr>
        <p:spPr bwMode="auto">
          <a:xfrm>
            <a:off x="239469" y="5609898"/>
            <a:ext cx="8712968" cy="771430"/>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对于每组数据输出一行，若患者感染了病毒输出“</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YES</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”，否则输出“</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NO</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endPar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6" name="矩形: 圆角 16">
            <a:extLst>
              <a:ext uri="{FF2B5EF4-FFF2-40B4-BE49-F238E27FC236}">
                <a16:creationId xmlns:a16="http://schemas.microsoft.com/office/drawing/2014/main" id="{6C7E0600-4420-0DEC-40AA-DBF304AAEF7E}"/>
              </a:ext>
            </a:extLst>
          </p:cNvPr>
          <p:cNvSpPr>
            <a:spLocks noChangeArrowheads="1"/>
          </p:cNvSpPr>
          <p:nvPr/>
        </p:nvSpPr>
        <p:spPr bwMode="auto">
          <a:xfrm>
            <a:off x="215516" y="3683360"/>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000" b="0" i="0" u="none" strike="noStrike" kern="1200" cap="none" spc="0" normalizeH="0" baseline="0" noProof="0" dirty="0">
                <a:ln>
                  <a:noFill/>
                </a:ln>
                <a:solidFill>
                  <a:srgbClr val="FEFFFF"/>
                </a:solidFill>
                <a:effectLst/>
                <a:uLnTx/>
                <a:uFillTx/>
                <a:latin typeface="Times New Roman"/>
                <a:ea typeface="Microsoft YaHei"/>
                <a:cs typeface="+mn-ea"/>
                <a:sym typeface="+mn-lt"/>
              </a:rPr>
              <a:t>输入</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0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7" name="矩形: 圆角 16">
            <a:extLst>
              <a:ext uri="{FF2B5EF4-FFF2-40B4-BE49-F238E27FC236}">
                <a16:creationId xmlns:a16="http://schemas.microsoft.com/office/drawing/2014/main" id="{61671268-BAC3-480C-11AD-9DC5B0AAC71A}"/>
              </a:ext>
            </a:extLst>
          </p:cNvPr>
          <p:cNvSpPr>
            <a:spLocks noChangeArrowheads="1"/>
          </p:cNvSpPr>
          <p:nvPr/>
        </p:nvSpPr>
        <p:spPr bwMode="auto">
          <a:xfrm>
            <a:off x="251520" y="5059338"/>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000" b="0" i="0" u="none" strike="noStrike" kern="1200" cap="none" spc="0" normalizeH="0" baseline="0" noProof="0" dirty="0">
                <a:ln>
                  <a:noFill/>
                </a:ln>
                <a:solidFill>
                  <a:srgbClr val="FEFFFF"/>
                </a:solidFill>
                <a:effectLst/>
                <a:uLnTx/>
                <a:uFillTx/>
                <a:latin typeface="Times New Roman"/>
                <a:ea typeface="Microsoft YaHei"/>
                <a:cs typeface="+mn-ea"/>
                <a:sym typeface="+mn-lt"/>
              </a:rPr>
              <a:t>输出</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0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8" name="Rectangle 7">
            <a:extLst>
              <a:ext uri="{FF2B5EF4-FFF2-40B4-BE49-F238E27FC236}">
                <a16:creationId xmlns:a16="http://schemas.microsoft.com/office/drawing/2014/main" id="{577B86E3-C5E3-33E8-E61E-9F952103F65C}"/>
              </a:ext>
            </a:extLst>
          </p:cNvPr>
          <p:cNvSpPr>
            <a:spLocks noChangeArrowheads="1"/>
          </p:cNvSpPr>
          <p:nvPr/>
        </p:nvSpPr>
        <p:spPr bwMode="auto">
          <a:xfrm>
            <a:off x="239469" y="4215338"/>
            <a:ext cx="8712968" cy="797838"/>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多组数据，每组数据有一行，为序列</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和</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B</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对应病毒的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B</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对应人的</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DNA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序列。</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A</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和</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B</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都为“</a:t>
            </a:r>
            <a:r>
              <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0”</a:t>
            </a:r>
            <a:r>
              <a:rPr kumimoji="0"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rPr>
              <a:t>时输入结束。</a:t>
            </a:r>
            <a:endPar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9" name="Rectangle 154">
            <a:extLst>
              <a:ext uri="{FF2B5EF4-FFF2-40B4-BE49-F238E27FC236}">
                <a16:creationId xmlns:a16="http://schemas.microsoft.com/office/drawing/2014/main" id="{C0301EED-8DB8-F3F9-E796-21AE1822C979}"/>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病毒感染检测</a:t>
            </a:r>
          </a:p>
        </p:txBody>
      </p:sp>
    </p:spTree>
    <p:extLst>
      <p:ext uri="{BB962C8B-B14F-4D97-AF65-F5344CB8AC3E}">
        <p14:creationId xmlns:p14="http://schemas.microsoft.com/office/powerpoint/2010/main" val="7164999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7BA8F12-B46D-4B10-18CA-3AF8DFBFE0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55976"/>
            <a:ext cx="4035236" cy="295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0A565DC3-D120-6985-717A-195BB97AF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573016"/>
            <a:ext cx="3622780" cy="284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54">
            <a:extLst>
              <a:ext uri="{FF2B5EF4-FFF2-40B4-BE49-F238E27FC236}">
                <a16:creationId xmlns:a16="http://schemas.microsoft.com/office/drawing/2014/main" id="{B921ED3B-A955-DDF9-908F-374DD7374544}"/>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
        <p:nvSpPr>
          <p:cNvPr id="10" name="标题 9">
            <a:extLst>
              <a:ext uri="{FF2B5EF4-FFF2-40B4-BE49-F238E27FC236}">
                <a16:creationId xmlns:a16="http://schemas.microsoft.com/office/drawing/2014/main" id="{A4A21B3C-3F10-DC15-7FF3-ADC676673326}"/>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905608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3C0B6FAB-0308-AA5B-277E-10537EE061A3}"/>
              </a:ext>
            </a:extLst>
          </p:cNvPr>
          <p:cNvSpPr>
            <a:spLocks noChangeArrowheads="1"/>
          </p:cNvSpPr>
          <p:nvPr/>
        </p:nvSpPr>
        <p:spPr bwMode="auto">
          <a:xfrm>
            <a:off x="215516" y="1253367"/>
            <a:ext cx="8712968" cy="2607505"/>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随着互联网的飞速发展，网络安全问题日益严重。入侵检测技术是一种积极主动防御的安全保障技术，而</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是其中基于规则匹配的一种入侵检测技术。</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自</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1998</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年被发明以来，历经数年的迭代更新，</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已成为一个具有多平台</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(Multi-Platform)</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、实时</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(Real-Time)</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流量分析、网络</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IP</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数据包</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(Pocket)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记录等特性的强大的网络入侵检测</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防御系统</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(Network Intrusion Detection/Prevention System)</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，即</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NIDS/NIPS</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首先需要使用者根据入侵行为的特征，按照一定的规范将这些特征编写成规则，最后通过检测网络数据与规则数据库中的规则是否匹配来判断入侵与否。在</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入侵检测系统中，规则的匹配效率是影响</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Snort</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检测效率的关键。而规则匹配的核心技术是模式匹配算法。</a:t>
            </a:r>
          </a:p>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请实现一个模式匹配算法，用于网络入侵行为的检测。若检在网络日志中检测到任何一条检测规则中的</a:t>
            </a:r>
            <a:r>
              <a:rPr kumimoji="0" lang="en-US" altLang="zh-CN" sz="1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ip</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地址，则输出“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Network intrusion detected.”</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，反之输出“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Nothing detected.”</a:t>
            </a:r>
            <a:endPar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4" name="矩形: 圆角 16">
            <a:extLst>
              <a:ext uri="{FF2B5EF4-FFF2-40B4-BE49-F238E27FC236}">
                <a16:creationId xmlns:a16="http://schemas.microsoft.com/office/drawing/2014/main" id="{C0009541-1F58-FA2D-7A9F-5CFB8B42047E}"/>
              </a:ext>
            </a:extLst>
          </p:cNvPr>
          <p:cNvSpPr>
            <a:spLocks noChangeArrowheads="1"/>
          </p:cNvSpPr>
          <p:nvPr/>
        </p:nvSpPr>
        <p:spPr bwMode="auto">
          <a:xfrm>
            <a:off x="234577" y="841376"/>
            <a:ext cx="2232496" cy="381650"/>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任务描述</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5" name="Rectangle 7">
            <a:extLst>
              <a:ext uri="{FF2B5EF4-FFF2-40B4-BE49-F238E27FC236}">
                <a16:creationId xmlns:a16="http://schemas.microsoft.com/office/drawing/2014/main" id="{778A1997-F315-017D-EE2F-A910B63578D0}"/>
              </a:ext>
            </a:extLst>
          </p:cNvPr>
          <p:cNvSpPr>
            <a:spLocks noChangeArrowheads="1"/>
          </p:cNvSpPr>
          <p:nvPr/>
        </p:nvSpPr>
        <p:spPr bwMode="auto">
          <a:xfrm>
            <a:off x="239469" y="5920904"/>
            <a:ext cx="8712968" cy="771430"/>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输出一行，若检在网络日志中检测到任何一条检测规则中的</a:t>
            </a:r>
            <a:r>
              <a:rPr kumimoji="0" lang="en-US" altLang="zh-CN" sz="1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ip</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地址，则输出“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Network intrusion detected.</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”，反之输出“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Nothing detected.</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endPar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6" name="矩形: 圆角 16">
            <a:extLst>
              <a:ext uri="{FF2B5EF4-FFF2-40B4-BE49-F238E27FC236}">
                <a16:creationId xmlns:a16="http://schemas.microsoft.com/office/drawing/2014/main" id="{6C7E0600-4420-0DEC-40AA-DBF304AAEF7E}"/>
              </a:ext>
            </a:extLst>
          </p:cNvPr>
          <p:cNvSpPr>
            <a:spLocks noChangeArrowheads="1"/>
          </p:cNvSpPr>
          <p:nvPr/>
        </p:nvSpPr>
        <p:spPr bwMode="auto">
          <a:xfrm>
            <a:off x="323528" y="3973183"/>
            <a:ext cx="2232496" cy="385887"/>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输入</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7" name="矩形: 圆角 16">
            <a:extLst>
              <a:ext uri="{FF2B5EF4-FFF2-40B4-BE49-F238E27FC236}">
                <a16:creationId xmlns:a16="http://schemas.microsoft.com/office/drawing/2014/main" id="{61671268-BAC3-480C-11AD-9DC5B0AAC71A}"/>
              </a:ext>
            </a:extLst>
          </p:cNvPr>
          <p:cNvSpPr>
            <a:spLocks noChangeArrowheads="1"/>
          </p:cNvSpPr>
          <p:nvPr/>
        </p:nvSpPr>
        <p:spPr bwMode="auto">
          <a:xfrm>
            <a:off x="264853" y="5467751"/>
            <a:ext cx="2232496" cy="385886"/>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输出</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8" name="Rectangle 7">
            <a:extLst>
              <a:ext uri="{FF2B5EF4-FFF2-40B4-BE49-F238E27FC236}">
                <a16:creationId xmlns:a16="http://schemas.microsoft.com/office/drawing/2014/main" id="{577B86E3-C5E3-33E8-E61E-9F952103F65C}"/>
              </a:ext>
            </a:extLst>
          </p:cNvPr>
          <p:cNvSpPr>
            <a:spLocks noChangeArrowheads="1"/>
          </p:cNvSpPr>
          <p:nvPr/>
        </p:nvSpPr>
        <p:spPr bwMode="auto">
          <a:xfrm>
            <a:off x="239469" y="4408281"/>
            <a:ext cx="8712968" cy="992203"/>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输入共</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 m + 1</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行，第</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1</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行两个整数</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m(n, m ≤ 100) 2 </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+ 1</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行每行为一条检测规则。规则的格式为</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protocol:</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网络协议 </a:t>
            </a:r>
            <a:r>
              <a:rPr kumimoji="0" lang="en-US" altLang="zh-CN" sz="1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ip:ip</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地址 </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msg:"</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附加信息</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just" defTabSz="914400" rtl="0" eaLnBrk="0" fontAlgn="base" latinLnBrk="0" hangingPunct="0">
              <a:lnSpc>
                <a:spcPct val="130000"/>
              </a:lnSpc>
              <a:spcBef>
                <a:spcPct val="20000"/>
              </a:spcBef>
              <a:spcAft>
                <a:spcPct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+ 2 </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n + m + 1</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行共</a:t>
            </a:r>
            <a:r>
              <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m</a:t>
            </a:r>
            <a:r>
              <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rPr>
              <a:t>行，为网络日志内容。</a:t>
            </a:r>
            <a:endPar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9" name="Rectangle 154">
            <a:extLst>
              <a:ext uri="{FF2B5EF4-FFF2-40B4-BE49-F238E27FC236}">
                <a16:creationId xmlns:a16="http://schemas.microsoft.com/office/drawing/2014/main" id="{C0301EED-8DB8-F3F9-E796-21AE1822C979}"/>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28624957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154"/>
          <p:cNvSpPr txBox="1"/>
          <p:nvPr/>
        </p:nvSpPr>
        <p:spPr>
          <a:xfrm>
            <a:off x="827088" y="192088"/>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模式匹配算法小结</a:t>
            </a:r>
          </a:p>
        </p:txBody>
      </p:sp>
      <p:pic>
        <p:nvPicPr>
          <p:cNvPr id="5" name="图片 4">
            <a:extLst>
              <a:ext uri="{FF2B5EF4-FFF2-40B4-BE49-F238E27FC236}">
                <a16:creationId xmlns:a16="http://schemas.microsoft.com/office/drawing/2014/main" id="{B0365875-2CEE-7925-DFB3-7A3F04017553}"/>
              </a:ext>
            </a:extLst>
          </p:cNvPr>
          <p:cNvPicPr>
            <a:picLocks noChangeAspect="1"/>
          </p:cNvPicPr>
          <p:nvPr/>
        </p:nvPicPr>
        <p:blipFill>
          <a:blip r:embed="rId2"/>
          <a:stretch>
            <a:fillRect/>
          </a:stretch>
        </p:blipFill>
        <p:spPr>
          <a:xfrm>
            <a:off x="539552" y="1556792"/>
            <a:ext cx="7621202" cy="4319458"/>
          </a:xfrm>
          <a:prstGeom prst="rect">
            <a:avLst/>
          </a:prstGeom>
        </p:spPr>
      </p:pic>
    </p:spTree>
    <p:extLst>
      <p:ext uri="{BB962C8B-B14F-4D97-AF65-F5344CB8AC3E}">
        <p14:creationId xmlns:p14="http://schemas.microsoft.com/office/powerpoint/2010/main" val="25079185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2"/>
          <p:cNvSpPr>
            <a:spLocks noChangeArrowheads="1"/>
          </p:cNvSpPr>
          <p:nvPr/>
        </p:nvSpPr>
        <p:spPr bwMode="auto">
          <a:xfrm>
            <a:off x="899930" y="1052736"/>
            <a:ext cx="7733030" cy="5272871"/>
          </a:xfrm>
          <a:prstGeom prst="rect">
            <a:avLst/>
          </a:prstGeom>
          <a:noFill/>
          <a:ln w="9525">
            <a:noFill/>
            <a:miter lim="800000"/>
          </a:ln>
          <a:effectLst/>
        </p:spPr>
        <p:txBody>
          <a:bodyPr/>
          <a:lstStyle/>
          <a:p>
            <a:pPr marL="342900" marR="0" lvl="0" indent="0" algn="l" defTabSz="914400" rtl="0" eaLnBrk="0" fontAlgn="base" latinLnBrk="0" hangingPunct="0">
              <a:lnSpc>
                <a:spcPct val="130000"/>
              </a:lnSpc>
              <a:spcBef>
                <a:spcPts val="0"/>
              </a:spcBef>
              <a:spcAft>
                <a:spcPct val="0"/>
              </a:spcAft>
              <a:buClrTx/>
              <a:buSzTx/>
              <a:buFontTx/>
              <a:buNone/>
              <a:defRPr/>
            </a:pPr>
            <a:r>
              <a:rPr kumimoji="1" sz="2000" b="0" i="0" u="none" strike="noStrike" kern="1200" cap="none" spc="0" normalizeH="0" baseline="0" noProof="0" dirty="0">
                <a:ln>
                  <a:noFill/>
                </a:ln>
                <a:solidFill>
                  <a:srgbClr val="FF0000"/>
                </a:solidFill>
                <a:effectLst/>
                <a:uLnTx/>
                <a:uFillTx/>
                <a:latin typeface="+mn-lt"/>
                <a:ea typeface="+mn-ea"/>
                <a:cs typeface="+mn-ea"/>
                <a:sym typeface="+mn-lt"/>
              </a:rPr>
              <a:t>串是内容受限的线性表</a:t>
            </a:r>
            <a:r>
              <a:rPr kumimoji="1" sz="2000" b="0" i="0" u="none" strike="noStrike" kern="1200" cap="none" spc="0" normalizeH="0" baseline="0" noProof="0" dirty="0">
                <a:ln>
                  <a:noFill/>
                </a:ln>
                <a:effectLst/>
                <a:uLnTx/>
                <a:uFillTx/>
                <a:latin typeface="+mn-lt"/>
                <a:ea typeface="+mn-ea"/>
                <a:cs typeface="+mn-ea"/>
                <a:sym typeface="+mn-lt"/>
              </a:rPr>
              <a:t>，它限定了表中的元素为字符。掌握模式匹配算法，包括</a:t>
            </a:r>
            <a:r>
              <a:rPr kumimoji="1" sz="2000" b="0" i="0" u="none" strike="noStrike" kern="1200" cap="none" spc="0" normalizeH="0" baseline="0" noProof="0" dirty="0">
                <a:ln>
                  <a:noFill/>
                </a:ln>
                <a:solidFill>
                  <a:srgbClr val="FF0000"/>
                </a:solidFill>
                <a:effectLst/>
                <a:uLnTx/>
                <a:uFillTx/>
                <a:latin typeface="+mn-lt"/>
                <a:ea typeface="+mn-ea"/>
                <a:cs typeface="+mn-ea"/>
                <a:sym typeface="+mn-lt"/>
              </a:rPr>
              <a:t>BF和KMP算法</a:t>
            </a:r>
            <a:r>
              <a:rPr kumimoji="1" sz="2000" b="0" i="0" u="none" strike="noStrike" kern="1200" cap="none" spc="0" normalizeH="0" baseline="0" noProof="0" dirty="0">
                <a:ln>
                  <a:noFill/>
                </a:ln>
                <a:effectLst/>
                <a:uLnTx/>
                <a:uFillTx/>
                <a:latin typeface="+mn-lt"/>
                <a:ea typeface="+mn-ea"/>
                <a:cs typeface="+mn-ea"/>
                <a:sym typeface="+mn-lt"/>
              </a:rPr>
              <a:t>的算法实现和时间复杂度。掌握KMP算法中next数组和nextval数组的计算方法。</a:t>
            </a:r>
            <a:endParaRPr kumimoji="1" lang="en-US"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endParaRPr kumimoji="1"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r>
              <a:rPr kumimoji="1" sz="2000" b="0" i="0" u="none" strike="noStrike" kern="1200" cap="none" spc="0" normalizeH="0" baseline="0" noProof="0" dirty="0">
                <a:ln>
                  <a:noFill/>
                </a:ln>
                <a:solidFill>
                  <a:srgbClr val="FF0000"/>
                </a:solidFill>
                <a:effectLst/>
                <a:uLnTx/>
                <a:uFillTx/>
                <a:latin typeface="+mn-lt"/>
                <a:ea typeface="+mn-ea"/>
                <a:cs typeface="+mn-ea"/>
                <a:sym typeface="+mn-lt"/>
              </a:rPr>
              <a:t>多维数组</a:t>
            </a:r>
            <a:r>
              <a:rPr kumimoji="1" sz="2000" b="0" i="0" u="none" strike="noStrike" kern="1200" cap="none" spc="0" normalizeH="0" baseline="0" noProof="0" dirty="0">
                <a:ln>
                  <a:noFill/>
                </a:ln>
                <a:effectLst/>
                <a:uLnTx/>
                <a:uFillTx/>
                <a:latin typeface="+mn-lt"/>
                <a:ea typeface="+mn-ea"/>
                <a:cs typeface="+mn-ea"/>
                <a:sym typeface="+mn-lt"/>
              </a:rPr>
              <a:t>可以看成线性表的推广，数组一般采用顺序存储结构，存储多维数组时，应先将其确定转换为一维结构，有按“行”转换和按“列”转换两种，掌握两种不同转换方法数组地址的计算方法（通常考查二维数组）。</a:t>
            </a:r>
            <a:endParaRPr kumimoji="1" lang="en-US"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endParaRPr kumimoji="1"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r>
              <a:rPr kumimoji="1" sz="2000" b="0" i="0" u="none" strike="noStrike" kern="1200" cap="none" spc="0" normalizeH="0" baseline="0" noProof="0" dirty="0">
                <a:ln>
                  <a:noFill/>
                </a:ln>
                <a:effectLst/>
                <a:uLnTx/>
                <a:uFillTx/>
                <a:latin typeface="+mn-lt"/>
                <a:ea typeface="+mn-ea"/>
                <a:cs typeface="+mn-ea"/>
                <a:sym typeface="+mn-lt"/>
              </a:rPr>
              <a:t> </a:t>
            </a:r>
            <a:r>
              <a:rPr kumimoji="1" sz="2000" b="0" i="0" u="none" strike="noStrike" kern="1200" cap="none" spc="0" normalizeH="0" baseline="0" noProof="0" dirty="0" err="1">
                <a:ln>
                  <a:noFill/>
                </a:ln>
                <a:effectLst/>
                <a:uLnTx/>
                <a:uFillTx/>
                <a:latin typeface="+mn-lt"/>
                <a:ea typeface="+mn-ea"/>
                <a:cs typeface="+mn-ea"/>
                <a:sym typeface="+mn-lt"/>
              </a:rPr>
              <a:t>对称矩阵、三角矩阵和对角矩阵在</a:t>
            </a:r>
            <a:r>
              <a:rPr kumimoji="1" sz="2000" b="0" i="0" u="none" strike="noStrike" kern="1200" cap="none" spc="0" normalizeH="0" baseline="0" noProof="0" dirty="0" err="1">
                <a:ln>
                  <a:noFill/>
                </a:ln>
                <a:solidFill>
                  <a:srgbClr val="FF0000"/>
                </a:solidFill>
                <a:effectLst/>
                <a:uLnTx/>
                <a:uFillTx/>
                <a:latin typeface="+mn-lt"/>
                <a:ea typeface="+mn-ea"/>
                <a:cs typeface="+mn-ea"/>
                <a:sym typeface="+mn-lt"/>
              </a:rPr>
              <a:t>压缩存储时</a:t>
            </a:r>
            <a:r>
              <a:rPr kumimoji="1" lang="zh-CN" altLang="en-US" sz="2000" b="0" i="0" u="none" strike="noStrike" kern="1200" cap="none" spc="0" normalizeH="0" baseline="0" noProof="0" dirty="0">
                <a:ln>
                  <a:noFill/>
                </a:ln>
                <a:solidFill>
                  <a:srgbClr val="FF0000"/>
                </a:solidFill>
                <a:effectLst/>
                <a:uLnTx/>
                <a:uFillTx/>
                <a:latin typeface="+mn-lt"/>
                <a:ea typeface="+mn-ea"/>
                <a:cs typeface="+mn-ea"/>
                <a:sym typeface="+mn-lt"/>
              </a:rPr>
              <a:t>的</a:t>
            </a:r>
            <a:r>
              <a:rPr kumimoji="1" sz="2000" b="0" i="0" u="none" strike="noStrike" kern="1200" cap="none" spc="0" normalizeH="0" baseline="0" noProof="0" dirty="0" err="1">
                <a:ln>
                  <a:noFill/>
                </a:ln>
                <a:solidFill>
                  <a:srgbClr val="FF0000"/>
                </a:solidFill>
                <a:effectLst/>
                <a:uLnTx/>
                <a:uFillTx/>
                <a:latin typeface="+mn-lt"/>
                <a:ea typeface="+mn-ea"/>
                <a:cs typeface="+mn-ea"/>
                <a:sym typeface="+mn-lt"/>
              </a:rPr>
              <a:t>地址计算方法</a:t>
            </a:r>
            <a:r>
              <a:rPr kumimoji="1" sz="2000" b="0" i="0" u="none" strike="noStrike" kern="1200" cap="none" spc="0" normalizeH="0" baseline="0" noProof="0" dirty="0">
                <a:ln>
                  <a:noFill/>
                </a:ln>
                <a:effectLst/>
                <a:uLnTx/>
                <a:uFillTx/>
                <a:latin typeface="+mn-lt"/>
                <a:ea typeface="+mn-ea"/>
                <a:cs typeface="+mn-ea"/>
                <a:sym typeface="+mn-lt"/>
              </a:rPr>
              <a:t>。</a:t>
            </a:r>
            <a:endParaRPr kumimoji="1" lang="en-US"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endParaRPr kumimoji="1" sz="2000" b="0" i="0" u="none" strike="noStrike" kern="1200" cap="none" spc="0" normalizeH="0" baseline="0" noProof="0" dirty="0">
              <a:ln>
                <a:noFill/>
              </a:ln>
              <a:effectLst/>
              <a:uLnTx/>
              <a:uFillTx/>
              <a:latin typeface="+mn-lt"/>
              <a:ea typeface="+mn-ea"/>
              <a:cs typeface="+mn-ea"/>
              <a:sym typeface="+mn-lt"/>
            </a:endParaRPr>
          </a:p>
          <a:p>
            <a:pPr marL="342900" marR="0" lvl="0" indent="0" algn="l" defTabSz="914400" rtl="0" eaLnBrk="0" fontAlgn="base" latinLnBrk="0" hangingPunct="0">
              <a:lnSpc>
                <a:spcPct val="130000"/>
              </a:lnSpc>
              <a:spcBef>
                <a:spcPts val="0"/>
              </a:spcBef>
              <a:spcAft>
                <a:spcPct val="0"/>
              </a:spcAft>
              <a:buClrTx/>
              <a:buSzTx/>
              <a:buFontTx/>
              <a:buNone/>
              <a:defRPr/>
            </a:pPr>
            <a:r>
              <a:rPr kumimoji="1" sz="2000" b="0" i="0" u="none" strike="noStrike" kern="1200" cap="none" spc="0" normalizeH="0" baseline="0" noProof="0" dirty="0" err="1">
                <a:ln>
                  <a:noFill/>
                </a:ln>
                <a:solidFill>
                  <a:srgbClr val="FF0000"/>
                </a:solidFill>
                <a:effectLst/>
                <a:uLnTx/>
                <a:uFillTx/>
                <a:latin typeface="+mn-lt"/>
                <a:ea typeface="+mn-ea"/>
                <a:cs typeface="+mn-ea"/>
                <a:sym typeface="+mn-lt"/>
              </a:rPr>
              <a:t>广义表</a:t>
            </a:r>
            <a:r>
              <a:rPr kumimoji="1" sz="2000" b="0" i="0" u="none" strike="noStrike" kern="1200" cap="none" spc="0" normalizeH="0" baseline="0" noProof="0" dirty="0" err="1">
                <a:ln>
                  <a:noFill/>
                </a:ln>
                <a:effectLst/>
                <a:uLnTx/>
                <a:uFillTx/>
                <a:latin typeface="+mn-lt"/>
                <a:ea typeface="+mn-ea"/>
                <a:cs typeface="+mn-ea"/>
                <a:sym typeface="+mn-lt"/>
              </a:rPr>
              <a:t>是线性表的推广形式，线性表可以看成广义表的特例。掌握广义表的相关计算，取表头和取表尾、求长度和深度</a:t>
            </a:r>
            <a:r>
              <a:rPr kumimoji="1" sz="2000" b="0" i="0" u="none" strike="noStrike" kern="1200" cap="none" spc="0" normalizeH="0" baseline="0" noProof="0" dirty="0">
                <a:ln>
                  <a:noFill/>
                </a:ln>
                <a:effectLst/>
                <a:uLnTx/>
                <a:uFillTx/>
                <a:latin typeface="+mn-lt"/>
                <a:ea typeface="+mn-ea"/>
                <a:cs typeface="+mn-ea"/>
                <a:sym typeface="+mn-lt"/>
              </a:rPr>
              <a:t>。</a:t>
            </a:r>
          </a:p>
        </p:txBody>
      </p:sp>
      <p:sp>
        <p:nvSpPr>
          <p:cNvPr id="792579" name="Comment 3"/>
          <p:cNvSpPr>
            <a:spLocks noChangeArrowheads="1"/>
          </p:cNvSpPr>
          <p:nvPr/>
        </p:nvSpPr>
        <p:spPr bwMode="auto">
          <a:xfrm>
            <a:off x="900113" y="198438"/>
            <a:ext cx="1676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小结</a:t>
            </a:r>
          </a:p>
        </p:txBody>
      </p:sp>
      <p:grpSp>
        <p:nvGrpSpPr>
          <p:cNvPr id="93188" name="组合 16"/>
          <p:cNvGrpSpPr/>
          <p:nvPr/>
        </p:nvGrpSpPr>
        <p:grpSpPr>
          <a:xfrm>
            <a:off x="329383" y="1401128"/>
            <a:ext cx="577850" cy="627062"/>
            <a:chOff x="6242320" y="1105727"/>
            <a:chExt cx="579005" cy="626656"/>
          </a:xfrm>
        </p:grpSpPr>
        <p:sp>
          <p:nvSpPr>
            <p:cNvPr id="93195" name="TextBox 6"/>
            <p:cNvSpPr txBox="1"/>
            <p:nvPr/>
          </p:nvSpPr>
          <p:spPr>
            <a:xfrm>
              <a:off x="6327224" y="1105727"/>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FF9900"/>
                  </a:solidFill>
                  <a:latin typeface="Impact" panose="020B0806030902050204" pitchFamily="34" charset="0"/>
                </a:rPr>
                <a:t>01</a:t>
              </a:r>
              <a:endParaRPr lang="zh-CN" altLang="en-US" sz="3200" b="1" dirty="0">
                <a:solidFill>
                  <a:srgbClr val="FF9900"/>
                </a:solidFill>
                <a:latin typeface="微软雅黑" panose="020B0503020204020204" pitchFamily="34" charset="-122"/>
              </a:endParaRPr>
            </a:p>
          </p:txBody>
        </p:sp>
        <p:sp>
          <p:nvSpPr>
            <p:cNvPr id="93196" name="文本框 22"/>
            <p:cNvSpPr txBox="1"/>
            <p:nvPr/>
          </p:nvSpPr>
          <p:spPr>
            <a:xfrm>
              <a:off x="6242320" y="151693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itchFamily="49" charset="-122"/>
                </a:rPr>
                <a:t>OPTION</a:t>
              </a:r>
              <a:endParaRPr lang="zh-CN" altLang="en-US" sz="800" b="1" dirty="0">
                <a:solidFill>
                  <a:srgbClr val="818181"/>
                </a:solidFill>
                <a:latin typeface="Leelawadee" panose="020B0502040204020203" pitchFamily="34" charset="-34"/>
                <a:ea typeface="楷体_GB2312" pitchFamily="49" charset="-122"/>
              </a:endParaRPr>
            </a:p>
          </p:txBody>
        </p:sp>
      </p:grpSp>
      <p:grpSp>
        <p:nvGrpSpPr>
          <p:cNvPr id="93189" name="组合 19"/>
          <p:cNvGrpSpPr/>
          <p:nvPr/>
        </p:nvGrpSpPr>
        <p:grpSpPr>
          <a:xfrm>
            <a:off x="321763" y="2581275"/>
            <a:ext cx="577850" cy="631825"/>
            <a:chOff x="6242320" y="2373233"/>
            <a:chExt cx="579005" cy="631762"/>
          </a:xfrm>
        </p:grpSpPr>
        <p:sp>
          <p:nvSpPr>
            <p:cNvPr id="93193" name="TextBox 6"/>
            <p:cNvSpPr txBox="1"/>
            <p:nvPr/>
          </p:nvSpPr>
          <p:spPr>
            <a:xfrm>
              <a:off x="6327224" y="2373233"/>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01ACBE"/>
                  </a:solidFill>
                  <a:latin typeface="Impact" panose="020B0806030902050204" pitchFamily="34" charset="0"/>
                </a:rPr>
                <a:t>02</a:t>
              </a:r>
              <a:endParaRPr lang="zh-CN" altLang="en-US" sz="3200" b="1" dirty="0">
                <a:solidFill>
                  <a:srgbClr val="01ACBE"/>
                </a:solidFill>
                <a:latin typeface="微软雅黑" panose="020B0503020204020204" pitchFamily="34" charset="-122"/>
              </a:endParaRPr>
            </a:p>
          </p:txBody>
        </p:sp>
        <p:sp>
          <p:nvSpPr>
            <p:cNvPr id="93194" name="文本框 23"/>
            <p:cNvSpPr txBox="1"/>
            <p:nvPr/>
          </p:nvSpPr>
          <p:spPr>
            <a:xfrm>
              <a:off x="6242320" y="2789551"/>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itchFamily="49" charset="-122"/>
                </a:rPr>
                <a:t>OPTION</a:t>
              </a:r>
              <a:endParaRPr lang="zh-CN" altLang="en-US" sz="800" b="1" dirty="0">
                <a:solidFill>
                  <a:srgbClr val="818181"/>
                </a:solidFill>
                <a:latin typeface="Leelawadee" panose="020B0502040204020203" pitchFamily="34" charset="-34"/>
                <a:ea typeface="楷体_GB2312" pitchFamily="49" charset="-122"/>
              </a:endParaRPr>
            </a:p>
          </p:txBody>
        </p:sp>
      </p:grpSp>
      <p:grpSp>
        <p:nvGrpSpPr>
          <p:cNvPr id="93190" name="组合 22"/>
          <p:cNvGrpSpPr/>
          <p:nvPr/>
        </p:nvGrpSpPr>
        <p:grpSpPr>
          <a:xfrm>
            <a:off x="350338" y="4653136"/>
            <a:ext cx="577850" cy="703899"/>
            <a:chOff x="6242320" y="3458642"/>
            <a:chExt cx="579005" cy="703651"/>
          </a:xfrm>
        </p:grpSpPr>
        <p:sp>
          <p:nvSpPr>
            <p:cNvPr id="93191" name="TextBox 6"/>
            <p:cNvSpPr txBox="1"/>
            <p:nvPr/>
          </p:nvSpPr>
          <p:spPr>
            <a:xfrm>
              <a:off x="6319589" y="3458642"/>
              <a:ext cx="448425" cy="492443"/>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C00000"/>
                  </a:solidFill>
                  <a:latin typeface="Impact" panose="020B0806030902050204" pitchFamily="34" charset="0"/>
                </a:rPr>
                <a:t>03</a:t>
              </a:r>
              <a:endParaRPr lang="zh-CN" altLang="en-US" sz="3200" b="1" dirty="0">
                <a:solidFill>
                  <a:srgbClr val="C00000"/>
                </a:solidFill>
                <a:latin typeface="微软雅黑" panose="020B0503020204020204" pitchFamily="34" charset="-122"/>
              </a:endParaRPr>
            </a:p>
          </p:txBody>
        </p:sp>
        <p:sp>
          <p:nvSpPr>
            <p:cNvPr id="93192" name="文本框 24"/>
            <p:cNvSpPr txBox="1"/>
            <p:nvPr/>
          </p:nvSpPr>
          <p:spPr>
            <a:xfrm>
              <a:off x="6242320" y="394684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itchFamily="49" charset="-122"/>
                </a:rPr>
                <a:t>OPTION</a:t>
              </a:r>
              <a:endParaRPr lang="zh-CN" altLang="en-US" sz="800" b="1" dirty="0">
                <a:solidFill>
                  <a:srgbClr val="818181"/>
                </a:solidFill>
                <a:latin typeface="Leelawadee" panose="020B0502040204020203" pitchFamily="34" charset="-34"/>
                <a:ea typeface="楷体_GB2312" pitchFamily="49" charset="-122"/>
              </a:endParaRPr>
            </a:p>
          </p:txBody>
        </p:sp>
      </p:grpSp>
      <p:grpSp>
        <p:nvGrpSpPr>
          <p:cNvPr id="2" name="组合 22"/>
          <p:cNvGrpSpPr/>
          <p:nvPr/>
        </p:nvGrpSpPr>
        <p:grpSpPr>
          <a:xfrm>
            <a:off x="367483" y="5544837"/>
            <a:ext cx="577850" cy="620467"/>
            <a:chOff x="6242320" y="3640985"/>
            <a:chExt cx="579005" cy="620248"/>
          </a:xfrm>
        </p:grpSpPr>
        <p:sp>
          <p:nvSpPr>
            <p:cNvPr id="3" name="TextBox 6"/>
            <p:cNvSpPr txBox="1"/>
            <p:nvPr/>
          </p:nvSpPr>
          <p:spPr>
            <a:xfrm>
              <a:off x="6327224" y="3640985"/>
              <a:ext cx="448425" cy="491951"/>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chemeClr val="accent6">
                      <a:lumMod val="75000"/>
                    </a:schemeClr>
                  </a:solidFill>
                  <a:latin typeface="Impact" panose="020B0806030902050204" pitchFamily="34" charset="0"/>
                </a:rPr>
                <a:t>04</a:t>
              </a:r>
              <a:endParaRPr lang="zh-CN" altLang="en-US" sz="3200" b="1" dirty="0">
                <a:solidFill>
                  <a:schemeClr val="accent6">
                    <a:lumMod val="75000"/>
                  </a:schemeClr>
                </a:solidFill>
                <a:latin typeface="微软雅黑" panose="020B0503020204020204" pitchFamily="34" charset="-122"/>
              </a:endParaRPr>
            </a:p>
          </p:txBody>
        </p:sp>
        <p:sp>
          <p:nvSpPr>
            <p:cNvPr id="4" name="文本框 24"/>
            <p:cNvSpPr txBox="1"/>
            <p:nvPr/>
          </p:nvSpPr>
          <p:spPr>
            <a:xfrm>
              <a:off x="6242320" y="4045789"/>
              <a:ext cx="579005" cy="215444"/>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buNone/>
              </a:pPr>
              <a:r>
                <a:rPr lang="en-US" altLang="zh-CN" sz="800" b="1" dirty="0">
                  <a:solidFill>
                    <a:srgbClr val="818181"/>
                  </a:solidFill>
                  <a:latin typeface="Leelawadee" panose="020B0502040204020203" pitchFamily="34" charset="-34"/>
                  <a:ea typeface="楷体_GB2312" pitchFamily="49" charset="-122"/>
                </a:rPr>
                <a:t>OPTION</a:t>
              </a:r>
              <a:endParaRPr lang="zh-CN" altLang="en-US" sz="800" b="1" dirty="0">
                <a:solidFill>
                  <a:srgbClr val="818181"/>
                </a:solidFill>
                <a:latin typeface="Leelawadee" panose="020B0502040204020203" pitchFamily="34" charset="-34"/>
                <a:ea typeface="楷体_GB2312" pitchFamily="49" charset="-122"/>
              </a:endParaRPr>
            </a:p>
          </p:txBody>
        </p:sp>
      </p:grpSp>
      <p:cxnSp>
        <p:nvCxnSpPr>
          <p:cNvPr id="5" name="直接连接符 4">
            <a:extLst>
              <a:ext uri="{FF2B5EF4-FFF2-40B4-BE49-F238E27FC236}">
                <a16:creationId xmlns:a16="http://schemas.microsoft.com/office/drawing/2014/main" id="{45DEF867-E1B6-7E65-C616-A87CB8E3A5FD}"/>
              </a:ext>
            </a:extLst>
          </p:cNvPr>
          <p:cNvCxnSpPr>
            <a:cxnSpLocks/>
          </p:cNvCxnSpPr>
          <p:nvPr/>
        </p:nvCxnSpPr>
        <p:spPr bwMode="auto">
          <a:xfrm>
            <a:off x="0" y="2490565"/>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cxnSp>
        <p:nvCxnSpPr>
          <p:cNvPr id="7" name="直接连接符 6">
            <a:extLst>
              <a:ext uri="{FF2B5EF4-FFF2-40B4-BE49-F238E27FC236}">
                <a16:creationId xmlns:a16="http://schemas.microsoft.com/office/drawing/2014/main" id="{9751AB70-6FBF-AE81-F780-996B60CDE2D3}"/>
              </a:ext>
            </a:extLst>
          </p:cNvPr>
          <p:cNvCxnSpPr>
            <a:cxnSpLocks/>
          </p:cNvCxnSpPr>
          <p:nvPr/>
        </p:nvCxnSpPr>
        <p:spPr bwMode="auto">
          <a:xfrm>
            <a:off x="0" y="4365104"/>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cxnSp>
        <p:nvCxnSpPr>
          <p:cNvPr id="8" name="直接连接符 7">
            <a:extLst>
              <a:ext uri="{FF2B5EF4-FFF2-40B4-BE49-F238E27FC236}">
                <a16:creationId xmlns:a16="http://schemas.microsoft.com/office/drawing/2014/main" id="{A94E0A35-C8D9-5F83-054E-FC3889A788EA}"/>
              </a:ext>
            </a:extLst>
          </p:cNvPr>
          <p:cNvCxnSpPr>
            <a:cxnSpLocks/>
          </p:cNvCxnSpPr>
          <p:nvPr/>
        </p:nvCxnSpPr>
        <p:spPr bwMode="auto">
          <a:xfrm>
            <a:off x="0" y="5357035"/>
            <a:ext cx="9144000" cy="0"/>
          </a:xfrm>
          <a:prstGeom prst="line">
            <a:avLst/>
          </a:prstGeom>
          <a:solidFill>
            <a:schemeClr val="accent1"/>
          </a:solidFill>
          <a:ln w="28575" cap="flat" cmpd="sng" algn="ctr">
            <a:solidFill>
              <a:schemeClr val="tx1">
                <a:lumMod val="50000"/>
                <a:lumOff val="50000"/>
              </a:schemeClr>
            </a:solidFill>
            <a:prstDash val="dash"/>
            <a:round/>
            <a:headEnd type="none" w="med" len="med"/>
            <a:tailEnd type="none" w="med" len="med"/>
          </a:ln>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bwMode="auto">
          <a:xfrm>
            <a:off x="0" y="-66675"/>
            <a:ext cx="9144000" cy="6924675"/>
          </a:xfrm>
          <a:prstGeom prst="rect">
            <a:avLst/>
          </a:prstGeom>
          <a:solidFill>
            <a:schemeClr val="accent3">
              <a:alpha val="2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0" name="平行四边形 19"/>
          <p:cNvSpPr/>
          <p:nvPr/>
        </p:nvSpPr>
        <p:spPr>
          <a:xfrm>
            <a:off x="423863" y="1474788"/>
            <a:ext cx="7134225" cy="2644775"/>
          </a:xfrm>
          <a:prstGeom prst="parallelogram">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dirty="0">
              <a:ln>
                <a:noFill/>
              </a:ln>
              <a:solidFill>
                <a:schemeClr val="lt1"/>
              </a:solidFill>
              <a:effectLst/>
              <a:uLnTx/>
              <a:uFillTx/>
              <a:latin typeface="+mn-lt"/>
              <a:ea typeface="+mn-ea"/>
              <a:cs typeface="+mn-ea"/>
              <a:sym typeface="+mn-lt"/>
            </a:endParaRPr>
          </a:p>
        </p:txBody>
      </p:sp>
      <p:sp>
        <p:nvSpPr>
          <p:cNvPr id="21" name="平行四边形 20"/>
          <p:cNvSpPr/>
          <p:nvPr/>
        </p:nvSpPr>
        <p:spPr>
          <a:xfrm>
            <a:off x="1104900" y="1960563"/>
            <a:ext cx="7477125" cy="2644775"/>
          </a:xfrm>
          <a:prstGeom prst="parallelogram">
            <a:avLst/>
          </a:prstGeom>
          <a:solidFill>
            <a:srgbClr val="6C4C8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24" name="文本框 23"/>
          <p:cNvSpPr txBox="1"/>
          <p:nvPr/>
        </p:nvSpPr>
        <p:spPr>
          <a:xfrm>
            <a:off x="2219325" y="2087563"/>
            <a:ext cx="5832475" cy="831850"/>
          </a:xfrm>
          <a:prstGeom prst="rect">
            <a:avLst/>
          </a:prstGeom>
          <a:noFill/>
          <a:ln w="0">
            <a:noFill/>
          </a:ln>
        </p:spPr>
        <p:txBody>
          <a:bodyPr lIns="89535" tIns="46355" rIns="89535" bIns="46355">
            <a:spAutoFit/>
          </a:bodyPr>
          <a:lstStyle/>
          <a:p>
            <a:pPr marR="0" algn="dist" defTabSz="508000" fontAlgn="auto">
              <a:spcBef>
                <a:spcPts val="0"/>
              </a:spcBef>
              <a:spcAft>
                <a:spcPts val="0"/>
              </a:spcAft>
              <a:buClrTx/>
              <a:buSzTx/>
              <a:buFontTx/>
              <a:buNone/>
              <a:defRPr/>
            </a:pPr>
            <a:r>
              <a:rPr kumimoji="0" lang="zh-CN" altLang="en-US" sz="4800" kern="1200" cap="none" spc="0" normalizeH="0" baseline="0" noProof="0" dirty="0">
                <a:solidFill>
                  <a:schemeClr val="bg1"/>
                </a:solidFill>
                <a:latin typeface="+mn-lt"/>
                <a:ea typeface="+mn-ea"/>
                <a:cs typeface="+mn-ea"/>
                <a:sym typeface="+mn-lt"/>
              </a:rPr>
              <a:t>互助互利 共同进步</a:t>
            </a:r>
            <a:endParaRPr kumimoji="0" lang="ko-KR" altLang="en-US" sz="4800" kern="1200" cap="none" spc="0" normalizeH="0" baseline="0" noProof="0" dirty="0">
              <a:solidFill>
                <a:schemeClr val="bg1"/>
              </a:solidFill>
              <a:latin typeface="+mn-lt"/>
              <a:ea typeface="+mn-ea"/>
              <a:cs typeface="+mn-ea"/>
              <a:sym typeface="+mn-lt"/>
            </a:endParaRPr>
          </a:p>
        </p:txBody>
      </p:sp>
      <p:cxnSp>
        <p:nvCxnSpPr>
          <p:cNvPr id="25" name="直接连接符 24"/>
          <p:cNvCxnSpPr/>
          <p:nvPr/>
        </p:nvCxnSpPr>
        <p:spPr>
          <a:xfrm>
            <a:off x="1952625" y="2989263"/>
            <a:ext cx="5986463" cy="0"/>
          </a:xfrm>
          <a:prstGeom prst="line">
            <a:avLst/>
          </a:prstGeom>
          <a:ln>
            <a:solidFill>
              <a:schemeClr val="bg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2185988" y="3205163"/>
            <a:ext cx="5397500" cy="400050"/>
          </a:xfrm>
          <a:prstGeom prst="rect">
            <a:avLst/>
          </a:prstGeom>
          <a:noFill/>
          <a:ln w="12700">
            <a:solidFill>
              <a:schemeClr val="bg1"/>
            </a:solidFill>
          </a:ln>
        </p:spPr>
        <p:txBody>
          <a:bodyPr lIns="89535" tIns="46355" rIns="89535" bIns="46355">
            <a:spAutoFit/>
          </a:bodyPr>
          <a:lstStyle/>
          <a:p>
            <a:pPr marR="0" defTabSz="508000" fontAlgn="auto">
              <a:spcBef>
                <a:spcPts val="0"/>
              </a:spcBef>
              <a:spcAft>
                <a:spcPts val="0"/>
              </a:spcAft>
              <a:buClrTx/>
              <a:buSzTx/>
              <a:buFontTx/>
              <a:buNone/>
              <a:defRPr/>
            </a:pPr>
            <a:r>
              <a:rPr kumimoji="0" lang="zh-CN" altLang="en-US" sz="2000" kern="1200" cap="none" spc="0" normalizeH="0" baseline="0" noProof="0" dirty="0">
                <a:solidFill>
                  <a:schemeClr val="bg1"/>
                </a:solidFill>
                <a:latin typeface="+mn-lt"/>
                <a:ea typeface="+mn-ea"/>
                <a:cs typeface="+mn-ea"/>
                <a:sym typeface="+mn-lt"/>
              </a:rPr>
              <a:t>数据结构（</a:t>
            </a:r>
            <a:r>
              <a:rPr kumimoji="0" lang="en-US" altLang="zh-CN" sz="2000" kern="1200" cap="none" spc="0" normalizeH="0" baseline="0" noProof="0" dirty="0">
                <a:solidFill>
                  <a:schemeClr val="bg1"/>
                </a:solidFill>
                <a:latin typeface="+mn-lt"/>
                <a:ea typeface="+mn-ea"/>
                <a:cs typeface="+mn-ea"/>
                <a:sym typeface="+mn-lt"/>
              </a:rPr>
              <a:t>C</a:t>
            </a:r>
            <a:r>
              <a:rPr kumimoji="0" lang="zh-CN" altLang="en-US" sz="2000" kern="1200" cap="none" spc="0" normalizeH="0" baseline="0" noProof="0" dirty="0">
                <a:solidFill>
                  <a:schemeClr val="bg1"/>
                </a:solidFill>
                <a:latin typeface="+mn-lt"/>
                <a:ea typeface="+mn-ea"/>
                <a:cs typeface="+mn-ea"/>
                <a:sym typeface="+mn-lt"/>
              </a:rPr>
              <a:t>语言版）（第</a:t>
            </a:r>
            <a:r>
              <a:rPr kumimoji="0" lang="en-US" altLang="zh-CN" sz="2000" kern="1200" cap="none" spc="0" normalizeH="0" baseline="0" noProof="0" dirty="0">
                <a:solidFill>
                  <a:schemeClr val="bg1"/>
                </a:solidFill>
                <a:latin typeface="+mn-lt"/>
                <a:ea typeface="+mn-ea"/>
                <a:cs typeface="+mn-ea"/>
                <a:sym typeface="+mn-lt"/>
              </a:rPr>
              <a:t>2</a:t>
            </a:r>
            <a:r>
              <a:rPr kumimoji="0" lang="zh-CN" altLang="en-US" sz="2000" kern="1200" cap="none" spc="0" normalizeH="0" baseline="0" noProof="0" dirty="0">
                <a:solidFill>
                  <a:schemeClr val="bg1"/>
                </a:solidFill>
                <a:latin typeface="+mn-lt"/>
                <a:ea typeface="+mn-ea"/>
                <a:cs typeface="+mn-ea"/>
                <a:sym typeface="+mn-lt"/>
              </a:rPr>
              <a:t>版）</a:t>
            </a:r>
          </a:p>
        </p:txBody>
      </p:sp>
      <p:sp>
        <p:nvSpPr>
          <p:cNvPr id="30" name="平行四边形 29"/>
          <p:cNvSpPr/>
          <p:nvPr/>
        </p:nvSpPr>
        <p:spPr>
          <a:xfrm>
            <a:off x="663575" y="1166813"/>
            <a:ext cx="882650" cy="574675"/>
          </a:xfrm>
          <a:prstGeom prst="parallelogram">
            <a:avLst>
              <a:gd name="adj" fmla="val 24123"/>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31" name="平行四边形 30"/>
          <p:cNvSpPr/>
          <p:nvPr/>
        </p:nvSpPr>
        <p:spPr>
          <a:xfrm>
            <a:off x="7583488" y="4414838"/>
            <a:ext cx="733425" cy="374650"/>
          </a:xfrm>
          <a:prstGeom prst="parallelogram">
            <a:avLst>
              <a:gd name="adj" fmla="val 24123"/>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ea"/>
              <a:sym typeface="+mn-lt"/>
            </a:endParaRPr>
          </a:p>
        </p:txBody>
      </p:sp>
      <p:pic>
        <p:nvPicPr>
          <p:cNvPr id="6" name="图片 5"/>
          <p:cNvPicPr>
            <a:picLocks noChangeAspect="1"/>
          </p:cNvPicPr>
          <p:nvPr/>
        </p:nvPicPr>
        <p:blipFill>
          <a:blip r:embed="rId3"/>
          <a:stretch>
            <a:fillRect/>
          </a:stretch>
        </p:blipFill>
        <p:spPr>
          <a:xfrm>
            <a:off x="2219325" y="3776663"/>
            <a:ext cx="1638300" cy="339725"/>
          </a:xfrm>
          <a:prstGeom prst="rect">
            <a:avLst/>
          </a:prstGeom>
          <a:noFill/>
          <a:ln w="9525">
            <a:noFill/>
          </a:ln>
        </p:spPr>
      </p:pic>
      <p:sp>
        <p:nvSpPr>
          <p:cNvPr id="18"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0" fontAlgn="base" latinLnBrk="0" hangingPunct="0">
              <a:lnSpc>
                <a:spcPct val="100000"/>
              </a:lnSpc>
              <a:spcBef>
                <a:spcPct val="0"/>
              </a:spcBef>
              <a:spcAft>
                <a:spcPct val="0"/>
              </a:spcAft>
              <a:buClrTx/>
              <a:buSzTx/>
              <a:buFontTx/>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6" grpId="0" animBg="1"/>
      <p:bldP spid="30"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E5C731-6995-1B8F-AB3B-E7808DDC0A02}"/>
              </a:ext>
            </a:extLst>
          </p:cNvPr>
          <p:cNvSpPr txBox="1">
            <a:spLocks/>
          </p:cNvSpPr>
          <p:nvPr/>
        </p:nvSpPr>
        <p:spPr>
          <a:xfrm>
            <a:off x="457200" y="4781550"/>
            <a:ext cx="6629400" cy="292894"/>
          </a:xfrm>
          <a:prstGeom prst="rect">
            <a:avLst/>
          </a:prstGeom>
        </p:spPr>
        <p:txBody>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a:lstStyle>
          <a:p>
            <a:r>
              <a:rPr lang="en-JM">
                <a:cs typeface="+mn-ea"/>
                <a:sym typeface="+mn-lt"/>
              </a:rPr>
              <a:t> </a:t>
            </a:r>
            <a:endParaRPr lang="en-JM" dirty="0">
              <a:cs typeface="+mn-ea"/>
              <a:sym typeface="+mn-lt"/>
            </a:endParaRPr>
          </a:p>
        </p:txBody>
      </p:sp>
      <p:sp>
        <p:nvSpPr>
          <p:cNvPr id="4" name="云形标注 20">
            <a:extLst>
              <a:ext uri="{FF2B5EF4-FFF2-40B4-BE49-F238E27FC236}">
                <a16:creationId xmlns:a16="http://schemas.microsoft.com/office/drawing/2014/main" id="{EB2B9C9F-ACAB-F705-311E-1C7C2520CCAF}"/>
              </a:ext>
            </a:extLst>
          </p:cNvPr>
          <p:cNvSpPr/>
          <p:nvPr/>
        </p:nvSpPr>
        <p:spPr bwMode="auto">
          <a:xfrm>
            <a:off x="3357554" y="1857370"/>
            <a:ext cx="1071570" cy="571504"/>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存在</a:t>
            </a:r>
          </a:p>
        </p:txBody>
      </p:sp>
      <p:sp>
        <p:nvSpPr>
          <p:cNvPr id="5" name="云形标注 21">
            <a:extLst>
              <a:ext uri="{FF2B5EF4-FFF2-40B4-BE49-F238E27FC236}">
                <a16:creationId xmlns:a16="http://schemas.microsoft.com/office/drawing/2014/main" id="{62082DC8-89AE-D8FC-9482-F9FB57477ABE}"/>
              </a:ext>
            </a:extLst>
          </p:cNvPr>
          <p:cNvSpPr/>
          <p:nvPr/>
        </p:nvSpPr>
        <p:spPr bwMode="auto">
          <a:xfrm>
            <a:off x="3428992" y="2714626"/>
            <a:ext cx="1071570" cy="642942"/>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存在</a:t>
            </a:r>
          </a:p>
        </p:txBody>
      </p:sp>
      <p:sp>
        <p:nvSpPr>
          <p:cNvPr id="6" name="云形标注 23">
            <a:extLst>
              <a:ext uri="{FF2B5EF4-FFF2-40B4-BE49-F238E27FC236}">
                <a16:creationId xmlns:a16="http://schemas.microsoft.com/office/drawing/2014/main" id="{17BD9565-C111-0E55-6092-EE6108058139}"/>
              </a:ext>
            </a:extLst>
          </p:cNvPr>
          <p:cNvSpPr/>
          <p:nvPr/>
        </p:nvSpPr>
        <p:spPr bwMode="auto">
          <a:xfrm>
            <a:off x="3500430" y="3643320"/>
            <a:ext cx="1500198" cy="642942"/>
          </a:xfrm>
          <a:prstGeom prst="cloudCallout">
            <a:avLst>
              <a:gd name="adj1" fmla="val -129739"/>
              <a:gd name="adj2" fmla="val 24366"/>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a:defRPr/>
            </a:pPr>
            <a:r>
              <a:rPr lang="zh-CN" altLang="en-US" sz="2000" dirty="0">
                <a:ea typeface="华文楷体"/>
              </a:rPr>
              <a:t>未存在</a:t>
            </a:r>
          </a:p>
        </p:txBody>
      </p:sp>
      <p:sp>
        <p:nvSpPr>
          <p:cNvPr id="7" name="矩形 6">
            <a:extLst>
              <a:ext uri="{FF2B5EF4-FFF2-40B4-BE49-F238E27FC236}">
                <a16:creationId xmlns:a16="http://schemas.microsoft.com/office/drawing/2014/main" id="{1FDCD5E9-547E-6066-EFDB-CD28D83B06EB}"/>
              </a:ext>
            </a:extLst>
          </p:cNvPr>
          <p:cNvSpPr/>
          <p:nvPr/>
        </p:nvSpPr>
        <p:spPr>
          <a:xfrm>
            <a:off x="1643042" y="2000246"/>
            <a:ext cx="1063112" cy="461665"/>
          </a:xfrm>
          <a:prstGeom prst="rect">
            <a:avLst/>
          </a:prstGeom>
        </p:spPr>
        <p:txBody>
          <a:bodyPr wrap="none">
            <a:spAutoFit/>
          </a:bodyPr>
          <a:lstStyle/>
          <a:p>
            <a:r>
              <a:rPr lang="en-US" altLang="zh-CN" sz="2400" dirty="0" err="1">
                <a:latin typeface="华文楷体" panose="02010600040101010101" pitchFamily="2" charset="-122"/>
                <a:ea typeface="华文楷体" panose="02010600040101010101" pitchFamily="2" charset="-122"/>
              </a:rPr>
              <a:t>bbb</a:t>
            </a:r>
            <a:r>
              <a:rPr lang="en-US" altLang="zh-CN" sz="2400" u="sng" dirty="0" err="1">
                <a:solidFill>
                  <a:srgbClr val="FF0505"/>
                </a:solidFill>
                <a:latin typeface="华文楷体" panose="02010600040101010101" pitchFamily="2" charset="-122"/>
                <a:ea typeface="华文楷体" panose="02010600040101010101" pitchFamily="2" charset="-122"/>
              </a:rPr>
              <a:t>baa</a:t>
            </a:r>
            <a:endParaRPr lang="zh-CN" altLang="en-US" sz="2400" dirty="0"/>
          </a:p>
        </p:txBody>
      </p:sp>
      <p:sp>
        <p:nvSpPr>
          <p:cNvPr id="8" name="矩形 7">
            <a:extLst>
              <a:ext uri="{FF2B5EF4-FFF2-40B4-BE49-F238E27FC236}">
                <a16:creationId xmlns:a16="http://schemas.microsoft.com/office/drawing/2014/main" id="{E28225FE-6A58-08A7-082A-06EEB8FDAF57}"/>
              </a:ext>
            </a:extLst>
          </p:cNvPr>
          <p:cNvSpPr/>
          <p:nvPr/>
        </p:nvSpPr>
        <p:spPr>
          <a:xfrm>
            <a:off x="1571604" y="3000378"/>
            <a:ext cx="1031051" cy="461665"/>
          </a:xfrm>
          <a:prstGeom prst="rect">
            <a:avLst/>
          </a:prstGeom>
        </p:spPr>
        <p:txBody>
          <a:bodyPr wrap="none">
            <a:spAutoFit/>
          </a:bodyPr>
          <a:lstStyle/>
          <a:p>
            <a:r>
              <a:rPr lang="en-US" altLang="zh-CN" sz="2400" dirty="0" err="1">
                <a:latin typeface="华文楷体" panose="02010600040101010101" pitchFamily="2" charset="-122"/>
                <a:ea typeface="华文楷体" panose="02010600040101010101" pitchFamily="2" charset="-122"/>
              </a:rPr>
              <a:t>a</a:t>
            </a:r>
            <a:r>
              <a:rPr lang="en-US" altLang="zh-CN" sz="2400" u="sng" dirty="0" err="1">
                <a:solidFill>
                  <a:srgbClr val="FF0000"/>
                </a:solidFill>
                <a:latin typeface="华文楷体" panose="02010600040101010101" pitchFamily="2" charset="-122"/>
                <a:ea typeface="华文楷体" panose="02010600040101010101" pitchFamily="2" charset="-122"/>
              </a:rPr>
              <a:t>aab</a:t>
            </a:r>
            <a:r>
              <a:rPr lang="en-US" altLang="zh-CN" sz="2400" dirty="0" err="1">
                <a:latin typeface="华文楷体" panose="02010600040101010101" pitchFamily="2" charset="-122"/>
                <a:ea typeface="华文楷体" panose="02010600040101010101" pitchFamily="2" charset="-122"/>
              </a:rPr>
              <a:t>bb</a:t>
            </a:r>
            <a:endParaRPr lang="zh-CN" altLang="en-US" sz="2400" dirty="0"/>
          </a:p>
        </p:txBody>
      </p:sp>
      <p:sp>
        <p:nvSpPr>
          <p:cNvPr id="9" name="矩形 8">
            <a:extLst>
              <a:ext uri="{FF2B5EF4-FFF2-40B4-BE49-F238E27FC236}">
                <a16:creationId xmlns:a16="http://schemas.microsoft.com/office/drawing/2014/main" id="{DD5B41ED-11BB-0992-0D4C-519BE7BCA2A5}"/>
              </a:ext>
            </a:extLst>
          </p:cNvPr>
          <p:cNvSpPr/>
          <p:nvPr/>
        </p:nvSpPr>
        <p:spPr>
          <a:xfrm>
            <a:off x="1571604" y="4038911"/>
            <a:ext cx="1107996" cy="461665"/>
          </a:xfrm>
          <a:prstGeom prst="rect">
            <a:avLst/>
          </a:prstGeom>
        </p:spPr>
        <p:txBody>
          <a:bodyPr wrap="none">
            <a:spAutoFit/>
          </a:bodyPr>
          <a:lstStyle/>
          <a:p>
            <a:r>
              <a:rPr lang="en-US" altLang="zh-CN" sz="2400" dirty="0">
                <a:latin typeface="华文楷体" panose="02010600040101010101" pitchFamily="2" charset="-122"/>
                <a:ea typeface="华文楷体" panose="02010600040101010101" pitchFamily="2" charset="-122"/>
              </a:rPr>
              <a:t>babbba</a:t>
            </a:r>
            <a:endParaRPr lang="zh-CN" altLang="en-US" sz="2400" dirty="0"/>
          </a:p>
        </p:txBody>
      </p:sp>
      <p:sp>
        <p:nvSpPr>
          <p:cNvPr id="10" name="矩形 9">
            <a:extLst>
              <a:ext uri="{FF2B5EF4-FFF2-40B4-BE49-F238E27FC236}">
                <a16:creationId xmlns:a16="http://schemas.microsoft.com/office/drawing/2014/main" id="{ECFE9650-4035-68D2-326E-1A2649B2717D}"/>
              </a:ext>
            </a:extLst>
          </p:cNvPr>
          <p:cNvSpPr/>
          <p:nvPr/>
        </p:nvSpPr>
        <p:spPr>
          <a:xfrm>
            <a:off x="4214810" y="1000114"/>
            <a:ext cx="1714512" cy="461665"/>
          </a:xfrm>
          <a:prstGeom prst="rect">
            <a:avLst/>
          </a:prstGeom>
          <a:solidFill>
            <a:srgbClr val="FFC000"/>
          </a:solidFill>
        </p:spPr>
        <p:txBody>
          <a:bodyPr wrap="square">
            <a:spAutoFit/>
          </a:bodyPr>
          <a:lstStyle/>
          <a:p>
            <a:r>
              <a:rPr lang="zh-CN" altLang="en-US" sz="2400" dirty="0">
                <a:solidFill>
                  <a:srgbClr val="FF0505"/>
                </a:solidFill>
                <a:latin typeface="华文楷体" panose="02010600040101010101" pitchFamily="2" charset="-122"/>
                <a:ea typeface="华文楷体" panose="02010600040101010101" pitchFamily="2" charset="-122"/>
              </a:rPr>
              <a:t>子串：</a:t>
            </a:r>
            <a:r>
              <a:rPr lang="en-US" altLang="zh-CN" sz="2400" dirty="0">
                <a:solidFill>
                  <a:srgbClr val="FF0505"/>
                </a:solidFill>
                <a:latin typeface="华文楷体" panose="02010600040101010101" pitchFamily="2" charset="-122"/>
                <a:ea typeface="华文楷体" panose="02010600040101010101" pitchFamily="2" charset="-122"/>
              </a:rPr>
              <a:t>baa</a:t>
            </a:r>
            <a:endParaRPr lang="zh-CN" altLang="en-US" sz="2400" dirty="0"/>
          </a:p>
        </p:txBody>
      </p:sp>
      <p:sp>
        <p:nvSpPr>
          <p:cNvPr id="11" name="椭圆 10">
            <a:extLst>
              <a:ext uri="{FF2B5EF4-FFF2-40B4-BE49-F238E27FC236}">
                <a16:creationId xmlns:a16="http://schemas.microsoft.com/office/drawing/2014/main" id="{33382504-76D1-14BB-2F91-83E302FEA8AC}"/>
              </a:ext>
            </a:extLst>
          </p:cNvPr>
          <p:cNvSpPr/>
          <p:nvPr/>
        </p:nvSpPr>
        <p:spPr>
          <a:xfrm>
            <a:off x="714348" y="1785932"/>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主串</a:t>
            </a:r>
            <a:r>
              <a:rPr lang="en-US" altLang="zh-CN" sz="1400" dirty="0"/>
              <a:t>1</a:t>
            </a:r>
            <a:endParaRPr lang="zh-CN" altLang="en-US" sz="1400" dirty="0"/>
          </a:p>
        </p:txBody>
      </p:sp>
      <p:sp>
        <p:nvSpPr>
          <p:cNvPr id="12" name="椭圆 11">
            <a:extLst>
              <a:ext uri="{FF2B5EF4-FFF2-40B4-BE49-F238E27FC236}">
                <a16:creationId xmlns:a16="http://schemas.microsoft.com/office/drawing/2014/main" id="{1F2C31CF-D65A-DA12-80B6-D56821B71FE8}"/>
              </a:ext>
            </a:extLst>
          </p:cNvPr>
          <p:cNvSpPr/>
          <p:nvPr/>
        </p:nvSpPr>
        <p:spPr>
          <a:xfrm>
            <a:off x="714348" y="2857502"/>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主串</a:t>
            </a:r>
            <a:r>
              <a:rPr lang="en-US" altLang="zh-CN" sz="1400" dirty="0"/>
              <a:t>2</a:t>
            </a:r>
            <a:endParaRPr lang="zh-CN" altLang="en-US" sz="1400" dirty="0"/>
          </a:p>
        </p:txBody>
      </p:sp>
      <p:sp>
        <p:nvSpPr>
          <p:cNvPr id="13" name="椭圆 12">
            <a:extLst>
              <a:ext uri="{FF2B5EF4-FFF2-40B4-BE49-F238E27FC236}">
                <a16:creationId xmlns:a16="http://schemas.microsoft.com/office/drawing/2014/main" id="{8313429B-AB8A-C21B-D9CF-8AB0A404B0A4}"/>
              </a:ext>
            </a:extLst>
          </p:cNvPr>
          <p:cNvSpPr/>
          <p:nvPr/>
        </p:nvSpPr>
        <p:spPr>
          <a:xfrm>
            <a:off x="714348" y="3929072"/>
            <a:ext cx="78581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主串</a:t>
            </a:r>
            <a:r>
              <a:rPr lang="en-US" altLang="zh-CN" sz="1400" dirty="0"/>
              <a:t>3</a:t>
            </a:r>
            <a:endParaRPr lang="zh-CN" altLang="en-US" sz="1400" dirty="0"/>
          </a:p>
        </p:txBody>
      </p:sp>
      <p:pic>
        <p:nvPicPr>
          <p:cNvPr id="14" name="Picture 5">
            <a:extLst>
              <a:ext uri="{FF2B5EF4-FFF2-40B4-BE49-F238E27FC236}">
                <a16:creationId xmlns:a16="http://schemas.microsoft.com/office/drawing/2014/main" id="{476E54C9-4ACB-39F0-7D57-0ACD75A29FDE}"/>
              </a:ext>
            </a:extLst>
          </p:cNvPr>
          <p:cNvPicPr>
            <a:picLocks noChangeAspect="1" noChangeArrowheads="1"/>
          </p:cNvPicPr>
          <p:nvPr/>
        </p:nvPicPr>
        <p:blipFill>
          <a:blip r:embed="rId2"/>
          <a:srcRect/>
          <a:stretch>
            <a:fillRect/>
          </a:stretch>
        </p:blipFill>
        <p:spPr bwMode="auto">
          <a:xfrm>
            <a:off x="3500430" y="857238"/>
            <a:ext cx="598221" cy="642924"/>
          </a:xfrm>
          <a:prstGeom prst="rect">
            <a:avLst/>
          </a:prstGeom>
          <a:noFill/>
          <a:ln w="9525">
            <a:noFill/>
            <a:miter lim="800000"/>
            <a:headEnd/>
            <a:tailEnd/>
          </a:ln>
          <a:effectLst/>
        </p:spPr>
      </p:pic>
      <p:cxnSp>
        <p:nvCxnSpPr>
          <p:cNvPr id="15" name="直接连接符 14">
            <a:extLst>
              <a:ext uri="{FF2B5EF4-FFF2-40B4-BE49-F238E27FC236}">
                <a16:creationId xmlns:a16="http://schemas.microsoft.com/office/drawing/2014/main" id="{26C62E77-FF75-540F-BDE9-51D5A0E8CB77}"/>
              </a:ext>
            </a:extLst>
          </p:cNvPr>
          <p:cNvCxnSpPr/>
          <p:nvPr/>
        </p:nvCxnSpPr>
        <p:spPr>
          <a:xfrm rot="5400000">
            <a:off x="914971" y="2681155"/>
            <a:ext cx="362480" cy="794"/>
          </a:xfrm>
          <a:prstGeom prst="line">
            <a:avLst/>
          </a:prstGeom>
          <a:ln w="92075" cmpd="dbl"/>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0213029-B54B-F454-67B9-178203F9794C}"/>
              </a:ext>
            </a:extLst>
          </p:cNvPr>
          <p:cNvCxnSpPr/>
          <p:nvPr/>
        </p:nvCxnSpPr>
        <p:spPr>
          <a:xfrm rot="5400000">
            <a:off x="939247" y="3747435"/>
            <a:ext cx="362480" cy="794"/>
          </a:xfrm>
          <a:prstGeom prst="line">
            <a:avLst/>
          </a:prstGeom>
          <a:ln w="92075" cmpd="dbl"/>
        </p:spPr>
        <p:style>
          <a:lnRef idx="1">
            <a:schemeClr val="accent1"/>
          </a:lnRef>
          <a:fillRef idx="0">
            <a:schemeClr val="accent1"/>
          </a:fillRef>
          <a:effectRef idx="0">
            <a:schemeClr val="accent1"/>
          </a:effectRef>
          <a:fontRef idx="minor">
            <a:schemeClr val="tx1"/>
          </a:fontRef>
        </p:style>
      </p:cxnSp>
      <p:sp>
        <p:nvSpPr>
          <p:cNvPr id="17" name="Rectangle 154">
            <a:extLst>
              <a:ext uri="{FF2B5EF4-FFF2-40B4-BE49-F238E27FC236}">
                <a16:creationId xmlns:a16="http://schemas.microsoft.com/office/drawing/2014/main" id="{34501B09-89F2-AB2B-5ADC-F7E80D87B5A7}"/>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251321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4">
            <a:extLst>
              <a:ext uri="{FF2B5EF4-FFF2-40B4-BE49-F238E27FC236}">
                <a16:creationId xmlns:a16="http://schemas.microsoft.com/office/drawing/2014/main" id="{4100B2CF-E05B-88AC-B8AA-119625683482}"/>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rgbClr val="FEFFFF"/>
                </a:solidFill>
                <a:latin typeface="Times New Roman"/>
                <a:sym typeface="+mn-lt"/>
              </a:rPr>
              <a:t>模式匹配算法</a:t>
            </a:r>
            <a:endPar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endParaRPr>
          </a:p>
        </p:txBody>
      </p:sp>
      <p:sp>
        <p:nvSpPr>
          <p:cNvPr id="3" name="圆角矩形 9">
            <a:extLst>
              <a:ext uri="{FF2B5EF4-FFF2-40B4-BE49-F238E27FC236}">
                <a16:creationId xmlns:a16="http://schemas.microsoft.com/office/drawing/2014/main" id="{7D75C017-6589-BAF3-DCCD-1063547C8F15}"/>
              </a:ext>
            </a:extLst>
          </p:cNvPr>
          <p:cNvSpPr/>
          <p:nvPr/>
        </p:nvSpPr>
        <p:spPr>
          <a:xfrm>
            <a:off x="1619672" y="2852936"/>
            <a:ext cx="4728018" cy="785818"/>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zh-CN" altLang="en-US" b="0" i="0" u="none" strike="noStrike" kern="1200" cap="none" spc="0" normalizeH="0" baseline="0" noProof="0" dirty="0">
                <a:ln>
                  <a:noFill/>
                </a:ln>
                <a:solidFill>
                  <a:prstClr val="black"/>
                </a:solidFill>
                <a:effectLst/>
                <a:uLnTx/>
                <a:uFillTx/>
                <a:latin typeface="楷体" pitchFamily="49" charset="-122"/>
                <a:ea typeface="华文楷体"/>
                <a:cs typeface="+mn-cs"/>
              </a:rPr>
              <a:t>存在时，返回子串的位置</a:t>
            </a:r>
            <a:endParaRPr kumimoji="0" lang="en-US" altLang="zh-CN" b="0" i="0" u="none" strike="noStrike" kern="1200" cap="none" spc="0" normalizeH="0" baseline="0" noProof="0" dirty="0">
              <a:ln>
                <a:noFill/>
              </a:ln>
              <a:solidFill>
                <a:prstClr val="black"/>
              </a:solidFill>
              <a:effectLst/>
              <a:uLnTx/>
              <a:uFillTx/>
              <a:latin typeface="楷体" pitchFamily="49" charset="-122"/>
              <a:ea typeface="华文楷体"/>
              <a:cs typeface="+mn-cs"/>
            </a:endParaRPr>
          </a:p>
          <a:p>
            <a:pPr marL="0" marR="0" lvl="0" indent="0" algn="just"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zh-CN" altLang="en-US" b="0" i="0" u="none" strike="noStrike" kern="1200" cap="none" spc="0" normalizeH="0" baseline="0" noProof="0" dirty="0">
                <a:ln>
                  <a:noFill/>
                </a:ln>
                <a:solidFill>
                  <a:prstClr val="black"/>
                </a:solidFill>
                <a:effectLst/>
                <a:uLnTx/>
                <a:uFillTx/>
                <a:latin typeface="楷体" pitchFamily="49" charset="-122"/>
                <a:ea typeface="华文楷体"/>
                <a:cs typeface="+mn-cs"/>
              </a:rPr>
              <a:t>不存在，返回</a:t>
            </a:r>
            <a:r>
              <a:rPr kumimoji="0" lang="en-US" altLang="zh-CN" b="0" i="0" u="none" strike="noStrike" kern="1200" cap="none" spc="0" normalizeH="0" baseline="0" noProof="0" dirty="0">
                <a:ln>
                  <a:noFill/>
                </a:ln>
                <a:solidFill>
                  <a:prstClr val="black"/>
                </a:solidFill>
                <a:effectLst/>
                <a:uLnTx/>
                <a:uFillTx/>
                <a:latin typeface="楷体" pitchFamily="49" charset="-122"/>
                <a:ea typeface="华文楷体"/>
                <a:cs typeface="+mn-cs"/>
              </a:rPr>
              <a:t>0</a:t>
            </a:r>
            <a:endParaRPr kumimoji="0" lang="zh-CN" altLang="en-US" b="0" i="0" u="none" strike="noStrike" kern="1200" cap="none" spc="0" normalizeH="0" baseline="0" noProof="0" dirty="0">
              <a:ln>
                <a:noFill/>
              </a:ln>
              <a:solidFill>
                <a:prstClr val="black"/>
              </a:solidFill>
              <a:effectLst/>
              <a:uLnTx/>
              <a:uFillTx/>
              <a:latin typeface="楷体" pitchFamily="49" charset="-122"/>
              <a:ea typeface="华文楷体"/>
              <a:cs typeface="+mn-cs"/>
            </a:endParaRPr>
          </a:p>
        </p:txBody>
      </p:sp>
      <p:sp>
        <p:nvSpPr>
          <p:cNvPr id="4" name="矩形 3">
            <a:extLst>
              <a:ext uri="{FF2B5EF4-FFF2-40B4-BE49-F238E27FC236}">
                <a16:creationId xmlns:a16="http://schemas.microsoft.com/office/drawing/2014/main" id="{38B85652-FC5D-B9C9-CA8F-FB8ECC23699C}"/>
              </a:ext>
            </a:extLst>
          </p:cNvPr>
          <p:cNvSpPr/>
          <p:nvPr/>
        </p:nvSpPr>
        <p:spPr>
          <a:xfrm>
            <a:off x="683568" y="1709928"/>
            <a:ext cx="7231198" cy="461665"/>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b="0" i="0" u="none" strike="noStrike" kern="1200" cap="none" spc="0" normalizeH="0" baseline="0" noProof="0" dirty="0">
                <a:ln>
                  <a:noFill/>
                </a:ln>
                <a:solidFill>
                  <a:srgbClr val="800000"/>
                </a:solidFill>
                <a:effectLst/>
                <a:uLnTx/>
                <a:uFillTx/>
                <a:latin typeface="楷体" pitchFamily="49" charset="-122"/>
                <a:ea typeface="华文楷体"/>
                <a:cs typeface="+mn-cs"/>
                <a:sym typeface="+mn-lt"/>
              </a:rPr>
              <a:t>--</a:t>
            </a:r>
            <a:r>
              <a:rPr kumimoji="0" lang="zh-CN" altLang="en-US" b="0" i="0" u="none" strike="noStrike" kern="1200" cap="none" spc="0" normalizeH="0" baseline="0" noProof="0" dirty="0">
                <a:ln>
                  <a:noFill/>
                </a:ln>
                <a:solidFill>
                  <a:srgbClr val="800000"/>
                </a:solidFill>
                <a:effectLst/>
                <a:uLnTx/>
                <a:uFillTx/>
                <a:latin typeface="楷体" pitchFamily="49" charset="-122"/>
                <a:ea typeface="华文楷体"/>
                <a:cs typeface="+mn-cs"/>
              </a:rPr>
              <a:t>检测一个主串中是否存在一个给定的</a:t>
            </a:r>
            <a:r>
              <a:rPr kumimoji="0" lang="zh-CN" altLang="en-US" b="0" i="0" u="none" strike="noStrike" kern="1200" cap="none" spc="0" normalizeH="0" baseline="0" noProof="0" dirty="0">
                <a:ln>
                  <a:noFill/>
                </a:ln>
                <a:solidFill>
                  <a:srgbClr val="FF0000"/>
                </a:solidFill>
                <a:effectLst/>
                <a:uLnTx/>
                <a:uFillTx/>
                <a:latin typeface="楷体" pitchFamily="49" charset="-122"/>
                <a:ea typeface="华文楷体"/>
                <a:cs typeface="+mn-cs"/>
              </a:rPr>
              <a:t>子串</a:t>
            </a:r>
            <a:r>
              <a:rPr kumimoji="0" lang="zh-CN" altLang="en-US" b="0" i="0" u="none" strike="noStrike" kern="1200" cap="none" spc="0" normalizeH="0" baseline="0" noProof="0" dirty="0">
                <a:ln>
                  <a:noFill/>
                </a:ln>
                <a:solidFill>
                  <a:srgbClr val="800000"/>
                </a:solidFill>
                <a:effectLst/>
                <a:uLnTx/>
                <a:uFillTx/>
                <a:latin typeface="楷体" pitchFamily="49" charset="-122"/>
                <a:ea typeface="华文楷体"/>
                <a:cs typeface="+mn-cs"/>
              </a:rPr>
              <a:t>（</a:t>
            </a:r>
            <a:r>
              <a:rPr kumimoji="0" lang="zh-CN" altLang="en-US" b="1" i="0" u="sng" strike="noStrike" kern="1200" cap="none" spc="0" normalizeH="0" baseline="0" noProof="0" dirty="0">
                <a:ln>
                  <a:noFill/>
                </a:ln>
                <a:solidFill>
                  <a:srgbClr val="FF0000"/>
                </a:solidFill>
                <a:effectLst/>
                <a:uLnTx/>
                <a:uFillTx/>
                <a:latin typeface="楷体" pitchFamily="49" charset="-122"/>
                <a:ea typeface="华文楷体"/>
                <a:cs typeface="+mn-cs"/>
              </a:rPr>
              <a:t>模式</a:t>
            </a:r>
            <a:r>
              <a:rPr kumimoji="0" lang="zh-CN" altLang="en-US" b="0" i="0" u="none" strike="noStrike" kern="1200" cap="none" spc="0" normalizeH="0" baseline="0" noProof="0" dirty="0">
                <a:ln>
                  <a:noFill/>
                </a:ln>
                <a:solidFill>
                  <a:srgbClr val="800000"/>
                </a:solidFill>
                <a:effectLst/>
                <a:uLnTx/>
                <a:uFillTx/>
                <a:latin typeface="楷体" pitchFamily="49" charset="-122"/>
                <a:ea typeface="华文楷体"/>
                <a:cs typeface="+mn-cs"/>
              </a:rPr>
              <a:t>）</a:t>
            </a:r>
            <a:endParaRPr kumimoji="0" lang="en-US" altLang="zh-CN" b="0" i="0" u="none" strike="noStrike" kern="1200" cap="none" spc="0" normalizeH="0" baseline="0" noProof="0" dirty="0">
              <a:ln>
                <a:noFill/>
              </a:ln>
              <a:solidFill>
                <a:srgbClr val="800000"/>
              </a:solidFill>
              <a:effectLst/>
              <a:uLnTx/>
              <a:uFillTx/>
              <a:latin typeface="楷体" pitchFamily="49" charset="-122"/>
              <a:ea typeface="华文楷体"/>
              <a:cs typeface="+mn-cs"/>
            </a:endParaRPr>
          </a:p>
        </p:txBody>
      </p:sp>
    </p:spTree>
    <p:extLst>
      <p:ext uri="{BB962C8B-B14F-4D97-AF65-F5344CB8AC3E}">
        <p14:creationId xmlns:p14="http://schemas.microsoft.com/office/powerpoint/2010/main" val="20384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4A98D7B9-9CFF-1E60-3374-7B7EDFD621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444659" y="1059582"/>
            <a:ext cx="4604522" cy="3169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4F08349-F9B5-DEEE-E6F2-169BD0F92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62" y="1131590"/>
            <a:ext cx="3937938" cy="36724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03FF4CC-3443-75CF-FFE8-B089D33B0E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1322"/>
          <a:stretch/>
        </p:blipFill>
        <p:spPr bwMode="auto">
          <a:xfrm>
            <a:off x="251520" y="4249900"/>
            <a:ext cx="9023290" cy="21526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54">
            <a:extLst>
              <a:ext uri="{FF2B5EF4-FFF2-40B4-BE49-F238E27FC236}">
                <a16:creationId xmlns:a16="http://schemas.microsoft.com/office/drawing/2014/main" id="{0738D6CB-CFA6-B33B-19C7-0313ACCAE8D7}"/>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2043855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B37ECC-D3DA-2CAC-C1AA-5E7510E9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915566"/>
            <a:ext cx="4320480" cy="34640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D5275CD7-9245-FC6B-4B26-6E15CB1C1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563638"/>
            <a:ext cx="4608512" cy="31683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54">
            <a:extLst>
              <a:ext uri="{FF2B5EF4-FFF2-40B4-BE49-F238E27FC236}">
                <a16:creationId xmlns:a16="http://schemas.microsoft.com/office/drawing/2014/main" id="{BC721F7E-348A-1EFA-614D-ED880B0A037B}"/>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309088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0EDE806A-CA54-3361-D966-3DACD0810D9A}"/>
              </a:ext>
            </a:extLst>
          </p:cNvPr>
          <p:cNvSpPr/>
          <p:nvPr/>
        </p:nvSpPr>
        <p:spPr>
          <a:xfrm>
            <a:off x="1706754" y="5510719"/>
            <a:ext cx="342545" cy="342545"/>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cs"/>
            </a:endParaRPr>
          </a:p>
        </p:txBody>
      </p:sp>
      <p:sp>
        <p:nvSpPr>
          <p:cNvPr id="6" name="椭圆 5">
            <a:extLst>
              <a:ext uri="{FF2B5EF4-FFF2-40B4-BE49-F238E27FC236}">
                <a16:creationId xmlns:a16="http://schemas.microsoft.com/office/drawing/2014/main" id="{D4962CDB-FEDD-1583-6D15-59F080DD9C8B}"/>
              </a:ext>
            </a:extLst>
          </p:cNvPr>
          <p:cNvSpPr/>
          <p:nvPr/>
        </p:nvSpPr>
        <p:spPr>
          <a:xfrm>
            <a:off x="1700534" y="3674826"/>
            <a:ext cx="342545" cy="342545"/>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cs"/>
            </a:endParaRPr>
          </a:p>
        </p:txBody>
      </p:sp>
      <p:sp>
        <p:nvSpPr>
          <p:cNvPr id="7" name="圆角矩形 12">
            <a:extLst>
              <a:ext uri="{FF2B5EF4-FFF2-40B4-BE49-F238E27FC236}">
                <a16:creationId xmlns:a16="http://schemas.microsoft.com/office/drawing/2014/main" id="{6DEABAC9-E8D2-F6C8-7CEF-7305604363C3}"/>
              </a:ext>
            </a:extLst>
          </p:cNvPr>
          <p:cNvSpPr/>
          <p:nvPr/>
        </p:nvSpPr>
        <p:spPr>
          <a:xfrm>
            <a:off x="1987097" y="3789040"/>
            <a:ext cx="6091277" cy="1950011"/>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endParaRPr kumimoji="0" lang="en-US"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zh-CN" sz="2000" b="1" i="0" u="none" strike="noStrike" kern="1200" cap="none" spc="0" normalizeH="0" baseline="0" noProof="0" dirty="0">
                <a:ln>
                  <a:noFill/>
                </a:ln>
                <a:solidFill>
                  <a:srgbClr val="FF0000"/>
                </a:solidFill>
                <a:effectLst/>
                <a:uLnTx/>
                <a:uFillTx/>
                <a:latin typeface="Times New Roman"/>
                <a:ea typeface="Microsoft YaHei"/>
                <a:cs typeface="+mn-cs"/>
              </a:rPr>
              <a:t>知法守法</a:t>
            </a:r>
            <a:endParaRPr kumimoji="0" lang="en-US" altLang="zh-CN" sz="2000" b="1" i="0" u="none" strike="noStrike" kern="1200" cap="none" spc="0" normalizeH="0" baseline="0" noProof="0" dirty="0">
              <a:ln>
                <a:noFill/>
              </a:ln>
              <a:solidFill>
                <a:srgbClr val="FF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rPr>
              <a:t>树立健康的网络道德观</a:t>
            </a:r>
            <a:endParaRPr kumimoji="0" lang="en-US"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rPr>
              <a:t>具有</a:t>
            </a:r>
            <a:r>
              <a:rPr kumimoji="0" lang="zh-CN" altLang="zh-CN" sz="2000" b="1" i="0" u="none" strike="noStrike" kern="1200" cap="none" spc="0" normalizeH="0" baseline="0" noProof="0" dirty="0">
                <a:ln>
                  <a:noFill/>
                </a:ln>
                <a:solidFill>
                  <a:srgbClr val="FF0000"/>
                </a:solidFill>
                <a:effectLst/>
                <a:uLnTx/>
                <a:uFillTx/>
                <a:latin typeface="Times New Roman"/>
                <a:ea typeface="Microsoft YaHei"/>
                <a:cs typeface="+mn-cs"/>
              </a:rPr>
              <a:t>科技报国</a:t>
            </a:r>
            <a:r>
              <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rPr>
              <a:t>的社会责任感和爱国主义情操</a:t>
            </a:r>
            <a:endParaRPr kumimoji="0" lang="en-US"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rPr>
              <a:t>严谨求实、勇于</a:t>
            </a:r>
            <a:r>
              <a:rPr kumimoji="0" lang="zh-CN" altLang="zh-CN" sz="2000" b="1" i="0" u="none" strike="noStrike" kern="1200" cap="none" spc="0" normalizeH="0" baseline="0" noProof="0" dirty="0">
                <a:ln>
                  <a:noFill/>
                </a:ln>
                <a:solidFill>
                  <a:srgbClr val="FF0000"/>
                </a:solidFill>
                <a:effectLst/>
                <a:uLnTx/>
                <a:uFillTx/>
                <a:latin typeface="Times New Roman"/>
                <a:ea typeface="Microsoft YaHei"/>
                <a:cs typeface="+mn-cs"/>
              </a:rPr>
              <a:t>创新</a:t>
            </a:r>
            <a:endParaRPr kumimoji="0" lang="zh-CN" altLang="en-US" sz="2000" b="1" i="0" u="none" strike="noStrike" kern="1200" cap="none" spc="0" normalizeH="0" baseline="0" noProof="0" dirty="0">
              <a:ln>
                <a:noFill/>
              </a:ln>
              <a:solidFill>
                <a:srgbClr val="FF0000"/>
              </a:solidFill>
              <a:effectLst/>
              <a:uLnTx/>
              <a:uFillTx/>
              <a:latin typeface="Times New Roman"/>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endParaRPr>
          </a:p>
        </p:txBody>
      </p:sp>
      <p:sp>
        <p:nvSpPr>
          <p:cNvPr id="8" name="圆角矩形 12">
            <a:extLst>
              <a:ext uri="{FF2B5EF4-FFF2-40B4-BE49-F238E27FC236}">
                <a16:creationId xmlns:a16="http://schemas.microsoft.com/office/drawing/2014/main" id="{62DDA986-ABCA-AED7-4566-79A646EF029D}"/>
              </a:ext>
            </a:extLst>
          </p:cNvPr>
          <p:cNvSpPr/>
          <p:nvPr/>
        </p:nvSpPr>
        <p:spPr>
          <a:xfrm>
            <a:off x="4283968" y="1642428"/>
            <a:ext cx="4598706" cy="1047048"/>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endParaRPr kumimoji="0" lang="en-US"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rPr>
              <a:t>“</a:t>
            </a:r>
            <a:r>
              <a:rPr kumimoji="0" lang="zh-CN" altLang="en-US" sz="2000" b="1" i="0" u="none" strike="noStrike" kern="1200" cap="none" spc="0" normalizeH="0" baseline="0" noProof="0" dirty="0">
                <a:ln>
                  <a:noFill/>
                </a:ln>
                <a:solidFill>
                  <a:srgbClr val="FF0000"/>
                </a:solidFill>
                <a:effectLst/>
                <a:uLnTx/>
                <a:uFillTx/>
                <a:latin typeface="Times New Roman"/>
                <a:ea typeface="Microsoft YaHei"/>
                <a:cs typeface="+mn-cs"/>
              </a:rPr>
              <a:t>共建网络安全，共享网络文明</a:t>
            </a:r>
            <a:r>
              <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p"/>
              <a:tabLst/>
              <a:defRPr/>
            </a:pPr>
            <a:r>
              <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rPr>
              <a:t>网络安全人人有责、人人参与</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2000" b="1" i="0" u="none" strike="noStrike" kern="1200" cap="none" spc="0" normalizeH="0" baseline="0" noProof="0" dirty="0">
              <a:ln>
                <a:noFill/>
              </a:ln>
              <a:solidFill>
                <a:srgbClr val="000000"/>
              </a:solidFill>
              <a:effectLst/>
              <a:uLnTx/>
              <a:uFillTx/>
              <a:latin typeface="Times New Roman"/>
              <a:ea typeface="Microsoft YaHei"/>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000" b="1" i="0" u="none" strike="noStrike" kern="1200" cap="none" spc="0" normalizeH="0" baseline="0" noProof="0" dirty="0">
              <a:ln>
                <a:noFill/>
              </a:ln>
              <a:solidFill>
                <a:srgbClr val="000000"/>
              </a:solidFill>
              <a:effectLst/>
              <a:uLnTx/>
              <a:uFillTx/>
              <a:latin typeface="Times New Roman"/>
              <a:ea typeface="Microsoft YaHei"/>
              <a:cs typeface="+mn-cs"/>
            </a:endParaRPr>
          </a:p>
        </p:txBody>
      </p:sp>
      <p:sp>
        <p:nvSpPr>
          <p:cNvPr id="9" name="椭圆 8">
            <a:extLst>
              <a:ext uri="{FF2B5EF4-FFF2-40B4-BE49-F238E27FC236}">
                <a16:creationId xmlns:a16="http://schemas.microsoft.com/office/drawing/2014/main" id="{06AE7608-D313-98F9-50D0-B99C3C16E04F}"/>
              </a:ext>
            </a:extLst>
          </p:cNvPr>
          <p:cNvSpPr/>
          <p:nvPr/>
        </p:nvSpPr>
        <p:spPr>
          <a:xfrm>
            <a:off x="3985923" y="2575310"/>
            <a:ext cx="342545" cy="342545"/>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cs"/>
            </a:endParaRPr>
          </a:p>
        </p:txBody>
      </p:sp>
      <p:sp>
        <p:nvSpPr>
          <p:cNvPr id="10" name="椭圆 9">
            <a:extLst>
              <a:ext uri="{FF2B5EF4-FFF2-40B4-BE49-F238E27FC236}">
                <a16:creationId xmlns:a16="http://schemas.microsoft.com/office/drawing/2014/main" id="{B8736AC9-C92E-267E-B2A0-96EB8858C778}"/>
              </a:ext>
            </a:extLst>
          </p:cNvPr>
          <p:cNvSpPr/>
          <p:nvPr/>
        </p:nvSpPr>
        <p:spPr>
          <a:xfrm>
            <a:off x="3985923" y="1490282"/>
            <a:ext cx="342545" cy="342545"/>
          </a:xfrm>
          <a:prstGeom prst="ellipse">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cs"/>
            </a:endParaRPr>
          </a:p>
        </p:txBody>
      </p:sp>
      <p:pic>
        <p:nvPicPr>
          <p:cNvPr id="11" name="图片 10">
            <a:extLst>
              <a:ext uri="{FF2B5EF4-FFF2-40B4-BE49-F238E27FC236}">
                <a16:creationId xmlns:a16="http://schemas.microsoft.com/office/drawing/2014/main" id="{5EFB3524-6D26-F1E3-AAC7-3B4BD5A5DC9B}"/>
              </a:ext>
            </a:extLst>
          </p:cNvPr>
          <p:cNvPicPr>
            <a:picLocks noChangeAspect="1"/>
          </p:cNvPicPr>
          <p:nvPr/>
        </p:nvPicPr>
        <p:blipFill>
          <a:blip r:embed="rId2"/>
          <a:stretch>
            <a:fillRect/>
          </a:stretch>
        </p:blipFill>
        <p:spPr>
          <a:xfrm>
            <a:off x="36165" y="1281343"/>
            <a:ext cx="3671282" cy="1950011"/>
          </a:xfrm>
          <a:prstGeom prst="rect">
            <a:avLst/>
          </a:prstGeom>
        </p:spPr>
      </p:pic>
      <p:sp>
        <p:nvSpPr>
          <p:cNvPr id="12" name="Rectangle 154">
            <a:extLst>
              <a:ext uri="{FF2B5EF4-FFF2-40B4-BE49-F238E27FC236}">
                <a16:creationId xmlns:a16="http://schemas.microsoft.com/office/drawing/2014/main" id="{43399BF3-155B-9499-26C5-E37F4562B5D7}"/>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354907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ppt_x"/>
                                          </p:val>
                                        </p:tav>
                                        <p:tav tm="100000">
                                          <p:val>
                                            <p:strVal val="#ppt_x"/>
                                          </p:val>
                                        </p:tav>
                                      </p:tavLst>
                                    </p:anim>
                                    <p:anim calcmode="lin" valueType="num">
                                      <p:cBhvr additive="base">
                                        <p:cTn id="8" dur="1250" fill="hold"/>
                                        <p:tgtEl>
                                          <p:spTgt spid="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250" fill="hold"/>
                                        <p:tgtEl>
                                          <p:spTgt spid="9"/>
                                        </p:tgtEl>
                                        <p:attrNameLst>
                                          <p:attrName>ppt_x</p:attrName>
                                        </p:attrNameLst>
                                      </p:cBhvr>
                                      <p:tavLst>
                                        <p:tav tm="0">
                                          <p:val>
                                            <p:strVal val="#ppt_x"/>
                                          </p:val>
                                        </p:tav>
                                        <p:tav tm="100000">
                                          <p:val>
                                            <p:strVal val="#ppt_x"/>
                                          </p:val>
                                        </p:tav>
                                      </p:tavLst>
                                    </p:anim>
                                    <p:anim calcmode="lin" valueType="num">
                                      <p:cBhvr additive="base">
                                        <p:cTn id="27" dur="1250" fill="hold"/>
                                        <p:tgtEl>
                                          <p:spTgt spid="9"/>
                                        </p:tgtEl>
                                        <p:attrNameLst>
                                          <p:attrName>ppt_y</p:attrName>
                                        </p:attrNameLst>
                                      </p:cBhvr>
                                      <p:tavLst>
                                        <p:tav tm="0">
                                          <p:val>
                                            <p:strVal val="1+#ppt_h/2"/>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7BA8F12-B46D-4B10-18CA-3AF8DFBFE0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944" y="1200358"/>
            <a:ext cx="4423090" cy="324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0A565DC3-D120-6985-717A-195BB97AF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424" y="1200358"/>
            <a:ext cx="4124048" cy="324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54">
            <a:extLst>
              <a:ext uri="{FF2B5EF4-FFF2-40B4-BE49-F238E27FC236}">
                <a16:creationId xmlns:a16="http://schemas.microsoft.com/office/drawing/2014/main" id="{B921ED3B-A955-DDF9-908F-374DD7374544}"/>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1247796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4">
            <a:extLst>
              <a:ext uri="{FF2B5EF4-FFF2-40B4-BE49-F238E27FC236}">
                <a16:creationId xmlns:a16="http://schemas.microsoft.com/office/drawing/2014/main" id="{4100B2CF-E05B-88AC-B8AA-119625683482}"/>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信息检索</a:t>
            </a:r>
          </a:p>
        </p:txBody>
      </p:sp>
      <p:grpSp>
        <p:nvGrpSpPr>
          <p:cNvPr id="5" name="组合 4">
            <a:extLst>
              <a:ext uri="{FF2B5EF4-FFF2-40B4-BE49-F238E27FC236}">
                <a16:creationId xmlns:a16="http://schemas.microsoft.com/office/drawing/2014/main" id="{9AC0FEC0-7C3B-9D6B-F5D6-26AAF0F65A56}"/>
              </a:ext>
            </a:extLst>
          </p:cNvPr>
          <p:cNvGrpSpPr/>
          <p:nvPr/>
        </p:nvGrpSpPr>
        <p:grpSpPr>
          <a:xfrm>
            <a:off x="114432" y="2004306"/>
            <a:ext cx="6516216" cy="3819519"/>
            <a:chOff x="0" y="1200502"/>
            <a:chExt cx="6516216" cy="3819519"/>
          </a:xfrm>
        </p:grpSpPr>
        <p:pic>
          <p:nvPicPr>
            <p:cNvPr id="6" name="图片 5">
              <a:extLst>
                <a:ext uri="{FF2B5EF4-FFF2-40B4-BE49-F238E27FC236}">
                  <a16:creationId xmlns:a16="http://schemas.microsoft.com/office/drawing/2014/main" id="{E121D7AD-504A-DC44-54DC-9CC265BE1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502"/>
              <a:ext cx="6516216" cy="3819519"/>
            </a:xfrm>
            <a:prstGeom prst="rect">
              <a:avLst/>
            </a:prstGeom>
          </p:spPr>
        </p:pic>
        <p:sp>
          <p:nvSpPr>
            <p:cNvPr id="7" name="椭圆 6">
              <a:extLst>
                <a:ext uri="{FF2B5EF4-FFF2-40B4-BE49-F238E27FC236}">
                  <a16:creationId xmlns:a16="http://schemas.microsoft.com/office/drawing/2014/main" id="{D0B86456-6E87-7779-957E-FAFF7C074D70}"/>
                </a:ext>
              </a:extLst>
            </p:cNvPr>
            <p:cNvSpPr>
              <a:spLocks noChangeArrowheads="1"/>
            </p:cNvSpPr>
            <p:nvPr/>
          </p:nvSpPr>
          <p:spPr bwMode="auto">
            <a:xfrm>
              <a:off x="3090766" y="2598609"/>
              <a:ext cx="648072" cy="337805"/>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grpSp>
        <p:nvGrpSpPr>
          <p:cNvPr id="8" name="组合 7">
            <a:extLst>
              <a:ext uri="{FF2B5EF4-FFF2-40B4-BE49-F238E27FC236}">
                <a16:creationId xmlns:a16="http://schemas.microsoft.com/office/drawing/2014/main" id="{F8EC9010-B2D9-3AF7-5ADA-9F293A0ED171}"/>
              </a:ext>
            </a:extLst>
          </p:cNvPr>
          <p:cNvGrpSpPr/>
          <p:nvPr/>
        </p:nvGrpSpPr>
        <p:grpSpPr>
          <a:xfrm>
            <a:off x="5227000" y="1135327"/>
            <a:ext cx="3816424" cy="2240225"/>
            <a:chOff x="4694170" y="403532"/>
            <a:chExt cx="4342326" cy="2526103"/>
          </a:xfrm>
        </p:grpSpPr>
        <p:pic>
          <p:nvPicPr>
            <p:cNvPr id="9" name="图片 8">
              <a:extLst>
                <a:ext uri="{FF2B5EF4-FFF2-40B4-BE49-F238E27FC236}">
                  <a16:creationId xmlns:a16="http://schemas.microsoft.com/office/drawing/2014/main" id="{7378BAEF-EC28-EC13-68D4-1ABF302FC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170" y="403532"/>
              <a:ext cx="4342326" cy="2526103"/>
            </a:xfrm>
            <a:prstGeom prst="rect">
              <a:avLst/>
            </a:prstGeom>
          </p:spPr>
        </p:pic>
        <p:sp>
          <p:nvSpPr>
            <p:cNvPr id="10" name="椭圆 9">
              <a:extLst>
                <a:ext uri="{FF2B5EF4-FFF2-40B4-BE49-F238E27FC236}">
                  <a16:creationId xmlns:a16="http://schemas.microsoft.com/office/drawing/2014/main" id="{3AF9A699-D16E-CEBF-DAC0-86FBFE9FFE27}"/>
                </a:ext>
              </a:extLst>
            </p:cNvPr>
            <p:cNvSpPr>
              <a:spLocks noChangeArrowheads="1"/>
            </p:cNvSpPr>
            <p:nvPr/>
          </p:nvSpPr>
          <p:spPr bwMode="auto">
            <a:xfrm>
              <a:off x="7574490" y="2491764"/>
              <a:ext cx="633139" cy="339314"/>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椭圆 10">
              <a:extLst>
                <a:ext uri="{FF2B5EF4-FFF2-40B4-BE49-F238E27FC236}">
                  <a16:creationId xmlns:a16="http://schemas.microsoft.com/office/drawing/2014/main" id="{0C0AAC89-E1C9-ED56-B3EA-C4E60D3D216B}"/>
                </a:ext>
              </a:extLst>
            </p:cNvPr>
            <p:cNvSpPr>
              <a:spLocks noChangeArrowheads="1"/>
            </p:cNvSpPr>
            <p:nvPr/>
          </p:nvSpPr>
          <p:spPr bwMode="auto">
            <a:xfrm>
              <a:off x="5254885" y="1027936"/>
              <a:ext cx="633139" cy="339314"/>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Tree>
    <p:extLst>
      <p:ext uri="{BB962C8B-B14F-4D97-AF65-F5344CB8AC3E}">
        <p14:creationId xmlns:p14="http://schemas.microsoft.com/office/powerpoint/2010/main" val="99589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0" y="1654175"/>
            <a:ext cx="9144000" cy="2519363"/>
          </a:xfrm>
          <a:prstGeom prst="rect">
            <a:avLst/>
          </a:prstGeom>
          <a:solidFill>
            <a:schemeClr val="bg2">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6148" name="Rectangle 6"/>
          <p:cNvSpPr>
            <a:spLocks noChangeArrowheads="1"/>
          </p:cNvSpPr>
          <p:nvPr/>
        </p:nvSpPr>
        <p:spPr bwMode="auto">
          <a:xfrm>
            <a:off x="0" y="4289425"/>
            <a:ext cx="9144000" cy="523220"/>
          </a:xfrm>
          <a:prstGeom prst="rect">
            <a:avLst/>
          </a:prstGeom>
          <a:solidFill>
            <a:srgbClr val="CCECF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可表示为：（</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1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2   </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    a</a:t>
            </a:r>
            <a:r>
              <a:rPr kumimoji="0" lang="en-US" altLang="zh-CN" sz="2800" b="0" i="0" u="none" strike="noStrike" kern="1200" cap="none" spc="0" normalizeH="0" baseline="-30000" noProof="0" dirty="0">
                <a:ln>
                  <a:noFill/>
                </a:ln>
                <a:solidFill>
                  <a:schemeClr val="tx1"/>
                </a:solidFill>
                <a:effectLst/>
                <a:uLnTx/>
                <a:uFillTx/>
                <a:latin typeface="+mn-lt"/>
                <a:ea typeface="+mn-ea"/>
                <a:cs typeface="+mn-ea"/>
                <a:sym typeface="+mn-lt"/>
              </a:rPr>
              <a:t>n</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6150" name="Rectangle 8"/>
          <p:cNvSpPr>
            <a:spLocks noChangeArrowheads="1"/>
          </p:cNvSpPr>
          <p:nvPr/>
        </p:nvSpPr>
        <p:spPr bwMode="auto">
          <a:xfrm>
            <a:off x="844550" y="2043113"/>
            <a:ext cx="8479978" cy="1698625"/>
          </a:xfrm>
          <a:prstGeom prst="rect">
            <a:avLst/>
          </a:prstGeom>
          <a:noFill/>
          <a:ln w="9525">
            <a:noFill/>
            <a:miter lim="800000"/>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第</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2</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章  线性表</a:t>
            </a: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第</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3</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章  栈和队列</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（操作受限）</a:t>
            </a:r>
          </a:p>
          <a:p>
            <a:pPr marL="342900" marR="0" lvl="0" indent="-342900" algn="l" defTabSz="914400" rtl="0" eaLnBrk="0" fontAlgn="base" latinLnBrk="0" hangingPunct="0">
              <a:lnSpc>
                <a:spcPct val="90000"/>
              </a:lnSpc>
              <a:spcBef>
                <a:spcPct val="20000"/>
              </a:spcBef>
              <a:spcAft>
                <a:spcPct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第</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4</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章  串</a:t>
            </a:r>
            <a:r>
              <a:rPr kumimoji="0" lang="zh-CN" altLang="en-US" sz="2800" b="0" i="0" u="none" strike="noStrike" kern="1200" cap="none" spc="0" normalizeH="0" baseline="0" noProof="0" dirty="0">
                <a:ln>
                  <a:noFill/>
                </a:ln>
                <a:solidFill>
                  <a:srgbClr val="FF0000"/>
                </a:solidFill>
                <a:effectLst/>
                <a:uLnTx/>
                <a:uFillTx/>
                <a:latin typeface="+mn-lt"/>
                <a:ea typeface="+mn-ea"/>
                <a:cs typeface="+mn-ea"/>
                <a:sym typeface="+mn-lt"/>
              </a:rPr>
              <a:t>（内容受限）</a:t>
            </a: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、数组和广义表  </a:t>
            </a:r>
          </a:p>
        </p:txBody>
      </p:sp>
      <p:sp>
        <p:nvSpPr>
          <p:cNvPr id="2" name="标题 1"/>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线性结构</a:t>
            </a:r>
          </a:p>
        </p:txBody>
      </p:sp>
      <p:sp>
        <p:nvSpPr>
          <p:cNvPr id="10"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756073A8-7E6F-A707-665C-F2B6A24C0E8D}"/>
              </a:ext>
            </a:extLst>
          </p:cNvPr>
          <p:cNvGrpSpPr/>
          <p:nvPr/>
        </p:nvGrpSpPr>
        <p:grpSpPr>
          <a:xfrm>
            <a:off x="217669" y="1992836"/>
            <a:ext cx="5805065" cy="3277843"/>
            <a:chOff x="135087" y="1444292"/>
            <a:chExt cx="5805065" cy="3277843"/>
          </a:xfrm>
        </p:grpSpPr>
        <p:pic>
          <p:nvPicPr>
            <p:cNvPr id="6" name="图片 5">
              <a:extLst>
                <a:ext uri="{FF2B5EF4-FFF2-40B4-BE49-F238E27FC236}">
                  <a16:creationId xmlns:a16="http://schemas.microsoft.com/office/drawing/2014/main" id="{33C5F6D7-6E8F-A0C3-815E-B112AEF54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087" y="1444292"/>
              <a:ext cx="5805065" cy="3277843"/>
            </a:xfrm>
            <a:prstGeom prst="rect">
              <a:avLst/>
            </a:prstGeom>
          </p:spPr>
        </p:pic>
        <p:sp>
          <p:nvSpPr>
            <p:cNvPr id="7" name="椭圆 6">
              <a:extLst>
                <a:ext uri="{FF2B5EF4-FFF2-40B4-BE49-F238E27FC236}">
                  <a16:creationId xmlns:a16="http://schemas.microsoft.com/office/drawing/2014/main" id="{DA8E02F6-0775-0C25-E56A-2A4DD6B1804F}"/>
                </a:ext>
              </a:extLst>
            </p:cNvPr>
            <p:cNvSpPr>
              <a:spLocks noChangeArrowheads="1"/>
            </p:cNvSpPr>
            <p:nvPr/>
          </p:nvSpPr>
          <p:spPr bwMode="auto">
            <a:xfrm>
              <a:off x="454091" y="1635646"/>
              <a:ext cx="638902" cy="357190"/>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grpSp>
        <p:nvGrpSpPr>
          <p:cNvPr id="8" name="组合 7">
            <a:extLst>
              <a:ext uri="{FF2B5EF4-FFF2-40B4-BE49-F238E27FC236}">
                <a16:creationId xmlns:a16="http://schemas.microsoft.com/office/drawing/2014/main" id="{073A646D-9552-A0C1-E816-393EC0683F2E}"/>
              </a:ext>
            </a:extLst>
          </p:cNvPr>
          <p:cNvGrpSpPr/>
          <p:nvPr/>
        </p:nvGrpSpPr>
        <p:grpSpPr>
          <a:xfrm>
            <a:off x="5302654" y="952076"/>
            <a:ext cx="3816424" cy="2240225"/>
            <a:chOff x="4694170" y="403532"/>
            <a:chExt cx="4342326" cy="2526103"/>
          </a:xfrm>
        </p:grpSpPr>
        <p:pic>
          <p:nvPicPr>
            <p:cNvPr id="9" name="图片 8">
              <a:extLst>
                <a:ext uri="{FF2B5EF4-FFF2-40B4-BE49-F238E27FC236}">
                  <a16:creationId xmlns:a16="http://schemas.microsoft.com/office/drawing/2014/main" id="{84F57BD4-14DB-052D-64B3-A1884C222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170" y="403532"/>
              <a:ext cx="4342326" cy="2526103"/>
            </a:xfrm>
            <a:prstGeom prst="rect">
              <a:avLst/>
            </a:prstGeom>
          </p:spPr>
        </p:pic>
        <p:sp>
          <p:nvSpPr>
            <p:cNvPr id="10" name="椭圆 9">
              <a:extLst>
                <a:ext uri="{FF2B5EF4-FFF2-40B4-BE49-F238E27FC236}">
                  <a16:creationId xmlns:a16="http://schemas.microsoft.com/office/drawing/2014/main" id="{3C2B96B7-23BA-BB3E-9C91-0546DCDA02DD}"/>
                </a:ext>
              </a:extLst>
            </p:cNvPr>
            <p:cNvSpPr>
              <a:spLocks noChangeArrowheads="1"/>
            </p:cNvSpPr>
            <p:nvPr/>
          </p:nvSpPr>
          <p:spPr bwMode="auto">
            <a:xfrm>
              <a:off x="7574490" y="2491764"/>
              <a:ext cx="633139" cy="339314"/>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sp>
          <p:nvSpPr>
            <p:cNvPr id="11" name="椭圆 10">
              <a:extLst>
                <a:ext uri="{FF2B5EF4-FFF2-40B4-BE49-F238E27FC236}">
                  <a16:creationId xmlns:a16="http://schemas.microsoft.com/office/drawing/2014/main" id="{B755B1ED-39F4-E337-0C86-4F46F4EA5932}"/>
                </a:ext>
              </a:extLst>
            </p:cNvPr>
            <p:cNvSpPr>
              <a:spLocks noChangeArrowheads="1"/>
            </p:cNvSpPr>
            <p:nvPr/>
          </p:nvSpPr>
          <p:spPr bwMode="auto">
            <a:xfrm>
              <a:off x="5254885" y="1027936"/>
              <a:ext cx="633139" cy="339314"/>
            </a:xfrm>
            <a:prstGeom prst="ellipse">
              <a:avLst/>
            </a:prstGeom>
            <a:noFill/>
            <a:ln w="25400" algn="ctr">
              <a:solidFill>
                <a:srgbClr val="FF0000"/>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cs"/>
              </a:endParaRPr>
            </a:p>
          </p:txBody>
        </p:sp>
      </p:grpSp>
      <p:sp>
        <p:nvSpPr>
          <p:cNvPr id="12" name="Rectangle 154">
            <a:extLst>
              <a:ext uri="{FF2B5EF4-FFF2-40B4-BE49-F238E27FC236}">
                <a16:creationId xmlns:a16="http://schemas.microsoft.com/office/drawing/2014/main" id="{3FAE864C-46F1-C153-B706-EB2ABAC60773}"/>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模式匹配算法应用</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信息检索</a:t>
            </a:r>
          </a:p>
        </p:txBody>
      </p:sp>
    </p:spTree>
    <p:extLst>
      <p:ext uri="{BB962C8B-B14F-4D97-AF65-F5344CB8AC3E}">
        <p14:creationId xmlns:p14="http://schemas.microsoft.com/office/powerpoint/2010/main" val="2231315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D9C057D-A433-38D6-CCB1-4A72A73A9AB2}"/>
              </a:ext>
            </a:extLst>
          </p:cNvPr>
          <p:cNvPicPr>
            <a:picLocks noChangeAspect="1"/>
          </p:cNvPicPr>
          <p:nvPr/>
        </p:nvPicPr>
        <p:blipFill>
          <a:blip r:embed="rId2"/>
          <a:stretch>
            <a:fillRect/>
          </a:stretch>
        </p:blipFill>
        <p:spPr>
          <a:xfrm>
            <a:off x="990289" y="1529931"/>
            <a:ext cx="7163421" cy="3798137"/>
          </a:xfrm>
          <a:prstGeom prst="rect">
            <a:avLst/>
          </a:prstGeom>
        </p:spPr>
      </p:pic>
      <p:sp>
        <p:nvSpPr>
          <p:cNvPr id="5" name="Rectangle 154">
            <a:extLst>
              <a:ext uri="{FF2B5EF4-FFF2-40B4-BE49-F238E27FC236}">
                <a16:creationId xmlns:a16="http://schemas.microsoft.com/office/drawing/2014/main" id="{1429A104-ED61-5D33-7E5E-16780A6731AC}"/>
              </a:ext>
            </a:extLst>
          </p:cNvPr>
          <p:cNvSpPr txBox="1"/>
          <p:nvPr/>
        </p:nvSpPr>
        <p:spPr>
          <a:xfrm>
            <a:off x="755650" y="188913"/>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ea"/>
                <a:sym typeface="+mn-lt"/>
              </a:rPr>
              <a:t>——</a:t>
            </a:r>
            <a:r>
              <a:rPr kumimoji="0" lang="en-US" altLang="zh-CN" sz="2800" b="1" i="0" u="none" strike="noStrike" kern="1200" cap="none" spc="0" normalizeH="0" baseline="0" noProof="0" dirty="0">
                <a:ln>
                  <a:noFill/>
                </a:ln>
                <a:solidFill>
                  <a:srgbClr val="FEFFFF"/>
                </a:solidFill>
                <a:effectLst/>
                <a:uLnTx/>
                <a:uFillTx/>
                <a:latin typeface="DotumChe" panose="020B0609000101010101" pitchFamily="49" charset="-127"/>
                <a:ea typeface="DotumChe" panose="020B0609000101010101" pitchFamily="49" charset="-127"/>
                <a:cs typeface="+mn-ea"/>
                <a:sym typeface="+mn-lt"/>
              </a:rPr>
              <a:t>Index(</a:t>
            </a:r>
            <a:r>
              <a:rPr kumimoji="0" lang="en-US" altLang="zh-CN" sz="2800" b="1" i="0" u="none" strike="noStrike" kern="1200" cap="none" spc="0" normalizeH="0" baseline="0" noProof="0" dirty="0" err="1">
                <a:ln>
                  <a:noFill/>
                </a:ln>
                <a:solidFill>
                  <a:srgbClr val="FEFFFF"/>
                </a:solidFill>
                <a:effectLst/>
                <a:uLnTx/>
                <a:uFillTx/>
                <a:latin typeface="DotumChe" panose="020B0609000101010101" pitchFamily="49" charset="-127"/>
                <a:ea typeface="DotumChe" panose="020B0609000101010101" pitchFamily="49" charset="-127"/>
                <a:cs typeface="+mn-ea"/>
                <a:sym typeface="+mn-lt"/>
              </a:rPr>
              <a:t>S,T,</a:t>
            </a:r>
            <a:r>
              <a:rPr kumimoji="0" lang="en-US" altLang="zh-CN" sz="2800" b="1" i="0" u="none" strike="noStrike" kern="1200" cap="none" spc="0" normalizeH="0" baseline="0" noProof="0" dirty="0" err="1">
                <a:ln>
                  <a:noFill/>
                </a:ln>
                <a:solidFill>
                  <a:srgbClr val="FF0000"/>
                </a:solidFill>
                <a:effectLst/>
                <a:uLnTx/>
                <a:uFillTx/>
                <a:latin typeface="DotumChe" panose="020B0609000101010101" pitchFamily="49" charset="-127"/>
                <a:ea typeface="DotumChe" panose="020B0609000101010101" pitchFamily="49" charset="-127"/>
                <a:cs typeface="+mn-ea"/>
                <a:sym typeface="+mn-lt"/>
              </a:rPr>
              <a:t>p</a:t>
            </a:r>
            <a:r>
              <a:rPr kumimoji="0" lang="en-US" altLang="zh-CN" sz="2800" b="1" i="0" u="none" strike="noStrike" kern="1200" cap="none" spc="0" normalizeH="0" baseline="0" noProof="0" dirty="0">
                <a:ln>
                  <a:noFill/>
                </a:ln>
                <a:solidFill>
                  <a:srgbClr val="FEFFFF"/>
                </a:solidFill>
                <a:effectLst/>
                <a:uLnTx/>
                <a:uFillTx/>
                <a:latin typeface="DotumChe" panose="020B0609000101010101" pitchFamily="49" charset="-127"/>
                <a:ea typeface="DotumChe" panose="020B0609000101010101" pitchFamily="49" charset="-127"/>
                <a:cs typeface="+mn-ea"/>
                <a:sym typeface="+mn-lt"/>
              </a:rPr>
              <a:t>)</a:t>
            </a:r>
            <a:endPar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endParaRPr>
          </a:p>
        </p:txBody>
      </p:sp>
    </p:spTree>
    <p:extLst>
      <p:ext uri="{BB962C8B-B14F-4D97-AF65-F5344CB8AC3E}">
        <p14:creationId xmlns:p14="http://schemas.microsoft.com/office/powerpoint/2010/main" val="2677377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29699" name="矩形: 圆角 16"/>
          <p:cNvSpPr/>
          <p:nvPr/>
        </p:nvSpPr>
        <p:spPr>
          <a:xfrm>
            <a:off x="2576513" y="3754438"/>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zh-CN" altLang="en-US" sz="2800" b="1" i="0" u="none" strike="noStrike" kern="1200" cap="none" spc="0" normalizeH="0" baseline="0" noProof="0" dirty="0">
              <a:ln>
                <a:noFill/>
              </a:ln>
              <a:solidFill>
                <a:srgbClr val="000000"/>
              </a:solidFill>
              <a:effectLst/>
              <a:uLnTx/>
              <a:uFillTx/>
              <a:latin typeface="Times New Roman"/>
              <a:ea typeface="微软雅黑" panose="020B0503020204020204" pitchFamily="34" charset="-122"/>
              <a:cs typeface="+mn-cs"/>
              <a:sym typeface="+mn-lt"/>
            </a:endParaRPr>
          </a:p>
        </p:txBody>
      </p:sp>
      <p:sp>
        <p:nvSpPr>
          <p:cNvPr id="29700" name="矩形: 圆角 15"/>
          <p:cNvSpPr/>
          <p:nvPr/>
        </p:nvSpPr>
        <p:spPr>
          <a:xfrm>
            <a:off x="1631950" y="3754438"/>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marR="0" lvl="0" indent="-342900" algn="l" defTabSz="914400" rtl="0" eaLnBrk="1" fontAlgn="base" latinLnBrk="0" hangingPunct="1">
              <a:lnSpc>
                <a:spcPct val="100000"/>
              </a:lnSpc>
              <a:spcBef>
                <a:spcPct val="20000"/>
              </a:spcBef>
              <a:spcAft>
                <a:spcPct val="0"/>
              </a:spcAft>
              <a:buClrTx/>
              <a:buSzTx/>
              <a:buFontTx/>
              <a:buNone/>
              <a:tabLst/>
              <a:defRPr/>
            </a:pPr>
            <a:endParaRPr kumimoji="0" lang="zh-CN" altLang="en-US" sz="2800" b="1" i="0" u="none" strike="noStrike" kern="1200" cap="none" spc="0" normalizeH="0" baseline="0" noProof="0" dirty="0">
              <a:ln>
                <a:noFill/>
              </a:ln>
              <a:solidFill>
                <a:srgbClr val="000000"/>
              </a:solidFill>
              <a:effectLst/>
              <a:uLnTx/>
              <a:uFillTx/>
              <a:latin typeface="Times New Roman"/>
              <a:ea typeface="微软雅黑" panose="020B0503020204020204" pitchFamily="34" charset="-122"/>
              <a:cs typeface="+mn-cs"/>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zh-CN" altLang="en-US" sz="1800" b="1" i="0" u="none" strike="noStrike" kern="0" cap="none" spc="0" normalizeH="0" baseline="0" noProof="0">
              <a:ln>
                <a:noFill/>
              </a:ln>
              <a:solidFill>
                <a:prstClr val="white"/>
              </a:solidFill>
              <a:effectLst/>
              <a:uLnTx/>
              <a:uFillTx/>
              <a:latin typeface="Times New Roman"/>
              <a:ea typeface="Microsoft YaHei"/>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1015"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L="0" marR="0" lvl="0" indent="0" algn="dist"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FEFFFF"/>
                </a:solidFill>
                <a:effectLst/>
                <a:uLnTx/>
                <a:uFillTx/>
                <a:latin typeface="Times New Roman"/>
                <a:ea typeface="Microsoft YaHei"/>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4.1</a:t>
            </a:r>
            <a:endPar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4.2</a:t>
            </a: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FEFFFF"/>
                </a:solidFill>
                <a:effectLst/>
                <a:uLnTx/>
                <a:uFillTx/>
                <a:latin typeface="Times New Roman"/>
                <a:ea typeface="Microsoft YaHei"/>
                <a:cs typeface="+mn-ea"/>
                <a:sym typeface="+mn-lt"/>
              </a:rPr>
              <a:t>4.3</a:t>
            </a: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4.4</a:t>
            </a:r>
            <a:endPar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4.5</a:t>
            </a: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4.6</a:t>
            </a:r>
            <a:endPar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a:t>
            </a:r>
            <a:endPar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案例引入</a:t>
            </a:r>
            <a:endPar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串的类型定义、存储结构及运算</a:t>
            </a:r>
            <a:endParaRPr kumimoji="0" lang="en-US" altLang="zh-CN" sz="2400" b="0" i="0" u="none" strike="noStrike" kern="1200" cap="none" spc="0" normalizeH="0" baseline="0" noProof="0" dirty="0">
              <a:ln>
                <a:noFill/>
              </a:ln>
              <a:solidFill>
                <a:srgbClr val="FEFFFF"/>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数组</a:t>
            </a: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广义表</a:t>
            </a:r>
            <a:endParaRPr kumimoji="0" lang="en-US" altLang="zh-CN"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endParaRPr>
          </a:p>
          <a:p>
            <a:pPr marL="0" marR="0" lvl="0" indent="0" algn="l" defTabSz="914400" rtl="0" eaLnBrk="1" fontAlgn="base" latinLnBrk="0" hangingPunct="1">
              <a:lnSpc>
                <a:spcPct val="15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lumMod val="95000"/>
                    <a:lumOff val="5000"/>
                  </a:srgbClr>
                </a:solidFill>
                <a:effectLst/>
                <a:uLnTx/>
                <a:uFillTx/>
                <a:latin typeface="Times New Roman"/>
                <a:ea typeface="Microsoft YaHei"/>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400" b="1" i="0" u="none" strike="noStrike" kern="1200" cap="none" spc="0" normalizeH="0" baseline="0" noProof="0" dirty="0">
                <a:ln>
                  <a:noFill/>
                </a:ln>
                <a:solidFill>
                  <a:srgbClr val="FEFFFF"/>
                </a:solidFill>
                <a:effectLst/>
                <a:uLnTx/>
                <a:uFillTx/>
                <a:latin typeface="Times New Roman"/>
                <a:ea typeface="Microsoft YaHei"/>
                <a:cs typeface="+mn-ea"/>
                <a:sym typeface="+mn-lt"/>
              </a:rPr>
              <a:t>Contents</a:t>
            </a:r>
          </a:p>
        </p:txBody>
      </p:sp>
    </p:spTree>
    <p:extLst>
      <p:ext uri="{BB962C8B-B14F-4D97-AF65-F5344CB8AC3E}">
        <p14:creationId xmlns:p14="http://schemas.microsoft.com/office/powerpoint/2010/main" val="399114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8"/>
          <p:cNvSpPr>
            <a:spLocks noChangeArrowheads="1"/>
          </p:cNvSpPr>
          <p:nvPr/>
        </p:nvSpPr>
        <p:spPr bwMode="auto">
          <a:xfrm>
            <a:off x="811213" y="153988"/>
            <a:ext cx="7850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串的类型定义、存储结构及运算</a:t>
            </a:r>
          </a:p>
        </p:txBody>
      </p:sp>
      <p:graphicFrame>
        <p:nvGraphicFramePr>
          <p:cNvPr id="8" name="Object 12"/>
          <p:cNvGraphicFramePr/>
          <p:nvPr/>
        </p:nvGraphicFramePr>
        <p:xfrm>
          <a:off x="2667000" y="2028825"/>
          <a:ext cx="5943600" cy="477838"/>
        </p:xfrm>
        <a:graphic>
          <a:graphicData uri="http://schemas.openxmlformats.org/presentationml/2006/ole">
            <mc:AlternateContent xmlns:mc="http://schemas.openxmlformats.org/markup-compatibility/2006">
              <mc:Choice xmlns:v="urn:schemas-microsoft-com:vml" Requires="v">
                <p:oleObj r:id="rId2" imgW="2844800" imgH="228600" progId="Equation.3">
                  <p:embed/>
                </p:oleObj>
              </mc:Choice>
              <mc:Fallback>
                <p:oleObj r:id="rId2" imgW="2844800" imgH="228600" progId="Equation.3">
                  <p:embed/>
                  <p:pic>
                    <p:nvPicPr>
                      <p:cNvPr id="8" name="Object 12"/>
                      <p:cNvPicPr/>
                      <p:nvPr/>
                    </p:nvPicPr>
                    <p:blipFill>
                      <a:blip r:embed="rId3"/>
                      <a:stretch>
                        <a:fillRect/>
                      </a:stretch>
                    </p:blipFill>
                    <p:spPr>
                      <a:xfrm>
                        <a:off x="2667000" y="2028825"/>
                        <a:ext cx="5943600" cy="477838"/>
                      </a:xfrm>
                      <a:prstGeom prst="rect">
                        <a:avLst/>
                      </a:prstGeom>
                      <a:solidFill>
                        <a:srgbClr val="C4B3D7"/>
                      </a:solidFill>
                      <a:ln w="9525" cap="flat" cmpd="sng">
                        <a:solidFill>
                          <a:schemeClr val="tx1"/>
                        </a:solidFill>
                        <a:prstDash val="solid"/>
                        <a:miter/>
                        <a:headEnd type="none" w="med" len="med"/>
                        <a:tailEnd type="none" w="med" len="med"/>
                      </a:ln>
                    </p:spPr>
                  </p:pic>
                </p:oleObj>
              </mc:Fallback>
            </mc:AlternateContent>
          </a:graphicData>
        </a:graphic>
      </p:graphicFrame>
      <p:sp>
        <p:nvSpPr>
          <p:cNvPr id="9" name="Text Box 14"/>
          <p:cNvSpPr txBox="1">
            <a:spLocks noChangeArrowheads="1"/>
          </p:cNvSpPr>
          <p:nvPr/>
        </p:nvSpPr>
        <p:spPr bwMode="auto">
          <a:xfrm>
            <a:off x="825500" y="2014538"/>
            <a:ext cx="150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数据对象</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sp>
        <p:nvSpPr>
          <p:cNvPr id="10" name="Text Box 15"/>
          <p:cNvSpPr txBox="1">
            <a:spLocks noChangeArrowheads="1"/>
          </p:cNvSpPr>
          <p:nvPr/>
        </p:nvSpPr>
        <p:spPr bwMode="auto">
          <a:xfrm>
            <a:off x="814388" y="2698750"/>
            <a:ext cx="150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数据关系</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graphicFrame>
        <p:nvGraphicFramePr>
          <p:cNvPr id="11" name="Object 16"/>
          <p:cNvGraphicFramePr/>
          <p:nvPr/>
        </p:nvGraphicFramePr>
        <p:xfrm>
          <a:off x="2667000" y="2714625"/>
          <a:ext cx="5943600" cy="531813"/>
        </p:xfrm>
        <a:graphic>
          <a:graphicData uri="http://schemas.openxmlformats.org/presentationml/2006/ole">
            <mc:AlternateContent xmlns:mc="http://schemas.openxmlformats.org/markup-compatibility/2006">
              <mc:Choice xmlns:v="urn:schemas-microsoft-com:vml" Requires="v">
                <p:oleObj r:id="rId4" imgW="2489200" imgH="228600" progId="Equation.3">
                  <p:embed/>
                </p:oleObj>
              </mc:Choice>
              <mc:Fallback>
                <p:oleObj r:id="rId4" imgW="2489200" imgH="228600" progId="Equation.3">
                  <p:embed/>
                  <p:pic>
                    <p:nvPicPr>
                      <p:cNvPr id="11" name="Object 16"/>
                      <p:cNvPicPr/>
                      <p:nvPr/>
                    </p:nvPicPr>
                    <p:blipFill>
                      <a:blip r:embed="rId5"/>
                      <a:stretch>
                        <a:fillRect/>
                      </a:stretch>
                    </p:blipFill>
                    <p:spPr>
                      <a:xfrm>
                        <a:off x="2667000" y="2714625"/>
                        <a:ext cx="5943600" cy="531813"/>
                      </a:xfrm>
                      <a:prstGeom prst="rect">
                        <a:avLst/>
                      </a:prstGeom>
                      <a:solidFill>
                        <a:srgbClr val="C4B3D7"/>
                      </a:solidFill>
                      <a:ln w="9525" cap="flat" cmpd="sng">
                        <a:solidFill>
                          <a:schemeClr val="tx1"/>
                        </a:solidFill>
                        <a:prstDash val="solid"/>
                        <a:miter/>
                        <a:headEnd type="none" w="med" len="med"/>
                        <a:tailEnd type="none" w="med" len="med"/>
                      </a:ln>
                    </p:spPr>
                  </p:pic>
                </p:oleObj>
              </mc:Fallback>
            </mc:AlternateContent>
          </a:graphicData>
        </a:graphic>
      </p:graphicFrame>
      <p:sp>
        <p:nvSpPr>
          <p:cNvPr id="12" name="Text Box 17"/>
          <p:cNvSpPr txBox="1">
            <a:spLocks noChangeArrowheads="1"/>
          </p:cNvSpPr>
          <p:nvPr/>
        </p:nvSpPr>
        <p:spPr bwMode="auto">
          <a:xfrm>
            <a:off x="790575" y="3473450"/>
            <a:ext cx="1503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基本操作</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sp>
        <p:nvSpPr>
          <p:cNvPr id="13" name="Rectangle 18"/>
          <p:cNvSpPr>
            <a:spLocks noChangeArrowheads="1"/>
          </p:cNvSpPr>
          <p:nvPr/>
        </p:nvSpPr>
        <p:spPr bwMode="auto">
          <a:xfrm>
            <a:off x="809625" y="4164013"/>
            <a:ext cx="7620000" cy="2012950"/>
          </a:xfrm>
          <a:prstGeom prst="rect">
            <a:avLst/>
          </a:prstGeom>
          <a:solidFill>
            <a:schemeClr val="bg2">
              <a:lumMod val="20000"/>
              <a:lumOff val="80000"/>
            </a:schemeClr>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StrAssign</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(&amp;</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T,chars</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串赋值</a:t>
            </a: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(2)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StrCompare</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(S,T)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串比较</a:t>
            </a:r>
          </a:p>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(3)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StrLength</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求串长</a:t>
            </a:r>
          </a:p>
          <a:p>
            <a:pPr marL="0" marR="0" lvl="0" indent="0" algn="l"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(4)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Concat</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(&amp;T,S1,S2)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串联            </a:t>
            </a:r>
          </a:p>
        </p:txBody>
      </p:sp>
      <p:sp>
        <p:nvSpPr>
          <p:cNvPr id="16395" name="Text Box 19"/>
          <p:cNvSpPr txBox="1">
            <a:spLocks noChangeArrowheads="1"/>
          </p:cNvSpPr>
          <p:nvPr/>
        </p:nvSpPr>
        <p:spPr bwMode="auto">
          <a:xfrm>
            <a:off x="392113" y="1341438"/>
            <a:ext cx="1925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a:ln>
                  <a:noFill/>
                </a:ln>
                <a:solidFill>
                  <a:srgbClr val="000000"/>
                </a:solidFill>
                <a:effectLst/>
                <a:uLnTx/>
                <a:uFillTx/>
                <a:latin typeface="Times New Roman"/>
                <a:ea typeface="Microsoft YaHei"/>
                <a:cs typeface="+mn-ea"/>
                <a:sym typeface="+mn-lt"/>
              </a:rPr>
              <a:t>ADT String {</a:t>
            </a:r>
          </a:p>
        </p:txBody>
      </p:sp>
    </p:spTree>
    <p:extLst>
      <p:ext uri="{BB962C8B-B14F-4D97-AF65-F5344CB8AC3E}">
        <p14:creationId xmlns:p14="http://schemas.microsoft.com/office/powerpoint/2010/main" val="288560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3">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13">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13">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5" name="Rectangle 7"/>
          <p:cNvSpPr>
            <a:spLocks noChangeArrowheads="1"/>
          </p:cNvSpPr>
          <p:nvPr/>
        </p:nvSpPr>
        <p:spPr bwMode="auto">
          <a:xfrm>
            <a:off x="1588" y="1052513"/>
            <a:ext cx="9144000" cy="5545138"/>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(5)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SubString</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Sub,S,pos,len</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求子串</a:t>
            </a: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(6)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StrCopy</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(&amp;T,S)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串拷贝</a:t>
            </a:r>
          </a:p>
          <a:p>
            <a:pPr marL="342900" marR="0" lvl="0" indent="-342900" algn="l"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(7)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StrEmpty</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串判空</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(8)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ClearString</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(&amp;S)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清空串</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(9)  </a:t>
            </a:r>
            <a:r>
              <a:rPr kumimoji="0" lang="en-US" altLang="zh-CN" sz="2400" b="0" i="0" u="none" strike="noStrike" kern="1200" cap="none" spc="0" normalizeH="0" baseline="0" noProof="0" dirty="0">
                <a:ln>
                  <a:noFill/>
                </a:ln>
                <a:solidFill>
                  <a:srgbClr val="FF0000"/>
                </a:solidFill>
                <a:effectLst/>
                <a:uLnTx/>
                <a:uFillTx/>
                <a:latin typeface="Times New Roman"/>
                <a:ea typeface="Microsoft YaHei"/>
                <a:cs typeface="+mn-ea"/>
                <a:sym typeface="+mn-lt"/>
              </a:rPr>
              <a:t>Index(</a:t>
            </a:r>
            <a:r>
              <a:rPr kumimoji="0" lang="en-US" altLang="zh-CN" sz="2400" b="0" i="0" u="none" strike="noStrike" kern="1200" cap="none" spc="0" normalizeH="0" baseline="0" noProof="0" dirty="0" err="1">
                <a:ln>
                  <a:noFill/>
                </a:ln>
                <a:solidFill>
                  <a:srgbClr val="FF0000"/>
                </a:solidFill>
                <a:effectLst/>
                <a:uLnTx/>
                <a:uFillTx/>
                <a:latin typeface="Times New Roman"/>
                <a:ea typeface="Microsoft YaHei"/>
                <a:cs typeface="+mn-ea"/>
                <a:sym typeface="+mn-lt"/>
              </a:rPr>
              <a:t>S,T,p</a:t>
            </a:r>
            <a:r>
              <a:rPr kumimoji="0" lang="en-US" altLang="zh-CN" sz="2400" b="0" i="0" u="none" strike="noStrike" kern="1200" cap="none" spc="0" normalizeH="0" baseline="0" noProof="0" dirty="0">
                <a:ln>
                  <a:noFill/>
                </a:ln>
                <a:solidFill>
                  <a:srgbClr val="FF0000"/>
                </a:solidFill>
                <a:effectLst/>
                <a:uLnTx/>
                <a:uFillTx/>
                <a:latin typeface="Times New Roman"/>
                <a:ea typeface="Microsoft YaHei"/>
                <a:cs typeface="+mn-ea"/>
                <a:sym typeface="+mn-lt"/>
              </a:rPr>
              <a:t>)</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子串的位置</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(11) Replace(&amp;S,T,V)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串替换</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(12)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StrInsert</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S,pos,T</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子串插入</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(12)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StrDelete</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S,pos,len</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子串删除</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(13) </a:t>
            </a:r>
            <a:r>
              <a:rPr kumimoji="0" lang="en-US" altLang="zh-CN" sz="24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DestroyString</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(&amp;S)             //</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串销毁</a:t>
            </a:r>
          </a:p>
          <a:p>
            <a:pPr marL="342900" marR="0" lvl="0" indent="-342900" algn="just" defTabSz="914400" rtl="0" eaLnBrk="0" fontAlgn="base" latinLnBrk="0" hangingPunct="0">
              <a:lnSpc>
                <a:spcPct val="13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}ADT String</a:t>
            </a:r>
          </a:p>
        </p:txBody>
      </p:sp>
      <p:sp>
        <p:nvSpPr>
          <p:cNvPr id="5" name="Rectangle 58"/>
          <p:cNvSpPr>
            <a:spLocks noChangeArrowheads="1"/>
          </p:cNvSpPr>
          <p:nvPr/>
        </p:nvSpPr>
        <p:spPr bwMode="auto">
          <a:xfrm>
            <a:off x="811213" y="153988"/>
            <a:ext cx="7850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串的类型定义、存储结构及运算</a:t>
            </a:r>
          </a:p>
        </p:txBody>
      </p:sp>
    </p:spTree>
    <p:extLst>
      <p:ext uri="{BB962C8B-B14F-4D97-AF65-F5344CB8AC3E}">
        <p14:creationId xmlns:p14="http://schemas.microsoft.com/office/powerpoint/2010/main" val="267499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693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369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3693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3693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3693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3693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3693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3693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36935">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36935">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369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98"/>
          <p:cNvSpPr>
            <a:spLocks noChangeArrowheads="1"/>
          </p:cNvSpPr>
          <p:nvPr/>
        </p:nvSpPr>
        <p:spPr bwMode="auto">
          <a:xfrm>
            <a:off x="900113" y="258763"/>
            <a:ext cx="525303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串的存储结构</a:t>
            </a:r>
          </a:p>
        </p:txBody>
      </p:sp>
      <p:grpSp>
        <p:nvGrpSpPr>
          <p:cNvPr id="6" name="组合 5"/>
          <p:cNvGrpSpPr/>
          <p:nvPr/>
        </p:nvGrpSpPr>
        <p:grpSpPr>
          <a:xfrm>
            <a:off x="4373563" y="3225800"/>
            <a:ext cx="2711450" cy="2270125"/>
            <a:chOff x="4561682" y="2200808"/>
            <a:chExt cx="3219450" cy="2697163"/>
          </a:xfrm>
        </p:grpSpPr>
        <p:sp>
          <p:nvSpPr>
            <p:cNvPr id="32779" name="i$liḋe-Oval 12"/>
            <p:cNvSpPr/>
            <p:nvPr/>
          </p:nvSpPr>
          <p:spPr>
            <a:xfrm>
              <a:off x="4997099" y="2200808"/>
              <a:ext cx="2284528" cy="2284102"/>
            </a:xfrm>
            <a:prstGeom prst="ellipse">
              <a:avLst/>
            </a:prstGeom>
            <a:solidFill>
              <a:schemeClr val="accent1"/>
            </a:solidFill>
            <a:ln w="50800" cap="flat" cmpd="sng">
              <a:solidFill>
                <a:schemeClr val="tx1">
                  <a:alpha val="0"/>
                </a:schemeClr>
              </a:solidFill>
              <a:prstDash val="solid"/>
              <a:miter/>
              <a:headEnd type="none" w="med" len="med"/>
              <a:tailEnd type="none" w="med" len="med"/>
            </a:ln>
          </p:spPr>
          <p:txBody>
            <a:bodyPr wrap="none" lIns="0" tIns="0" rIns="0" bIns="0"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zh-CN" altLang="en-US" sz="2800" b="1"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链式存储</a:t>
              </a:r>
            </a:p>
          </p:txBody>
        </p:sp>
        <p:sp>
          <p:nvSpPr>
            <p:cNvPr id="8" name="i$liḋe-Oval 14"/>
            <p:cNvSpPr/>
            <p:nvPr/>
          </p:nvSpPr>
          <p:spPr bwMode="auto">
            <a:xfrm>
              <a:off x="4561682" y="3047680"/>
              <a:ext cx="326091" cy="326300"/>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9" name="i$liḋe-Oval 15"/>
            <p:cNvSpPr/>
            <p:nvPr/>
          </p:nvSpPr>
          <p:spPr bwMode="auto">
            <a:xfrm>
              <a:off x="5877359" y="4354766"/>
              <a:ext cx="544742" cy="543205"/>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0" name="i$liḋe-Oval 16"/>
            <p:cNvSpPr/>
            <p:nvPr/>
          </p:nvSpPr>
          <p:spPr bwMode="auto">
            <a:xfrm>
              <a:off x="6857519" y="2221556"/>
              <a:ext cx="173413" cy="175409"/>
            </a:xfrm>
            <a:prstGeom prst="ellipse">
              <a:avLst/>
            </a:prstGeom>
            <a:solidFill>
              <a:schemeClr val="accent1">
                <a:lumMod val="40000"/>
                <a:lumOff val="60000"/>
                <a:alpha val="20000"/>
              </a:schemeClr>
            </a:solidFill>
            <a:ln w="50800">
              <a:no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1" name="i$liḋe-Oval 17"/>
            <p:cNvSpPr/>
            <p:nvPr/>
          </p:nvSpPr>
          <p:spPr bwMode="auto">
            <a:xfrm>
              <a:off x="7117639" y="3907754"/>
              <a:ext cx="403374" cy="403631"/>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2" name="i$liḋe-Oval 18"/>
            <p:cNvSpPr/>
            <p:nvPr/>
          </p:nvSpPr>
          <p:spPr bwMode="auto">
            <a:xfrm>
              <a:off x="7292936" y="2940170"/>
              <a:ext cx="488196" cy="488508"/>
            </a:xfrm>
            <a:prstGeom prst="ellipse">
              <a:avLst/>
            </a:prstGeom>
            <a:solidFill>
              <a:schemeClr val="accent1">
                <a:lumMod val="40000"/>
                <a:lumOff val="60000"/>
                <a:alpha val="20000"/>
              </a:schemeClr>
            </a:solidFill>
            <a:ln w="50800">
              <a:solidFill>
                <a:schemeClr val="tx1">
                  <a:alpha val="0"/>
                </a:schemeClr>
              </a:solidFill>
              <a:miter lim="800000"/>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grpSp>
      <p:grpSp>
        <p:nvGrpSpPr>
          <p:cNvPr id="13" name="组合 12"/>
          <p:cNvGrpSpPr/>
          <p:nvPr/>
        </p:nvGrpSpPr>
        <p:grpSpPr>
          <a:xfrm>
            <a:off x="1138238" y="1828800"/>
            <a:ext cx="3000375" cy="2557463"/>
            <a:chOff x="755650" y="1929345"/>
            <a:chExt cx="3562350" cy="3037682"/>
          </a:xfrm>
        </p:grpSpPr>
        <p:sp>
          <p:nvSpPr>
            <p:cNvPr id="14" name="i$liḋe-Oval 4"/>
            <p:cNvSpPr/>
            <p:nvPr/>
          </p:nvSpPr>
          <p:spPr bwMode="auto">
            <a:xfrm>
              <a:off x="1560477" y="2263095"/>
              <a:ext cx="2222228" cy="2223107"/>
            </a:xfrm>
            <a:prstGeom prst="ellipse">
              <a:avLst/>
            </a:prstGeom>
            <a:solidFill>
              <a:schemeClr val="tx1">
                <a:lumMod val="65000"/>
                <a:lumOff val="35000"/>
              </a:schemeClr>
            </a:solidFill>
            <a:ln w="50800" cap="flat">
              <a:solidFill>
                <a:schemeClr val="tx1">
                  <a:alpha val="0"/>
                </a:schemeClr>
              </a:solidFill>
              <a:prstDash val="solid"/>
              <a:miter lim="800000"/>
              <a:headEnd type="none" w="med" len="med"/>
              <a:tailEnd type="none" w="med" len="med"/>
            </a:ln>
          </p:spPr>
          <p:txBody>
            <a:bodyPr wrap="none" lIns="0" tIns="0" rIns="0" bIns="0" anchor="ctr">
              <a:normAutofit/>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FEFFFF"/>
                  </a:solidFill>
                  <a:effectLst/>
                  <a:uLnTx/>
                  <a:uFillTx/>
                  <a:latin typeface="Times New Roman"/>
                  <a:ea typeface="Microsoft YaHei"/>
                  <a:cs typeface="+mn-ea"/>
                  <a:sym typeface="+mn-lt"/>
                </a:rPr>
                <a:t>顺序存储</a:t>
              </a:r>
            </a:p>
          </p:txBody>
        </p:sp>
        <p:sp>
          <p:nvSpPr>
            <p:cNvPr id="15" name="i$liḋe-Oval 6"/>
            <p:cNvSpPr/>
            <p:nvPr/>
          </p:nvSpPr>
          <p:spPr bwMode="auto">
            <a:xfrm>
              <a:off x="3967420" y="3601862"/>
              <a:ext cx="350580"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6" name="i$liḋe-Oval 7"/>
            <p:cNvSpPr/>
            <p:nvPr/>
          </p:nvSpPr>
          <p:spPr bwMode="auto">
            <a:xfrm>
              <a:off x="1524665" y="3835675"/>
              <a:ext cx="348695" cy="348833"/>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7" name="i$liḋe-Oval 8"/>
            <p:cNvSpPr/>
            <p:nvPr/>
          </p:nvSpPr>
          <p:spPr bwMode="auto">
            <a:xfrm>
              <a:off x="2010954" y="4363639"/>
              <a:ext cx="603149" cy="60338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8" name="i$liḋe-Oval 9"/>
            <p:cNvSpPr/>
            <p:nvPr/>
          </p:nvSpPr>
          <p:spPr bwMode="auto">
            <a:xfrm>
              <a:off x="2485934" y="1929345"/>
              <a:ext cx="201677" cy="201758"/>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19" name="i$liḋe-Oval 10"/>
            <p:cNvSpPr/>
            <p:nvPr/>
          </p:nvSpPr>
          <p:spPr bwMode="auto">
            <a:xfrm>
              <a:off x="755650" y="3109723"/>
              <a:ext cx="433513" cy="435571"/>
            </a:xfrm>
            <a:prstGeom prst="ellipse">
              <a:avLst/>
            </a:prstGeom>
            <a:solidFill>
              <a:schemeClr val="accent1">
                <a:lumMod val="40000"/>
                <a:lumOff val="60000"/>
                <a:alpha val="39999"/>
              </a:schemeClr>
            </a:solidFill>
            <a:ln w="50800" cap="flat">
              <a:solidFill>
                <a:schemeClr val="tx1">
                  <a:alpha val="0"/>
                </a:schemeClr>
              </a:solidFill>
              <a:prstDash val="solid"/>
              <a:miter lim="800000"/>
              <a:headEnd type="none" w="med" len="med"/>
              <a:tailEnd type="none" w="med" len="med"/>
            </a:ln>
          </p:spPr>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grpSp>
    </p:spTree>
    <p:extLst>
      <p:ext uri="{BB962C8B-B14F-4D97-AF65-F5344CB8AC3E}">
        <p14:creationId xmlns:p14="http://schemas.microsoft.com/office/powerpoint/2010/main" val="394664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1628775"/>
            <a:ext cx="9144000" cy="3600450"/>
          </a:xfrm>
          <a:prstGeom prst="rect">
            <a:avLst/>
          </a:prstGeom>
          <a:solidFill>
            <a:schemeClr val="accent1">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641046" name="Rectangle 22"/>
          <p:cNvSpPr>
            <a:spLocks noChangeArrowheads="1"/>
          </p:cNvSpPr>
          <p:nvPr/>
        </p:nvSpPr>
        <p:spPr bwMode="auto">
          <a:xfrm>
            <a:off x="539750" y="1844675"/>
            <a:ext cx="8135938"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typedef </a:t>
            </a:r>
            <a:r>
              <a:rPr kumimoji="0" lang="en-US" altLang="zh-CN" sz="28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struct</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   char *</a:t>
            </a:r>
            <a:r>
              <a:rPr kumimoji="0" lang="en-US" altLang="zh-CN" sz="28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ch</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若串非空</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则按串长分配存储区</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否则</a:t>
            </a:r>
            <a:r>
              <a:rPr kumimoji="0" lang="en-US" altLang="zh-CN" sz="28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ch</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为</a:t>
            </a: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NULL</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   int  length;       //</a:t>
            </a: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串长度</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en-US" altLang="zh-CN" sz="2800" b="0" i="0" u="none" strike="noStrike" kern="1200" cap="none" spc="0" normalizeH="0" baseline="0" noProof="0" dirty="0" err="1">
                <a:ln>
                  <a:noFill/>
                </a:ln>
                <a:solidFill>
                  <a:srgbClr val="3333CC"/>
                </a:solidFill>
                <a:effectLst/>
                <a:uLnTx/>
                <a:uFillTx/>
                <a:latin typeface="Times New Roman"/>
                <a:ea typeface="Microsoft YaHei"/>
                <a:cs typeface="+mn-ea"/>
                <a:sym typeface="+mn-lt"/>
              </a:rPr>
              <a:t>HString</a:t>
            </a:r>
            <a:r>
              <a:rPr kumimoji="0" lang="en-US" altLang="zh-CN" sz="2800" b="0" i="0" u="none" strike="noStrike" kern="1200" cap="none" spc="0" normalizeH="0" baseline="0" noProof="0" dirty="0">
                <a:ln>
                  <a:noFill/>
                </a:ln>
                <a:solidFill>
                  <a:srgbClr val="3333CC"/>
                </a:solidFill>
                <a:effectLst/>
                <a:uLnTx/>
                <a:uFillTx/>
                <a:latin typeface="Times New Roman"/>
                <a:ea typeface="Microsoft YaHei"/>
                <a:cs typeface="+mn-ea"/>
                <a:sym typeface="+mn-lt"/>
              </a:rPr>
              <a:t>;</a:t>
            </a:r>
          </a:p>
          <a:p>
            <a:pPr marL="342900" marR="0" lvl="0" indent="-342900" algn="just" defTabSz="914400" rtl="0" eaLnBrk="0" fontAlgn="base" latinLnBrk="0" hangingPunct="0">
              <a:lnSpc>
                <a:spcPct val="120000"/>
              </a:lnSpc>
              <a:spcBef>
                <a:spcPct val="2000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p>
        </p:txBody>
      </p:sp>
      <p:sp>
        <p:nvSpPr>
          <p:cNvPr id="19459" name="Rectangle 23"/>
          <p:cNvSpPr>
            <a:spLocks noChangeArrowheads="1"/>
          </p:cNvSpPr>
          <p:nvPr/>
        </p:nvSpPr>
        <p:spPr bwMode="auto">
          <a:xfrm>
            <a:off x="827088" y="231775"/>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顺序存储表示</a:t>
            </a:r>
          </a:p>
        </p:txBody>
      </p:sp>
      <p:sp>
        <p:nvSpPr>
          <p:cNvPr id="6"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sz="1015"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Tree>
    <p:extLst>
      <p:ext uri="{BB962C8B-B14F-4D97-AF65-F5344CB8AC3E}">
        <p14:creationId xmlns:p14="http://schemas.microsoft.com/office/powerpoint/2010/main" val="50472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4104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41046">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41046">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641046">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641046">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641046">
                                            <p:txEl>
                                              <p:pRg st="5" end="5"/>
                                            </p:txEl>
                                          </p:spTgt>
                                        </p:tgtEl>
                                        <p:attrNameLst>
                                          <p:attrName>style.visibility</p:attrName>
                                        </p:attrNameLst>
                                      </p:cBhvr>
                                      <p:to>
                                        <p:strVal val="visible"/>
                                      </p:to>
                                    </p:set>
                                  </p:childTnLst>
                                </p:cTn>
                              </p:par>
                              <p:par>
                                <p:cTn id="34" presetID="42" presetClass="entr" presetSubtype="0"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1000"/>
                                        <p:tgtEl>
                                          <p:spTgt spid="6"/>
                                        </p:tgtEl>
                                      </p:cBhvr>
                                    </p:animEffect>
                                    <p:anim calcmode="lin" valueType="num">
                                      <p:cBhvr>
                                        <p:cTn id="37" dur="1000" fill="hold"/>
                                        <p:tgtEl>
                                          <p:spTgt spid="6"/>
                                        </p:tgtEl>
                                        <p:attrNameLst>
                                          <p:attrName>ppt_x</p:attrName>
                                        </p:attrNameLst>
                                      </p:cBhvr>
                                      <p:tavLst>
                                        <p:tav tm="0">
                                          <p:val>
                                            <p:strVal val="#ppt_x"/>
                                          </p:val>
                                        </p:tav>
                                        <p:tav tm="100000">
                                          <p:val>
                                            <p:strVal val="#ppt_x"/>
                                          </p:val>
                                        </p:tav>
                                      </p:tavLst>
                                    </p:anim>
                                    <p:anim calcmode="lin" valueType="num">
                                      <p:cBhvr>
                                        <p:cTn id="3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4104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1541463"/>
            <a:ext cx="9144000" cy="3600450"/>
          </a:xfrm>
          <a:prstGeom prst="rect">
            <a:avLst/>
          </a:prstGeom>
          <a:solidFill>
            <a:schemeClr val="accent1">
              <a:lumMod val="20000"/>
              <a:lumOff val="80000"/>
            </a:schemeClr>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28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graphicFrame>
        <p:nvGraphicFramePr>
          <p:cNvPr id="34819" name="Object 21"/>
          <p:cNvGraphicFramePr/>
          <p:nvPr/>
        </p:nvGraphicFramePr>
        <p:xfrm>
          <a:off x="438150" y="1684338"/>
          <a:ext cx="8356600" cy="3395662"/>
        </p:xfrm>
        <a:graphic>
          <a:graphicData uri="http://schemas.openxmlformats.org/presentationml/2006/ole">
            <mc:AlternateContent xmlns:mc="http://schemas.openxmlformats.org/markup-compatibility/2006">
              <mc:Choice xmlns:v="urn:schemas-microsoft-com:vml" Requires="v">
                <p:oleObj r:id="rId2" imgW="7056120" imgH="2129155" progId="Visio.Drawing.5">
                  <p:embed/>
                </p:oleObj>
              </mc:Choice>
              <mc:Fallback>
                <p:oleObj r:id="rId2" imgW="7056120" imgH="2129155" progId="Visio.Drawing.5">
                  <p:embed/>
                  <p:pic>
                    <p:nvPicPr>
                      <p:cNvPr id="34819" name="Object 21"/>
                      <p:cNvPicPr/>
                      <p:nvPr/>
                    </p:nvPicPr>
                    <p:blipFill>
                      <a:blip r:embed="rId3"/>
                      <a:stretch>
                        <a:fillRect/>
                      </a:stretch>
                    </p:blipFill>
                    <p:spPr>
                      <a:xfrm>
                        <a:off x="438150" y="1684338"/>
                        <a:ext cx="8356600" cy="3395662"/>
                      </a:xfrm>
                      <a:prstGeom prst="rect">
                        <a:avLst/>
                      </a:prstGeom>
                      <a:solidFill>
                        <a:srgbClr val="E2D9EB"/>
                      </a:solidFill>
                      <a:ln w="38100">
                        <a:noFill/>
                        <a:miter/>
                      </a:ln>
                    </p:spPr>
                  </p:pic>
                </p:oleObj>
              </mc:Fallback>
            </mc:AlternateContent>
          </a:graphicData>
        </a:graphic>
      </p:graphicFrame>
      <p:sp>
        <p:nvSpPr>
          <p:cNvPr id="20483" name="Rectangle 22"/>
          <p:cNvSpPr>
            <a:spLocks noChangeArrowheads="1"/>
          </p:cNvSpPr>
          <p:nvPr/>
        </p:nvSpPr>
        <p:spPr bwMode="auto">
          <a:xfrm>
            <a:off x="827088" y="227013"/>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链式存储表示</a:t>
            </a:r>
          </a:p>
        </p:txBody>
      </p:sp>
      <p:sp>
        <p:nvSpPr>
          <p:cNvPr id="7" name="矩形 6"/>
          <p:cNvSpPr/>
          <p:nvPr/>
        </p:nvSpPr>
        <p:spPr>
          <a:xfrm>
            <a:off x="0" y="5262563"/>
            <a:ext cx="9144000" cy="182563"/>
          </a:xfrm>
          <a:prstGeom prst="rect">
            <a:avLst/>
          </a:prstGeom>
          <a:solidFill>
            <a:sysClr val="window" lastClr="FFFFFF">
              <a:lumMod val="8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a:ea typeface="Microsoft YaHei"/>
              <a:cs typeface="+mn-ea"/>
              <a:sym typeface="+mn-lt"/>
            </a:endParaRPr>
          </a:p>
        </p:txBody>
      </p:sp>
    </p:spTree>
    <p:extLst>
      <p:ext uri="{BB962C8B-B14F-4D97-AF65-F5344CB8AC3E}">
        <p14:creationId xmlns:p14="http://schemas.microsoft.com/office/powerpoint/2010/main" val="511746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395288" y="1125538"/>
            <a:ext cx="8497888"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#define CHUNKSIZE 80       //</a:t>
            </a:r>
            <a:r>
              <a:rPr kumimoji="0" lang="zh-CN" altLang="en-US"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可由用户定义的块大小</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typedef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struct</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Chunk{</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char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ch</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[CHUNKSIZE];</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struct</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Chunk *next;</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}Chunk;</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typedef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struct</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Chunk *head,*tail;      //</a:t>
            </a:r>
            <a:r>
              <a:rPr kumimoji="0" lang="zh-CN" altLang="en-US"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串的头指针和尾指针</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int </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curlen</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r>
              <a:rPr kumimoji="0" lang="zh-CN" altLang="en-US"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串的当前长度</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en-US" altLang="zh-CN" sz="2600" b="0" i="0" u="none" strike="noStrike" kern="1200" cap="none" spc="0" normalizeH="0" baseline="0" noProof="0" dirty="0" err="1">
                <a:ln>
                  <a:noFill/>
                </a:ln>
                <a:solidFill>
                  <a:srgbClr val="000000"/>
                </a:solidFill>
                <a:effectLst/>
                <a:uLnTx/>
                <a:uFillTx/>
                <a:latin typeface="Times New Roman"/>
                <a:ea typeface="Microsoft YaHei"/>
                <a:cs typeface="+mn-ea"/>
                <a:sym typeface="+mn-lt"/>
              </a:rPr>
              <a:t>LString</a:t>
            </a:r>
            <a:r>
              <a:rPr kumimoji="0" lang="en-US" altLang="zh-CN" sz="26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p>
        </p:txBody>
      </p:sp>
      <p:sp>
        <p:nvSpPr>
          <p:cNvPr id="21508" name="Rectangle 29"/>
          <p:cNvSpPr>
            <a:spLocks noChangeArrowheads="1"/>
          </p:cNvSpPr>
          <p:nvPr/>
        </p:nvSpPr>
        <p:spPr bwMode="auto">
          <a:xfrm>
            <a:off x="827088" y="219075"/>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链式存储表示</a:t>
            </a:r>
          </a:p>
        </p:txBody>
      </p:sp>
      <p:sp>
        <p:nvSpPr>
          <p:cNvPr id="6" name="矩形 5"/>
          <p:cNvSpPr/>
          <p:nvPr/>
        </p:nvSpPr>
        <p:spPr>
          <a:xfrm>
            <a:off x="0" y="6237288"/>
            <a:ext cx="9144000" cy="622300"/>
          </a:xfrm>
          <a:prstGeom prst="rect">
            <a:avLst/>
          </a:prstGeom>
          <a:solidFill>
            <a:sysClr val="window" lastClr="FFFFFF">
              <a:lumMod val="85000"/>
            </a:sys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Times New Roman"/>
              <a:ea typeface="Microsoft YaHei"/>
              <a:cs typeface="+mn-ea"/>
              <a:sym typeface="+mn-lt"/>
            </a:endParaRPr>
          </a:p>
        </p:txBody>
      </p:sp>
      <p:grpSp>
        <p:nvGrpSpPr>
          <p:cNvPr id="35845" name="组合 6"/>
          <p:cNvGrpSpPr/>
          <p:nvPr/>
        </p:nvGrpSpPr>
        <p:grpSpPr>
          <a:xfrm flipH="1">
            <a:off x="5626100" y="5468938"/>
            <a:ext cx="3228975" cy="1301750"/>
            <a:chOff x="-8805" y="5407865"/>
            <a:chExt cx="3213509" cy="1301644"/>
          </a:xfrm>
        </p:grpSpPr>
        <p:sp>
          <p:nvSpPr>
            <p:cNvPr id="8" name="矩形 7"/>
            <p:cNvSpPr/>
            <p:nvPr/>
          </p:nvSpPr>
          <p:spPr>
            <a:xfrm>
              <a:off x="2015042" y="5522156"/>
              <a:ext cx="267003" cy="2873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9" name="矩形 8"/>
            <p:cNvSpPr/>
            <p:nvPr/>
          </p:nvSpPr>
          <p:spPr>
            <a:xfrm>
              <a:off x="367210" y="5522156"/>
              <a:ext cx="267002" cy="2873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0" name="矩形 9"/>
            <p:cNvSpPr/>
            <p:nvPr/>
          </p:nvSpPr>
          <p:spPr>
            <a:xfrm>
              <a:off x="-8805" y="5666606"/>
              <a:ext cx="496087" cy="533357"/>
            </a:xfrm>
            <a:prstGeom prst="rect">
              <a:avLst/>
            </a:prstGeom>
            <a:solidFill>
              <a:srgbClr val="4F99E2"/>
            </a:solidFill>
            <a:ln>
              <a:solidFill>
                <a:srgbClr val="4F99E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1" name="矩形 10"/>
            <p:cNvSpPr/>
            <p:nvPr/>
          </p:nvSpPr>
          <p:spPr>
            <a:xfrm>
              <a:off x="2338921" y="6007891"/>
              <a:ext cx="267002" cy="28731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2" name="矩形 11"/>
            <p:cNvSpPr/>
            <p:nvPr/>
          </p:nvSpPr>
          <p:spPr>
            <a:xfrm>
              <a:off x="2015042" y="6422194"/>
              <a:ext cx="267003" cy="2873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3" name="矩形 12"/>
            <p:cNvSpPr/>
            <p:nvPr/>
          </p:nvSpPr>
          <p:spPr>
            <a:xfrm>
              <a:off x="2605923" y="5407865"/>
              <a:ext cx="107433" cy="11429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4" name="矩形 13"/>
            <p:cNvSpPr/>
            <p:nvPr/>
          </p:nvSpPr>
          <p:spPr>
            <a:xfrm>
              <a:off x="1882330" y="5720577"/>
              <a:ext cx="267003" cy="28731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5" name="矩形 14"/>
            <p:cNvSpPr/>
            <p:nvPr/>
          </p:nvSpPr>
          <p:spPr>
            <a:xfrm flipV="1">
              <a:off x="1172957" y="6007891"/>
              <a:ext cx="267002" cy="287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sp>
          <p:nvSpPr>
            <p:cNvPr id="16" name="矩形 15"/>
            <p:cNvSpPr/>
            <p:nvPr/>
          </p:nvSpPr>
          <p:spPr>
            <a:xfrm>
              <a:off x="3048294" y="6292030"/>
              <a:ext cx="156410" cy="136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FEFFFF"/>
                </a:solidFill>
                <a:effectLst/>
                <a:uLnTx/>
                <a:uFillTx/>
                <a:latin typeface="Times New Roman"/>
                <a:ea typeface="Microsoft YaHei"/>
                <a:cs typeface="+mn-ea"/>
                <a:sym typeface="+mn-lt"/>
              </a:endParaRPr>
            </a:p>
          </p:txBody>
        </p:sp>
      </p:grpSp>
    </p:spTree>
    <p:extLst>
      <p:ext uri="{BB962C8B-B14F-4D97-AF65-F5344CB8AC3E}">
        <p14:creationId xmlns:p14="http://schemas.microsoft.com/office/powerpoint/2010/main" val="22779125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15"/>
          <p:cNvSpPr>
            <a:spLocks noGrp="1" noChangeArrowheads="1"/>
          </p:cNvSpPr>
          <p:nvPr>
            <p:ph type="body" sz="half" idx="1"/>
          </p:nvPr>
        </p:nvSpPr>
        <p:spPr>
          <a:xfrm>
            <a:off x="871538" y="1106488"/>
            <a:ext cx="7588250" cy="1054100"/>
          </a:xfrm>
          <a:solidFill>
            <a:schemeClr val="bg2">
              <a:lumMod val="20000"/>
              <a:lumOff val="80000"/>
            </a:schemeClr>
          </a:solidFill>
          <a:ln w="38100">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优点：操作方便</a:t>
            </a:r>
          </a:p>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tx1"/>
                </a:solidFill>
                <a:effectLst/>
                <a:uLnTx/>
                <a:uFillTx/>
                <a:latin typeface="+mn-lt"/>
                <a:ea typeface="+mn-ea"/>
                <a:cs typeface="+mn-ea"/>
                <a:sym typeface="+mn-lt"/>
              </a:rPr>
              <a:t>缺点：存储密度较低</a:t>
            </a:r>
          </a:p>
        </p:txBody>
      </p:sp>
      <p:sp>
        <p:nvSpPr>
          <p:cNvPr id="539662" name="Text Box 14"/>
          <p:cNvSpPr txBox="1">
            <a:spLocks noChangeArrowheads="1"/>
          </p:cNvSpPr>
          <p:nvPr/>
        </p:nvSpPr>
        <p:spPr bwMode="auto">
          <a:xfrm>
            <a:off x="842963" y="3794125"/>
            <a:ext cx="7616825" cy="461963"/>
          </a:xfrm>
          <a:prstGeom prst="rect">
            <a:avLst/>
          </a:prstGeom>
          <a:solidFill>
            <a:srgbClr val="6C4C8F"/>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400" b="0" i="0" u="none" strike="noStrike" kern="1200" cap="none" spc="0" normalizeH="0" baseline="0" noProof="0" dirty="0">
                <a:ln>
                  <a:noFill/>
                </a:ln>
                <a:solidFill>
                  <a:srgbClr val="FEFFFF"/>
                </a:solidFill>
                <a:effectLst/>
                <a:uLnTx/>
                <a:uFillTx/>
                <a:latin typeface="Times New Roman"/>
                <a:ea typeface="Microsoft YaHei"/>
                <a:cs typeface="+mn-ea"/>
                <a:sym typeface="+mn-lt"/>
              </a:rPr>
              <a:t>可将多个字符存放在一个结点中，以克服其缺点</a:t>
            </a:r>
          </a:p>
        </p:txBody>
      </p:sp>
      <p:grpSp>
        <p:nvGrpSpPr>
          <p:cNvPr id="36868" name="Group 18"/>
          <p:cNvGrpSpPr>
            <a:grpSpLocks noChangeAspect="1"/>
          </p:cNvGrpSpPr>
          <p:nvPr/>
        </p:nvGrpSpPr>
        <p:grpSpPr>
          <a:xfrm>
            <a:off x="827088" y="2366963"/>
            <a:ext cx="7632700" cy="1044575"/>
            <a:chOff x="1200" y="1296"/>
            <a:chExt cx="4808" cy="658"/>
          </a:xfrm>
        </p:grpSpPr>
        <p:sp>
          <p:nvSpPr>
            <p:cNvPr id="22534" name="AutoShape 17"/>
            <p:cNvSpPr>
              <a:spLocks noChangeAspect="1" noChangeArrowheads="1" noTextEdit="1"/>
            </p:cNvSpPr>
            <p:nvPr/>
          </p:nvSpPr>
          <p:spPr bwMode="auto">
            <a:xfrm>
              <a:off x="1200" y="1296"/>
              <a:ext cx="4808" cy="658"/>
            </a:xfrm>
            <a:prstGeom prst="rect">
              <a:avLst/>
            </a:prstGeom>
            <a:solidFill>
              <a:srgbClr val="CCCCFF"/>
            </a:solidFill>
            <a:ln w="9525">
              <a:solidFill>
                <a:schemeClr val="tx1"/>
              </a:solidFill>
              <a:miter lim="800000"/>
            </a:ln>
          </p:spPr>
          <p:txBody>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22535" name="Line 19"/>
            <p:cNvSpPr>
              <a:spLocks noChangeShapeType="1"/>
            </p:cNvSpPr>
            <p:nvPr/>
          </p:nvSpPr>
          <p:spPr bwMode="auto">
            <a:xfrm>
              <a:off x="2987" y="1635"/>
              <a:ext cx="181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8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22536" name="Rectangle 20"/>
            <p:cNvSpPr>
              <a:spLocks noChangeArrowheads="1"/>
            </p:cNvSpPr>
            <p:nvPr/>
          </p:nvSpPr>
          <p:spPr bwMode="auto">
            <a:xfrm>
              <a:off x="2990" y="1673"/>
              <a:ext cx="180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实际分配的存储位</a:t>
              </a:r>
            </a:p>
          </p:txBody>
        </p:sp>
        <p:sp>
          <p:nvSpPr>
            <p:cNvPr id="22537" name="Rectangle 21"/>
            <p:cNvSpPr>
              <a:spLocks noChangeArrowheads="1"/>
            </p:cNvSpPr>
            <p:nvPr/>
          </p:nvSpPr>
          <p:spPr bwMode="auto">
            <a:xfrm>
              <a:off x="2980" y="1340"/>
              <a:ext cx="180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串值所占的存储位</a:t>
              </a:r>
            </a:p>
          </p:txBody>
        </p:sp>
        <p:sp>
          <p:nvSpPr>
            <p:cNvPr id="22538" name="Rectangle 22"/>
            <p:cNvSpPr>
              <a:spLocks noChangeArrowheads="1"/>
            </p:cNvSpPr>
            <p:nvPr/>
          </p:nvSpPr>
          <p:spPr bwMode="auto">
            <a:xfrm>
              <a:off x="1720" y="1489"/>
              <a:ext cx="90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存储密度</a:t>
              </a:r>
            </a:p>
          </p:txBody>
        </p:sp>
        <p:sp>
          <p:nvSpPr>
            <p:cNvPr id="22539" name="Rectangle 23"/>
            <p:cNvSpPr>
              <a:spLocks noChangeArrowheads="1"/>
            </p:cNvSpPr>
            <p:nvPr/>
          </p:nvSpPr>
          <p:spPr bwMode="auto">
            <a:xfrm>
              <a:off x="2752" y="1497"/>
              <a:ext cx="127"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grpSp>
      <p:grpSp>
        <p:nvGrpSpPr>
          <p:cNvPr id="36869" name="Group 29"/>
          <p:cNvGrpSpPr/>
          <p:nvPr/>
        </p:nvGrpSpPr>
        <p:grpSpPr>
          <a:xfrm>
            <a:off x="827088" y="4368800"/>
            <a:ext cx="7632700" cy="2012950"/>
            <a:chOff x="392" y="2650"/>
            <a:chExt cx="4808" cy="1268"/>
          </a:xfrm>
        </p:grpSpPr>
        <p:graphicFrame>
          <p:nvGraphicFramePr>
            <p:cNvPr id="36871" name="Object 25"/>
            <p:cNvGraphicFramePr/>
            <p:nvPr/>
          </p:nvGraphicFramePr>
          <p:xfrm>
            <a:off x="392" y="2650"/>
            <a:ext cx="4808" cy="1268"/>
          </p:xfrm>
          <a:graphic>
            <a:graphicData uri="http://schemas.openxmlformats.org/presentationml/2006/ole">
              <mc:AlternateContent xmlns:mc="http://schemas.openxmlformats.org/markup-compatibility/2006">
                <mc:Choice xmlns:v="urn:schemas-microsoft-com:vml" Requires="v">
                  <p:oleObj r:id="rId2" imgW="7056120" imgH="2129155" progId="Visio.Drawing.5">
                    <p:embed/>
                  </p:oleObj>
                </mc:Choice>
                <mc:Fallback>
                  <p:oleObj r:id="rId2" imgW="7056120" imgH="2129155" progId="Visio.Drawing.5">
                    <p:embed/>
                    <p:pic>
                      <p:nvPicPr>
                        <p:cNvPr id="36871" name="Object 25"/>
                        <p:cNvPicPr/>
                        <p:nvPr/>
                      </p:nvPicPr>
                      <p:blipFill>
                        <a:blip r:embed="rId3"/>
                        <a:stretch>
                          <a:fillRect/>
                        </a:stretch>
                      </p:blipFill>
                      <p:spPr>
                        <a:xfrm>
                          <a:off x="392" y="2650"/>
                          <a:ext cx="4808" cy="1268"/>
                        </a:xfrm>
                        <a:prstGeom prst="rect">
                          <a:avLst/>
                        </a:prstGeom>
                        <a:solidFill>
                          <a:srgbClr val="E2D9EB"/>
                        </a:solidFill>
                        <a:ln w="38100">
                          <a:noFill/>
                          <a:miter/>
                        </a:ln>
                      </p:spPr>
                    </p:pic>
                  </p:oleObj>
                </mc:Fallback>
              </mc:AlternateContent>
            </a:graphicData>
          </a:graphic>
        </p:graphicFrame>
        <p:sp>
          <p:nvSpPr>
            <p:cNvPr id="22542" name="Line 28"/>
            <p:cNvSpPr>
              <a:spLocks noChangeShapeType="1"/>
            </p:cNvSpPr>
            <p:nvPr/>
          </p:nvSpPr>
          <p:spPr bwMode="auto">
            <a:xfrm>
              <a:off x="392" y="3293"/>
              <a:ext cx="4808" cy="0"/>
            </a:xfrm>
            <a:prstGeom prst="line">
              <a:avLst/>
            </a:prstGeom>
            <a:noFill/>
            <a:ln w="57150">
              <a:solidFill>
                <a:schemeClr val="bg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grpSp>
      <p:sp>
        <p:nvSpPr>
          <p:cNvPr id="22543" name="Rectangle 30"/>
          <p:cNvSpPr>
            <a:spLocks noChangeArrowheads="1"/>
          </p:cNvSpPr>
          <p:nvPr/>
        </p:nvSpPr>
        <p:spPr bwMode="auto">
          <a:xfrm>
            <a:off x="893763" y="203200"/>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链式存储表示</a:t>
            </a:r>
          </a:p>
        </p:txBody>
      </p:sp>
    </p:spTree>
    <p:extLst>
      <p:ext uri="{BB962C8B-B14F-4D97-AF65-F5344CB8AC3E}">
        <p14:creationId xmlns:p14="http://schemas.microsoft.com/office/powerpoint/2010/main" val="11074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9662"/>
                                        </p:tgtEl>
                                        <p:attrNameLst>
                                          <p:attrName>style.visibility</p:attrName>
                                        </p:attrNameLst>
                                      </p:cBhvr>
                                      <p:to>
                                        <p:strVal val="visible"/>
                                      </p:to>
                                    </p:set>
                                    <p:anim calcmode="lin" valueType="num">
                                      <p:cBhvr additive="base">
                                        <p:cTn id="7" dur="500" fill="hold"/>
                                        <p:tgtEl>
                                          <p:spTgt spid="539662"/>
                                        </p:tgtEl>
                                        <p:attrNameLst>
                                          <p:attrName>ppt_x</p:attrName>
                                        </p:attrNameLst>
                                      </p:cBhvr>
                                      <p:tavLst>
                                        <p:tav tm="0">
                                          <p:val>
                                            <p:strVal val="#ppt_x"/>
                                          </p:val>
                                        </p:tav>
                                        <p:tav tm="100000">
                                          <p:val>
                                            <p:strVal val="#ppt_x"/>
                                          </p:val>
                                        </p:tav>
                                      </p:tavLst>
                                    </p:anim>
                                    <p:anim calcmode="lin" valueType="num">
                                      <p:cBhvr additive="base">
                                        <p:cTn id="8" dur="500" fill="hold"/>
                                        <p:tgtEl>
                                          <p:spTgt spid="5396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0637" y="2233613"/>
            <a:ext cx="9164638" cy="314007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 name="标题 2"/>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补充：</a:t>
            </a:r>
            <a:r>
              <a:rPr kumimoji="0" lang="en-US" altLang="zh-CN" sz="2800" b="0" i="0" u="none" strike="noStrike" kern="0" cap="none" spc="0" normalizeH="0" baseline="0" noProof="0" dirty="0">
                <a:ln>
                  <a:noFill/>
                </a:ln>
                <a:solidFill>
                  <a:schemeClr val="bg1"/>
                </a:solidFill>
                <a:effectLst/>
                <a:uLnTx/>
                <a:uFillTx/>
                <a:latin typeface="+mn-lt"/>
                <a:ea typeface="+mn-ea"/>
                <a:cs typeface="+mn-ea"/>
                <a:sym typeface="+mn-lt"/>
              </a:rPr>
              <a:t>C</a:t>
            </a: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语言中常用的串运算</a:t>
            </a:r>
          </a:p>
        </p:txBody>
      </p:sp>
      <p:sp>
        <p:nvSpPr>
          <p:cNvPr id="7171" name="Rectangle 4"/>
          <p:cNvSpPr>
            <a:spLocks noChangeArrowheads="1"/>
          </p:cNvSpPr>
          <p:nvPr/>
        </p:nvSpPr>
        <p:spPr bwMode="auto">
          <a:xfrm>
            <a:off x="180975" y="2233613"/>
            <a:ext cx="7367588" cy="2995613"/>
          </a:xfrm>
          <a:prstGeom prst="rect">
            <a:avLst/>
          </a:prstGeom>
          <a:noFill/>
          <a:ln w="57150">
            <a:noFill/>
            <a:miter lim="800000"/>
          </a:ln>
          <a:extLst>
            <a:ext uri="{909E8E84-426E-40DD-AFC4-6F175D3DCCD1}">
              <a14:hiddenFill xmlns:a14="http://schemas.microsoft.com/office/drawing/2010/main">
                <a:solidFill>
                  <a:srgbClr val="FFFFFF"/>
                </a:solidFill>
              </a14:hiddenFill>
            </a:ext>
          </a:extLst>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串比较，</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strcmp</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(char s1,char s2) </a:t>
            </a:r>
          </a:p>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串复制，</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strcpy(char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to,char</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from)</a:t>
            </a:r>
          </a:p>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串连接，</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strcat(char </a:t>
            </a:r>
            <a:r>
              <a:rPr kumimoji="0" lang="en-US" altLang="zh-CN" sz="2800" b="0" i="0" u="none" strike="noStrike" kern="1200" cap="none" spc="0" normalizeH="0" baseline="0" noProof="0" dirty="0" err="1">
                <a:ln>
                  <a:noFill/>
                </a:ln>
                <a:solidFill>
                  <a:schemeClr val="tx1"/>
                </a:solidFill>
                <a:effectLst/>
                <a:uLnTx/>
                <a:uFillTx/>
                <a:latin typeface="+mn-lt"/>
                <a:ea typeface="+mn-ea"/>
                <a:cs typeface="+mn-ea"/>
                <a:sym typeface="+mn-lt"/>
              </a:rPr>
              <a:t>to,char</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from) </a:t>
            </a:r>
          </a:p>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求串长，</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strlen(char s) </a:t>
            </a:r>
          </a:p>
          <a:p>
            <a:pPr marL="342900" marR="0" lvl="0" indent="-342900" algn="l" defTabSz="914400" rtl="0" eaLnBrk="1" fontAlgn="base" latinLnBrk="0" hangingPunct="1">
              <a:lnSpc>
                <a:spcPct val="13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    ……</a:t>
            </a:r>
          </a:p>
        </p:txBody>
      </p:sp>
      <p:sp>
        <p:nvSpPr>
          <p:cNvPr id="7172" name="Rectangle 5"/>
          <p:cNvSpPr>
            <a:spLocks noChangeArrowheads="1"/>
          </p:cNvSpPr>
          <p:nvPr/>
        </p:nvSpPr>
        <p:spPr bwMode="auto">
          <a:xfrm>
            <a:off x="-20637" y="1443038"/>
            <a:ext cx="5888038" cy="523875"/>
          </a:xfrm>
          <a:prstGeom prst="rect">
            <a:avLst/>
          </a:prstGeom>
          <a:solidFill>
            <a:schemeClr val="accent1">
              <a:lumMod val="60000"/>
              <a:lumOff val="40000"/>
            </a:schemeClr>
          </a:solidFill>
          <a:ln>
            <a:noFill/>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  调用标准库函数 </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#include&lt;</a:t>
            </a:r>
            <a:r>
              <a:rPr kumimoji="0" lang="en-US" altLang="zh-CN" sz="2800" b="0" i="0" u="none" strike="noStrike" kern="1200" cap="none" spc="0" normalizeH="0" baseline="0" noProof="0" dirty="0" err="1">
                <a:ln>
                  <a:noFill/>
                </a:ln>
                <a:solidFill>
                  <a:schemeClr val="bg1"/>
                </a:solidFill>
                <a:effectLst/>
                <a:uLnTx/>
                <a:uFillTx/>
                <a:latin typeface="+mn-lt"/>
                <a:ea typeface="+mn-ea"/>
                <a:cs typeface="+mn-ea"/>
                <a:sym typeface="+mn-lt"/>
              </a:rPr>
              <a:t>string.h</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&gt;</a:t>
            </a:r>
          </a:p>
        </p:txBody>
      </p:sp>
      <p:sp>
        <p:nvSpPr>
          <p:cNvPr id="10"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0" name="Rectangle 13"/>
          <p:cNvSpPr>
            <a:spLocks noChangeArrowheads="1"/>
          </p:cNvSpPr>
          <p:nvPr/>
        </p:nvSpPr>
        <p:spPr bwMode="auto">
          <a:xfrm>
            <a:off x="827088" y="-28575"/>
            <a:ext cx="47879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串的模式匹配算法</a:t>
            </a:r>
          </a:p>
        </p:txBody>
      </p:sp>
      <p:sp>
        <p:nvSpPr>
          <p:cNvPr id="10" name="椭圆 1"/>
          <p:cNvSpPr/>
          <p:nvPr/>
        </p:nvSpPr>
        <p:spPr>
          <a:xfrm>
            <a:off x="1808163" y="1487488"/>
            <a:ext cx="1585913" cy="1427163"/>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6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1" name="椭圆 1"/>
          <p:cNvSpPr/>
          <p:nvPr/>
        </p:nvSpPr>
        <p:spPr>
          <a:xfrm>
            <a:off x="1662113" y="2746375"/>
            <a:ext cx="796925" cy="1425575"/>
          </a:xfrm>
          <a:custGeom>
            <a:avLst/>
            <a:gdLst/>
            <a:ahLst/>
            <a:cxnLst/>
            <a:rect l="l" t="t" r="r" b="b"/>
            <a:pathLst>
              <a:path w="828092" h="1656184">
                <a:moveTo>
                  <a:pt x="828092" y="0"/>
                </a:moveTo>
                <a:lnTo>
                  <a:pt x="828092" y="180020"/>
                </a:lnTo>
                <a:cubicBezTo>
                  <a:pt x="470172" y="180020"/>
                  <a:pt x="180020" y="470172"/>
                  <a:pt x="180020" y="828092"/>
                </a:cubicBezTo>
                <a:cubicBezTo>
                  <a:pt x="180020" y="1186012"/>
                  <a:pt x="470172" y="1476164"/>
                  <a:pt x="828092" y="1476164"/>
                </a:cubicBezTo>
                <a:lnTo>
                  <a:pt x="828092" y="1656184"/>
                </a:lnTo>
                <a:cubicBezTo>
                  <a:pt x="370749" y="1656184"/>
                  <a:pt x="0" y="1285435"/>
                  <a:pt x="0" y="828092"/>
                </a:cubicBezTo>
                <a:cubicBezTo>
                  <a:pt x="0" y="370749"/>
                  <a:pt x="370749" y="0"/>
                  <a:pt x="828092" y="0"/>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2" name="椭圆 1"/>
          <p:cNvSpPr/>
          <p:nvPr/>
        </p:nvSpPr>
        <p:spPr>
          <a:xfrm rot="5400000">
            <a:off x="1636713" y="3933825"/>
            <a:ext cx="1420813" cy="1592263"/>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6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3" name="椭圆 1"/>
          <p:cNvSpPr/>
          <p:nvPr/>
        </p:nvSpPr>
        <p:spPr>
          <a:xfrm rot="10800000">
            <a:off x="387350" y="1298575"/>
            <a:ext cx="1584325" cy="1427163"/>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4" name="椭圆 1"/>
          <p:cNvSpPr/>
          <p:nvPr/>
        </p:nvSpPr>
        <p:spPr>
          <a:xfrm rot="6199008">
            <a:off x="739775" y="3382963"/>
            <a:ext cx="714375" cy="1501775"/>
          </a:xfrm>
          <a:custGeom>
            <a:avLst/>
            <a:gdLst/>
            <a:ahLst/>
            <a:cxnLst/>
            <a:rect l="l" t="t" r="r" b="b"/>
            <a:pathLst>
              <a:path w="828092" h="1560369">
                <a:moveTo>
                  <a:pt x="16824" y="994982"/>
                </a:moveTo>
                <a:cubicBezTo>
                  <a:pt x="5793" y="941075"/>
                  <a:pt x="0" y="885260"/>
                  <a:pt x="0" y="828092"/>
                </a:cubicBezTo>
                <a:cubicBezTo>
                  <a:pt x="0" y="370749"/>
                  <a:pt x="370749" y="0"/>
                  <a:pt x="828092" y="0"/>
                </a:cubicBezTo>
                <a:lnTo>
                  <a:pt x="828092" y="180020"/>
                </a:lnTo>
                <a:cubicBezTo>
                  <a:pt x="470172" y="180020"/>
                  <a:pt x="180020" y="470172"/>
                  <a:pt x="180020" y="828092"/>
                </a:cubicBezTo>
                <a:cubicBezTo>
                  <a:pt x="180020" y="1180557"/>
                  <a:pt x="461395" y="1467304"/>
                  <a:pt x="811810" y="1474523"/>
                </a:cubicBezTo>
                <a:lnTo>
                  <a:pt x="449129" y="1560369"/>
                </a:lnTo>
                <a:cubicBezTo>
                  <a:pt x="229080" y="1450469"/>
                  <a:pt x="67556" y="1242904"/>
                  <a:pt x="16824" y="994982"/>
                </a:cubicBez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1" i="0" u="none" strike="noStrike" kern="0" cap="none" spc="0" normalizeH="0" baseline="0" noProof="0">
              <a:ln>
                <a:noFill/>
              </a:ln>
              <a:solidFill>
                <a:srgbClr val="FEFFFF"/>
              </a:solidFill>
              <a:effectLst/>
              <a:uLnTx/>
              <a:uFillTx/>
              <a:latin typeface="Times New Roman"/>
              <a:ea typeface="Microsoft YaHei"/>
              <a:cs typeface="+mn-ea"/>
              <a:sym typeface="+mn-lt"/>
            </a:endParaRPr>
          </a:p>
        </p:txBody>
      </p:sp>
      <p:sp>
        <p:nvSpPr>
          <p:cNvPr id="15" name="圆角矩形 14"/>
          <p:cNvSpPr/>
          <p:nvPr/>
        </p:nvSpPr>
        <p:spPr>
          <a:xfrm>
            <a:off x="3743325" y="1749425"/>
            <a:ext cx="3810000" cy="557213"/>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600" b="1" i="0" u="none" strike="noStrike" kern="0" cap="none" spc="0" normalizeH="0" baseline="0" noProof="0" dirty="0">
                <a:ln>
                  <a:noFill/>
                </a:ln>
                <a:solidFill>
                  <a:srgbClr val="FEFFFF"/>
                </a:solidFill>
                <a:effectLst/>
                <a:uLnTx/>
                <a:uFillTx/>
                <a:latin typeface="Times New Roman"/>
                <a:ea typeface="Microsoft YaHei"/>
                <a:cs typeface="+mn-ea"/>
                <a:sym typeface="+mn-lt"/>
              </a:rPr>
              <a:t>算法目的：</a:t>
            </a:r>
          </a:p>
        </p:txBody>
      </p:sp>
      <p:sp>
        <p:nvSpPr>
          <p:cNvPr id="16" name="圆角矩形 14"/>
          <p:cNvSpPr/>
          <p:nvPr/>
        </p:nvSpPr>
        <p:spPr>
          <a:xfrm>
            <a:off x="3743325" y="4114800"/>
            <a:ext cx="3810000" cy="558800"/>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rgbClr val="6C4C8F"/>
          </a:solidFill>
          <a:ln w="25400" cap="flat" cmpd="sng" algn="ctr">
            <a:noFill/>
            <a:prstDash val="solid"/>
          </a:ln>
          <a:effectLst/>
        </p:spPr>
        <p:txBody>
          <a:bodyPr lIns="117226" tIns="58613" rIns="117226" bIns="58613"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zh-CN" altLang="en-US" sz="2600" b="1" i="0" u="none" strike="noStrike" kern="0" cap="none" spc="0" normalizeH="0" baseline="0" noProof="0" dirty="0">
                <a:ln>
                  <a:noFill/>
                </a:ln>
                <a:solidFill>
                  <a:srgbClr val="FEFFFF"/>
                </a:solidFill>
                <a:effectLst/>
                <a:uLnTx/>
                <a:uFillTx/>
                <a:latin typeface="Times New Roman"/>
                <a:ea typeface="Microsoft YaHei"/>
                <a:cs typeface="+mn-ea"/>
                <a:sym typeface="+mn-lt"/>
              </a:rPr>
              <a:t>算法种类：</a:t>
            </a:r>
          </a:p>
        </p:txBody>
      </p:sp>
      <p:sp>
        <p:nvSpPr>
          <p:cNvPr id="17" name="TextBox 8"/>
          <p:cNvSpPr txBox="1"/>
          <p:nvPr/>
        </p:nvSpPr>
        <p:spPr>
          <a:xfrm>
            <a:off x="2244725" y="1668463"/>
            <a:ext cx="582613" cy="979488"/>
          </a:xfrm>
          <a:prstGeom prst="rect">
            <a:avLst/>
          </a:prstGeom>
          <a:noFill/>
        </p:spPr>
        <p:txBody>
          <a:bodyPr lIns="117226" tIns="58613" rIns="117226" bIns="58613">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5600" b="1"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rPr>
              <a:t>A</a:t>
            </a:r>
            <a:endParaRPr kumimoji="0" lang="zh-CN" altLang="en-US" sz="5600" b="1"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endParaRPr>
          </a:p>
        </p:txBody>
      </p:sp>
      <p:sp>
        <p:nvSpPr>
          <p:cNvPr id="18" name="TextBox 9"/>
          <p:cNvSpPr txBox="1"/>
          <p:nvPr/>
        </p:nvSpPr>
        <p:spPr>
          <a:xfrm>
            <a:off x="1965325" y="4281488"/>
            <a:ext cx="582613" cy="979488"/>
          </a:xfrm>
          <a:prstGeom prst="rect">
            <a:avLst/>
          </a:prstGeom>
          <a:noFill/>
        </p:spPr>
        <p:txBody>
          <a:bodyPr lIns="117226" tIns="58613" rIns="117226" bIns="58613">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zh-CN" sz="5600" b="1"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rPr>
              <a:t>B</a:t>
            </a:r>
            <a:endParaRPr kumimoji="0" lang="zh-CN" altLang="en-US" sz="5600" b="1"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endParaRPr>
          </a:p>
        </p:txBody>
      </p:sp>
      <p:sp>
        <p:nvSpPr>
          <p:cNvPr id="19" name="TextBox 10"/>
          <p:cNvSpPr txBox="1"/>
          <p:nvPr/>
        </p:nvSpPr>
        <p:spPr>
          <a:xfrm>
            <a:off x="3673475" y="2424113"/>
            <a:ext cx="5205413" cy="925900"/>
          </a:xfrm>
          <a:prstGeom prst="rect">
            <a:avLst/>
          </a:prstGeom>
          <a:noFill/>
        </p:spPr>
        <p:txBody>
          <a:bodyPr lIns="117226" tIns="58613" rIns="117226" bIns="58613">
            <a:spAutoFit/>
          </a:bodyPr>
          <a:lstStyle/>
          <a:p>
            <a:pPr marL="0" marR="0" lvl="0" indent="0" algn="l" defTabSz="914400" rtl="0" eaLnBrk="1" fontAlgn="base" latinLnBrk="0" hangingPunct="1">
              <a:lnSpc>
                <a:spcPct val="125000"/>
              </a:lnSpc>
              <a:spcBef>
                <a:spcPct val="20000"/>
              </a:spcBef>
              <a:spcAft>
                <a:spcPct val="0"/>
              </a:spcAft>
              <a:buClrTx/>
              <a:buSzTx/>
              <a:buFont typeface="Arial" panose="020B0604020202020204" pitchFamily="34" charset="0"/>
              <a:buNone/>
              <a:tabLst/>
              <a:defRPr/>
            </a:pPr>
            <a:r>
              <a:rPr kumimoji="0" lang="zh-CN" altLang="en-US" sz="2200" b="0" i="0" u="none" strike="noStrike" kern="0" cap="none" spc="0" normalizeH="0" baseline="0" noProof="0" dirty="0">
                <a:ln>
                  <a:noFill/>
                </a:ln>
                <a:solidFill>
                  <a:srgbClr val="000000">
                    <a:lumMod val="85000"/>
                    <a:lumOff val="15000"/>
                  </a:srgbClr>
                </a:solidFill>
                <a:effectLst/>
                <a:uLnTx/>
                <a:uFillTx/>
                <a:latin typeface="Times New Roman"/>
                <a:ea typeface="Microsoft YaHei"/>
                <a:cs typeface="+mn-ea"/>
                <a:sym typeface="+mn-lt"/>
              </a:rPr>
              <a:t>确定主串中所含子串第一次出现的位置（定位）</a:t>
            </a:r>
          </a:p>
        </p:txBody>
      </p:sp>
      <p:sp>
        <p:nvSpPr>
          <p:cNvPr id="20" name="TextBox 11"/>
          <p:cNvSpPr txBox="1"/>
          <p:nvPr/>
        </p:nvSpPr>
        <p:spPr>
          <a:xfrm>
            <a:off x="3743325" y="4797425"/>
            <a:ext cx="5135563" cy="1416050"/>
          </a:xfrm>
          <a:prstGeom prst="rect">
            <a:avLst/>
          </a:prstGeom>
          <a:noFill/>
        </p:spPr>
        <p:txBody>
          <a:bodyPr lIns="117226" tIns="58613" rIns="117226" bIns="58613">
            <a:spAutoFit/>
          </a:bodyPr>
          <a:lstStyle/>
          <a:p>
            <a:pPr marL="342900" marR="0" lvl="0" indent="-342900" algn="l" defTabSz="914400" rtl="0" eaLnBrk="1" fontAlgn="base" latinLnBrk="0" hangingPunct="1">
              <a:lnSpc>
                <a:spcPct val="125000"/>
              </a:lnSpc>
              <a:spcBef>
                <a:spcPct val="20000"/>
              </a:spcBef>
              <a:spcAft>
                <a:spcPct val="0"/>
              </a:spcAft>
              <a:buClr>
                <a:srgbClr val="FFC000"/>
              </a:buClr>
              <a:buSzTx/>
              <a:buFont typeface="Wingdings" panose="05000000000000000000" pitchFamily="2" charset="2"/>
              <a:buChar char="n"/>
              <a:tabLst/>
              <a:defRPr/>
            </a:pPr>
            <a:r>
              <a:rPr kumimoji="0" lang="en-US" altLang="zh-CN" sz="2200" b="0" i="0" u="none" strike="noStrike" kern="0" cap="none" spc="0" normalizeH="0" baseline="0" noProof="0" dirty="0">
                <a:ln>
                  <a:noFill/>
                </a:ln>
                <a:solidFill>
                  <a:srgbClr val="FF0000"/>
                </a:solidFill>
                <a:effectLst/>
                <a:uLnTx/>
                <a:uFillTx/>
                <a:latin typeface="Times New Roman"/>
                <a:ea typeface="Microsoft YaHei"/>
                <a:cs typeface="+mn-ea"/>
                <a:sym typeface="+mn-lt"/>
              </a:rPr>
              <a:t>BF</a:t>
            </a:r>
            <a:r>
              <a:rPr kumimoji="0" lang="zh-CN" altLang="en-US" sz="2200" b="0" i="0" u="none" strike="noStrike" kern="0" cap="none" spc="0" normalizeH="0" baseline="0" noProof="0" dirty="0">
                <a:ln>
                  <a:noFill/>
                </a:ln>
                <a:solidFill>
                  <a:srgbClr val="FF0000"/>
                </a:solidFill>
                <a:effectLst/>
                <a:uLnTx/>
                <a:uFillTx/>
                <a:latin typeface="Times New Roman"/>
                <a:ea typeface="Microsoft YaHei"/>
                <a:cs typeface="+mn-ea"/>
                <a:sym typeface="+mn-lt"/>
              </a:rPr>
              <a:t>算法</a:t>
            </a:r>
            <a:r>
              <a:rPr kumimoji="0" lang="zh-CN" altLang="en-US" sz="2200" b="0" i="0" u="none" strike="noStrike" kern="0" cap="none" spc="0" normalizeH="0" baseline="0" noProof="0" dirty="0">
                <a:ln>
                  <a:noFill/>
                </a:ln>
                <a:solidFill>
                  <a:srgbClr val="000000"/>
                </a:solidFill>
                <a:effectLst/>
                <a:uLnTx/>
                <a:uFillTx/>
                <a:latin typeface="Times New Roman"/>
                <a:ea typeface="Microsoft YaHei"/>
                <a:cs typeface="+mn-ea"/>
                <a:sym typeface="+mn-lt"/>
              </a:rPr>
              <a:t>（又称古典的、经典的、朴素的、穷举的）</a:t>
            </a:r>
          </a:p>
          <a:p>
            <a:pPr marL="342900" marR="0" lvl="0" indent="-342900" algn="l" defTabSz="914400" rtl="0" eaLnBrk="1" fontAlgn="base" latinLnBrk="0" hangingPunct="1">
              <a:lnSpc>
                <a:spcPct val="125000"/>
              </a:lnSpc>
              <a:spcBef>
                <a:spcPct val="20000"/>
              </a:spcBef>
              <a:spcAft>
                <a:spcPct val="0"/>
              </a:spcAft>
              <a:buClr>
                <a:srgbClr val="FFC000"/>
              </a:buClr>
              <a:buSzTx/>
              <a:buFont typeface="Wingdings" panose="05000000000000000000" pitchFamily="2" charset="2"/>
              <a:buChar char="n"/>
              <a:tabLst/>
              <a:defRPr/>
            </a:pPr>
            <a:r>
              <a:rPr kumimoji="0" lang="en-US" altLang="zh-CN" sz="2200" b="0" i="0" u="none" strike="noStrike" kern="0" cap="none" spc="0" normalizeH="0" baseline="0" noProof="0" dirty="0">
                <a:ln>
                  <a:noFill/>
                </a:ln>
                <a:solidFill>
                  <a:srgbClr val="FF0000"/>
                </a:solidFill>
                <a:effectLst/>
                <a:uLnTx/>
                <a:uFillTx/>
                <a:latin typeface="Times New Roman"/>
                <a:ea typeface="Microsoft YaHei"/>
                <a:cs typeface="+mn-ea"/>
                <a:sym typeface="+mn-lt"/>
              </a:rPr>
              <a:t>KMP</a:t>
            </a:r>
            <a:r>
              <a:rPr kumimoji="0" lang="zh-CN" altLang="en-US" sz="2200" b="0" i="0" u="none" strike="noStrike" kern="0" cap="none" spc="0" normalizeH="0" baseline="0" noProof="0" dirty="0">
                <a:ln>
                  <a:noFill/>
                </a:ln>
                <a:solidFill>
                  <a:srgbClr val="FF0000"/>
                </a:solidFill>
                <a:effectLst/>
                <a:uLnTx/>
                <a:uFillTx/>
                <a:latin typeface="Times New Roman"/>
                <a:ea typeface="Microsoft YaHei"/>
                <a:cs typeface="+mn-ea"/>
                <a:sym typeface="+mn-lt"/>
              </a:rPr>
              <a:t>算法</a:t>
            </a:r>
            <a:r>
              <a:rPr kumimoji="0" lang="zh-CN" altLang="en-US" sz="2200" b="0" i="0" u="none" strike="noStrike" kern="0" cap="none" spc="0" normalizeH="0" baseline="0" noProof="0" dirty="0">
                <a:ln>
                  <a:noFill/>
                </a:ln>
                <a:solidFill>
                  <a:srgbClr val="000000"/>
                </a:solidFill>
                <a:effectLst/>
                <a:uLnTx/>
                <a:uFillTx/>
                <a:latin typeface="Times New Roman"/>
                <a:ea typeface="Microsoft YaHei"/>
                <a:cs typeface="+mn-ea"/>
                <a:sym typeface="+mn-lt"/>
              </a:rPr>
              <a:t>（特点：速度快）</a:t>
            </a:r>
          </a:p>
        </p:txBody>
      </p:sp>
    </p:spTree>
    <p:extLst>
      <p:ext uri="{BB962C8B-B14F-4D97-AF65-F5344CB8AC3E}">
        <p14:creationId xmlns:p14="http://schemas.microsoft.com/office/powerpoint/2010/main" val="15594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6">
            <a:extLst>
              <a:ext uri="{FF2B5EF4-FFF2-40B4-BE49-F238E27FC236}">
                <a16:creationId xmlns:a16="http://schemas.microsoft.com/office/drawing/2014/main" id="{516ED2C0-F9E6-D047-CF94-C9273297356D}"/>
              </a:ext>
            </a:extLst>
          </p:cNvPr>
          <p:cNvSpPr txBox="1">
            <a:spLocks noChangeArrowheads="1"/>
          </p:cNvSpPr>
          <p:nvPr/>
        </p:nvSpPr>
        <p:spPr bwMode="auto">
          <a:xfrm>
            <a:off x="904875" y="1408113"/>
            <a:ext cx="7239000" cy="646331"/>
          </a:xfrm>
          <a:prstGeom prst="rect">
            <a:avLst/>
          </a:prstGeom>
          <a:noFill/>
          <a:ln w="12700">
            <a:noFill/>
            <a:miter lim="800000"/>
            <a:headEnd type="none" w="sm" len="sm"/>
            <a:tailEnd type="none" w="sm" len="sm"/>
          </a:ln>
          <a:effectLst/>
        </p:spPr>
        <p:txBody>
          <a:bodyPr wrap="square">
            <a:spAutoFit/>
          </a:bodyPr>
          <a:lstStyle/>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S  : a b a b c a b c a c b a b</a:t>
            </a:r>
          </a:p>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T  : a b c</a:t>
            </a:r>
          </a:p>
        </p:txBody>
      </p:sp>
      <p:sp>
        <p:nvSpPr>
          <p:cNvPr id="26" name="Line 7">
            <a:extLst>
              <a:ext uri="{FF2B5EF4-FFF2-40B4-BE49-F238E27FC236}">
                <a16:creationId xmlns:a16="http://schemas.microsoft.com/office/drawing/2014/main" id="{E97C10FF-88BC-E643-C88D-DA1FF2C1AE77}"/>
              </a:ext>
            </a:extLst>
          </p:cNvPr>
          <p:cNvSpPr>
            <a:spLocks noChangeShapeType="1"/>
          </p:cNvSpPr>
          <p:nvPr/>
        </p:nvSpPr>
        <p:spPr bwMode="auto">
          <a:xfrm>
            <a:off x="1403647" y="1219611"/>
            <a:ext cx="1" cy="252001"/>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27" name="Line 8">
            <a:extLst>
              <a:ext uri="{FF2B5EF4-FFF2-40B4-BE49-F238E27FC236}">
                <a16:creationId xmlns:a16="http://schemas.microsoft.com/office/drawing/2014/main" id="{83A63EBC-FD49-2FB1-B346-B28F8E8BEC99}"/>
              </a:ext>
            </a:extLst>
          </p:cNvPr>
          <p:cNvSpPr>
            <a:spLocks noChangeShapeType="1"/>
          </p:cNvSpPr>
          <p:nvPr/>
        </p:nvSpPr>
        <p:spPr bwMode="auto">
          <a:xfrm flipV="1">
            <a:off x="1403648" y="2031718"/>
            <a:ext cx="0"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28" name="Text Box 9">
            <a:extLst>
              <a:ext uri="{FF2B5EF4-FFF2-40B4-BE49-F238E27FC236}">
                <a16:creationId xmlns:a16="http://schemas.microsoft.com/office/drawing/2014/main" id="{20769817-E713-F18A-97C9-A3597E7990A6}"/>
              </a:ext>
            </a:extLst>
          </p:cNvPr>
          <p:cNvSpPr txBox="1">
            <a:spLocks noChangeArrowheads="1"/>
          </p:cNvSpPr>
          <p:nvPr/>
        </p:nvSpPr>
        <p:spPr bwMode="auto">
          <a:xfrm>
            <a:off x="981075" y="1101973"/>
            <a:ext cx="304800" cy="461665"/>
          </a:xfrm>
          <a:prstGeom prst="rect">
            <a:avLst/>
          </a:prstGeom>
          <a:noFill/>
          <a:ln w="12700">
            <a:noFill/>
            <a:miter lim="800000"/>
            <a:headEnd type="none" w="sm" len="sm"/>
            <a:tailEnd type="none" w="sm" len="sm"/>
          </a:ln>
          <a:effectLst/>
        </p:spPr>
        <p:txBody>
          <a:bodyPr wrap="square">
            <a:spAutoFit/>
          </a:bodyPr>
          <a:lstStyle/>
          <a:p>
            <a:pPr eaLnBrk="1" fontAlgn="auto" hangingPunct="1">
              <a:spcBef>
                <a:spcPct val="50000"/>
              </a:spcBef>
              <a:spcAft>
                <a:spcPts val="0"/>
              </a:spcAft>
              <a:defRPr/>
            </a:pPr>
            <a:r>
              <a:rPr kumimoji="1" lang="en-US" altLang="zh-CN" b="0" dirty="0" err="1">
                <a:solidFill>
                  <a:srgbClr val="4F99E2"/>
                </a:solidFill>
                <a:latin typeface="Calibri"/>
                <a:ea typeface="微软雅黑"/>
                <a:cs typeface="+mn-ea"/>
                <a:sym typeface="+mn-lt"/>
              </a:rPr>
              <a:t>i</a:t>
            </a:r>
            <a:endParaRPr kumimoji="1" lang="en-US" altLang="zh-CN" b="0" dirty="0">
              <a:solidFill>
                <a:srgbClr val="4F99E2"/>
              </a:solidFill>
              <a:latin typeface="Calibri"/>
              <a:ea typeface="微软雅黑"/>
              <a:cs typeface="+mn-ea"/>
              <a:sym typeface="+mn-lt"/>
            </a:endParaRPr>
          </a:p>
        </p:txBody>
      </p:sp>
      <p:sp>
        <p:nvSpPr>
          <p:cNvPr id="29" name="Text Box 10">
            <a:extLst>
              <a:ext uri="{FF2B5EF4-FFF2-40B4-BE49-F238E27FC236}">
                <a16:creationId xmlns:a16="http://schemas.microsoft.com/office/drawing/2014/main" id="{58968EEC-A084-2C03-4503-0DB32CC9F442}"/>
              </a:ext>
            </a:extLst>
          </p:cNvPr>
          <p:cNvSpPr txBox="1">
            <a:spLocks noChangeArrowheads="1"/>
          </p:cNvSpPr>
          <p:nvPr/>
        </p:nvSpPr>
        <p:spPr bwMode="auto">
          <a:xfrm>
            <a:off x="954832" y="1923678"/>
            <a:ext cx="304800" cy="461665"/>
          </a:xfrm>
          <a:prstGeom prst="rect">
            <a:avLst/>
          </a:prstGeom>
          <a:noFill/>
          <a:ln w="12700">
            <a:noFill/>
            <a:miter lim="800000"/>
            <a:headEnd type="none" w="sm" len="sm"/>
            <a:tailEnd type="none" w="sm" len="sm"/>
          </a:ln>
          <a:effectLst/>
        </p:spPr>
        <p:txBody>
          <a:bodyPr wrap="square">
            <a:spAutoFit/>
          </a:bodyPr>
          <a:lstStyle/>
          <a:p>
            <a:pPr eaLnBrk="1" fontAlgn="auto" hangingPunct="1">
              <a:spcBef>
                <a:spcPct val="50000"/>
              </a:spcBef>
              <a:spcAft>
                <a:spcPts val="0"/>
              </a:spcAft>
              <a:defRPr/>
            </a:pPr>
            <a:r>
              <a:rPr kumimoji="1" lang="en-US" altLang="zh-CN" b="0" dirty="0">
                <a:solidFill>
                  <a:srgbClr val="FF0000"/>
                </a:solidFill>
                <a:latin typeface="Calibri"/>
                <a:ea typeface="微软雅黑"/>
                <a:cs typeface="+mn-ea"/>
                <a:sym typeface="+mn-lt"/>
              </a:rPr>
              <a:t>j</a:t>
            </a:r>
          </a:p>
        </p:txBody>
      </p:sp>
      <p:sp>
        <p:nvSpPr>
          <p:cNvPr id="30" name="Line 11">
            <a:extLst>
              <a:ext uri="{FF2B5EF4-FFF2-40B4-BE49-F238E27FC236}">
                <a16:creationId xmlns:a16="http://schemas.microsoft.com/office/drawing/2014/main" id="{3050454B-1E54-BE9C-DEBC-E1665B0E5B2E}"/>
              </a:ext>
            </a:extLst>
          </p:cNvPr>
          <p:cNvSpPr>
            <a:spLocks noChangeShapeType="1"/>
          </p:cNvSpPr>
          <p:nvPr/>
        </p:nvSpPr>
        <p:spPr bwMode="auto">
          <a:xfrm flipH="1" flipV="1">
            <a:off x="1544668" y="2037507"/>
            <a:ext cx="0"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1" name="Line 12">
            <a:extLst>
              <a:ext uri="{FF2B5EF4-FFF2-40B4-BE49-F238E27FC236}">
                <a16:creationId xmlns:a16="http://schemas.microsoft.com/office/drawing/2014/main" id="{261FEC85-3652-A328-B658-D87ADB1C192F}"/>
              </a:ext>
            </a:extLst>
          </p:cNvPr>
          <p:cNvSpPr>
            <a:spLocks noChangeShapeType="1"/>
          </p:cNvSpPr>
          <p:nvPr/>
        </p:nvSpPr>
        <p:spPr bwMode="auto">
          <a:xfrm flipV="1">
            <a:off x="1691680" y="2045732"/>
            <a:ext cx="0"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2" name="Line 13">
            <a:extLst>
              <a:ext uri="{FF2B5EF4-FFF2-40B4-BE49-F238E27FC236}">
                <a16:creationId xmlns:a16="http://schemas.microsoft.com/office/drawing/2014/main" id="{AD9B3ECD-4DBA-5D77-86B1-3221D66D1A98}"/>
              </a:ext>
            </a:extLst>
          </p:cNvPr>
          <p:cNvSpPr>
            <a:spLocks noChangeShapeType="1"/>
          </p:cNvSpPr>
          <p:nvPr/>
        </p:nvSpPr>
        <p:spPr bwMode="auto">
          <a:xfrm>
            <a:off x="1547663" y="1219612"/>
            <a:ext cx="1" cy="2520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3" name="Line 14">
            <a:extLst>
              <a:ext uri="{FF2B5EF4-FFF2-40B4-BE49-F238E27FC236}">
                <a16:creationId xmlns:a16="http://schemas.microsoft.com/office/drawing/2014/main" id="{65E43A55-7F71-E177-88B2-BF4D668CB998}"/>
              </a:ext>
            </a:extLst>
          </p:cNvPr>
          <p:cNvSpPr>
            <a:spLocks noChangeShapeType="1"/>
          </p:cNvSpPr>
          <p:nvPr/>
        </p:nvSpPr>
        <p:spPr bwMode="auto">
          <a:xfrm>
            <a:off x="1691679" y="1239630"/>
            <a:ext cx="1" cy="2520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dirty="0">
              <a:solidFill>
                <a:prstClr val="black"/>
              </a:solidFill>
              <a:latin typeface="Calibri"/>
              <a:ea typeface="微软雅黑"/>
              <a:cs typeface="+mn-ea"/>
              <a:sym typeface="+mn-lt"/>
            </a:endParaRPr>
          </a:p>
        </p:txBody>
      </p:sp>
      <p:sp>
        <p:nvSpPr>
          <p:cNvPr id="34" name="Text Box 15">
            <a:extLst>
              <a:ext uri="{FF2B5EF4-FFF2-40B4-BE49-F238E27FC236}">
                <a16:creationId xmlns:a16="http://schemas.microsoft.com/office/drawing/2014/main" id="{7A1804B8-997E-BD9A-2585-13B2B570735C}"/>
              </a:ext>
            </a:extLst>
          </p:cNvPr>
          <p:cNvSpPr txBox="1">
            <a:spLocks noChangeArrowheads="1"/>
          </p:cNvSpPr>
          <p:nvPr/>
        </p:nvSpPr>
        <p:spPr bwMode="auto">
          <a:xfrm>
            <a:off x="915266" y="2672868"/>
            <a:ext cx="7696200" cy="646331"/>
          </a:xfrm>
          <a:prstGeom prst="rect">
            <a:avLst/>
          </a:prstGeom>
          <a:noFill/>
          <a:ln w="12700">
            <a:noFill/>
            <a:miter lim="800000"/>
            <a:headEnd type="none" w="sm" len="sm"/>
            <a:tailEnd type="none" w="sm" len="sm"/>
          </a:ln>
          <a:effectLst/>
        </p:spPr>
        <p:txBody>
          <a:bodyPr wrap="square">
            <a:spAutoFit/>
          </a:bodyPr>
          <a:lstStyle/>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S  : a b a b c a b c a c b a b 	</a:t>
            </a:r>
          </a:p>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T  :    a b c</a:t>
            </a:r>
          </a:p>
        </p:txBody>
      </p:sp>
      <p:sp>
        <p:nvSpPr>
          <p:cNvPr id="35" name="Line 16">
            <a:extLst>
              <a:ext uri="{FF2B5EF4-FFF2-40B4-BE49-F238E27FC236}">
                <a16:creationId xmlns:a16="http://schemas.microsoft.com/office/drawing/2014/main" id="{8FAC14F4-DCE8-4888-9C5B-DB3F7A8D1A44}"/>
              </a:ext>
            </a:extLst>
          </p:cNvPr>
          <p:cNvSpPr>
            <a:spLocks noChangeShapeType="1"/>
          </p:cNvSpPr>
          <p:nvPr/>
        </p:nvSpPr>
        <p:spPr bwMode="auto">
          <a:xfrm>
            <a:off x="1521061" y="2462615"/>
            <a:ext cx="1589" cy="252000"/>
          </a:xfrm>
          <a:prstGeom prst="line">
            <a:avLst/>
          </a:prstGeom>
          <a:noFill/>
          <a:ln w="28575">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6" name="Line 17">
            <a:extLst>
              <a:ext uri="{FF2B5EF4-FFF2-40B4-BE49-F238E27FC236}">
                <a16:creationId xmlns:a16="http://schemas.microsoft.com/office/drawing/2014/main" id="{96A85479-CB12-C1A5-CD96-A3CC8EEEAD14}"/>
              </a:ext>
            </a:extLst>
          </p:cNvPr>
          <p:cNvSpPr>
            <a:spLocks noChangeShapeType="1"/>
          </p:cNvSpPr>
          <p:nvPr/>
        </p:nvSpPr>
        <p:spPr bwMode="auto">
          <a:xfrm flipH="1" flipV="1">
            <a:off x="1544668" y="3319199"/>
            <a:ext cx="6896" cy="2520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7" name="Text Box 18">
            <a:extLst>
              <a:ext uri="{FF2B5EF4-FFF2-40B4-BE49-F238E27FC236}">
                <a16:creationId xmlns:a16="http://schemas.microsoft.com/office/drawing/2014/main" id="{705C45B0-21E8-40CE-A29E-39480ACCEA0C}"/>
              </a:ext>
            </a:extLst>
          </p:cNvPr>
          <p:cNvSpPr txBox="1">
            <a:spLocks noChangeArrowheads="1"/>
          </p:cNvSpPr>
          <p:nvPr/>
        </p:nvSpPr>
        <p:spPr bwMode="auto">
          <a:xfrm>
            <a:off x="898376" y="3851878"/>
            <a:ext cx="5257800" cy="646331"/>
          </a:xfrm>
          <a:prstGeom prst="rect">
            <a:avLst/>
          </a:prstGeom>
          <a:noFill/>
          <a:ln w="12700">
            <a:noFill/>
            <a:miter lim="800000"/>
            <a:headEnd type="none" w="sm" len="sm"/>
            <a:tailEnd type="none" w="sm" len="sm"/>
          </a:ln>
          <a:effectLst/>
        </p:spPr>
        <p:txBody>
          <a:bodyPr wrap="square">
            <a:spAutoFit/>
          </a:bodyPr>
          <a:lstStyle/>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S  : a b a b c a b c a c b a b</a:t>
            </a:r>
          </a:p>
          <a:p>
            <a:pPr eaLnBrk="1" fontAlgn="auto" hangingPunct="1">
              <a:spcBef>
                <a:spcPts val="0"/>
              </a:spcBef>
              <a:spcAft>
                <a:spcPts val="0"/>
              </a:spcAft>
              <a:defRPr/>
            </a:pPr>
            <a:r>
              <a:rPr kumimoji="1" lang="en-US" altLang="zh-CN" sz="1800" b="0" dirty="0">
                <a:solidFill>
                  <a:prstClr val="black"/>
                </a:solidFill>
                <a:latin typeface="Calibri"/>
                <a:ea typeface="微软雅黑"/>
                <a:cs typeface="+mn-ea"/>
                <a:sym typeface="+mn-lt"/>
              </a:rPr>
              <a:t>T  :       a b c</a:t>
            </a:r>
          </a:p>
        </p:txBody>
      </p:sp>
      <p:sp>
        <p:nvSpPr>
          <p:cNvPr id="38" name="Line 19">
            <a:extLst>
              <a:ext uri="{FF2B5EF4-FFF2-40B4-BE49-F238E27FC236}">
                <a16:creationId xmlns:a16="http://schemas.microsoft.com/office/drawing/2014/main" id="{3763E5FC-7D20-348D-E146-2EDA1B643336}"/>
              </a:ext>
            </a:extLst>
          </p:cNvPr>
          <p:cNvSpPr>
            <a:spLocks noChangeShapeType="1"/>
          </p:cNvSpPr>
          <p:nvPr/>
        </p:nvSpPr>
        <p:spPr bwMode="auto">
          <a:xfrm>
            <a:off x="1691679" y="3651870"/>
            <a:ext cx="1"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39" name="Line 20">
            <a:extLst>
              <a:ext uri="{FF2B5EF4-FFF2-40B4-BE49-F238E27FC236}">
                <a16:creationId xmlns:a16="http://schemas.microsoft.com/office/drawing/2014/main" id="{1BD8B14B-26BC-DF5A-2647-E7EB23CA42F6}"/>
              </a:ext>
            </a:extLst>
          </p:cNvPr>
          <p:cNvSpPr>
            <a:spLocks noChangeShapeType="1"/>
          </p:cNvSpPr>
          <p:nvPr/>
        </p:nvSpPr>
        <p:spPr bwMode="auto">
          <a:xfrm>
            <a:off x="1835696" y="3651869"/>
            <a:ext cx="8588"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0" name="Line 21">
            <a:extLst>
              <a:ext uri="{FF2B5EF4-FFF2-40B4-BE49-F238E27FC236}">
                <a16:creationId xmlns:a16="http://schemas.microsoft.com/office/drawing/2014/main" id="{A532060A-21DC-B4C2-FF55-7647DE1FE6C2}"/>
              </a:ext>
            </a:extLst>
          </p:cNvPr>
          <p:cNvSpPr>
            <a:spLocks noChangeShapeType="1"/>
          </p:cNvSpPr>
          <p:nvPr/>
        </p:nvSpPr>
        <p:spPr bwMode="auto">
          <a:xfrm>
            <a:off x="2123728" y="3651870"/>
            <a:ext cx="2"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1" name="Line 22">
            <a:extLst>
              <a:ext uri="{FF2B5EF4-FFF2-40B4-BE49-F238E27FC236}">
                <a16:creationId xmlns:a16="http://schemas.microsoft.com/office/drawing/2014/main" id="{875F23F2-9972-3DA0-2BC8-0E0245B4348F}"/>
              </a:ext>
            </a:extLst>
          </p:cNvPr>
          <p:cNvSpPr>
            <a:spLocks noChangeShapeType="1"/>
          </p:cNvSpPr>
          <p:nvPr/>
        </p:nvSpPr>
        <p:spPr bwMode="auto">
          <a:xfrm flipH="1" flipV="1">
            <a:off x="1684359" y="4373128"/>
            <a:ext cx="7321" cy="214846"/>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2" name="Line 23">
            <a:extLst>
              <a:ext uri="{FF2B5EF4-FFF2-40B4-BE49-F238E27FC236}">
                <a16:creationId xmlns:a16="http://schemas.microsoft.com/office/drawing/2014/main" id="{A5C25AAD-128F-1758-21E9-DA8E4DB537E6}"/>
              </a:ext>
            </a:extLst>
          </p:cNvPr>
          <p:cNvSpPr>
            <a:spLocks noChangeShapeType="1"/>
          </p:cNvSpPr>
          <p:nvPr/>
        </p:nvSpPr>
        <p:spPr bwMode="auto">
          <a:xfrm flipH="1" flipV="1">
            <a:off x="1834479" y="4385996"/>
            <a:ext cx="7319" cy="201978"/>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3" name="Line 24">
            <a:extLst>
              <a:ext uri="{FF2B5EF4-FFF2-40B4-BE49-F238E27FC236}">
                <a16:creationId xmlns:a16="http://schemas.microsoft.com/office/drawing/2014/main" id="{47E17B73-3E88-DF17-EACC-4D2A71A70162}"/>
              </a:ext>
            </a:extLst>
          </p:cNvPr>
          <p:cNvSpPr>
            <a:spLocks noChangeShapeType="1"/>
          </p:cNvSpPr>
          <p:nvPr/>
        </p:nvSpPr>
        <p:spPr bwMode="auto">
          <a:xfrm flipV="1">
            <a:off x="2123728" y="4360260"/>
            <a:ext cx="3" cy="214846"/>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4" name="AutoShape 25">
            <a:extLst>
              <a:ext uri="{FF2B5EF4-FFF2-40B4-BE49-F238E27FC236}">
                <a16:creationId xmlns:a16="http://schemas.microsoft.com/office/drawing/2014/main" id="{48A8DD50-A35C-81E0-8AE0-4C74DDE28AA7}"/>
              </a:ext>
            </a:extLst>
          </p:cNvPr>
          <p:cNvSpPr>
            <a:spLocks noChangeArrowheads="1"/>
          </p:cNvSpPr>
          <p:nvPr/>
        </p:nvSpPr>
        <p:spPr bwMode="auto">
          <a:xfrm>
            <a:off x="2886075" y="1873895"/>
            <a:ext cx="1613917" cy="609600"/>
          </a:xfrm>
          <a:prstGeom prst="wedgeEllipseCallout">
            <a:avLst>
              <a:gd name="adj1" fmla="val -131000"/>
              <a:gd name="adj2" fmla="val 97117"/>
            </a:avLst>
          </a:prstGeom>
          <a:solidFill>
            <a:srgbClr val="EDE2F6"/>
          </a:solidFill>
          <a:ln w="9525">
            <a:solidFill>
              <a:sysClr val="windowText" lastClr="000000"/>
            </a:solidFill>
            <a:miter lim="800000"/>
          </a:ln>
          <a:effectLst/>
        </p:spPr>
        <p:txBody>
          <a:bodyPr/>
          <a:lstStyle/>
          <a:p>
            <a:pPr marL="0" marR="0" lvl="0" indent="0" algn="ctr" defTabSz="914400" eaLnBrk="1" fontAlgn="auto" latinLnBrk="0" hangingPunct="1">
              <a:lnSpc>
                <a:spcPct val="100000"/>
              </a:lnSpc>
              <a:spcBef>
                <a:spcPct val="20000"/>
              </a:spcBef>
              <a:spcAft>
                <a:spcPts val="0"/>
              </a:spcAft>
              <a:buClrTx/>
              <a:buSzTx/>
              <a:buFontTx/>
              <a:buNone/>
              <a:tabLst/>
              <a:defRPr/>
            </a:pPr>
            <a:r>
              <a:rPr kumimoji="0" lang="en-US" altLang="zh-CN" sz="1400" b="0" i="0" u="none" strike="noStrike" kern="0" cap="none" spc="0" normalizeH="0" baseline="0" noProof="0" dirty="0" err="1">
                <a:ln>
                  <a:noFill/>
                </a:ln>
                <a:solidFill>
                  <a:srgbClr val="002060"/>
                </a:solidFill>
                <a:effectLst/>
                <a:uLnTx/>
                <a:uFillTx/>
                <a:latin typeface="微软雅黑"/>
                <a:ea typeface="微软雅黑"/>
                <a:cs typeface="+mn-ea"/>
                <a:sym typeface="+mn-lt"/>
              </a:rPr>
              <a:t>i</a:t>
            </a:r>
            <a:r>
              <a:rPr kumimoji="0" lang="en-US" altLang="zh-CN" sz="1400" b="0" i="0" u="none" strike="noStrike" kern="0" cap="none" spc="0" normalizeH="0" baseline="0" noProof="0" dirty="0">
                <a:ln>
                  <a:noFill/>
                </a:ln>
                <a:solidFill>
                  <a:srgbClr val="002060"/>
                </a:solidFill>
                <a:effectLst/>
                <a:uLnTx/>
                <a:uFillTx/>
                <a:latin typeface="微软雅黑"/>
                <a:ea typeface="微软雅黑"/>
                <a:cs typeface="+mn-ea"/>
                <a:sym typeface="+mn-lt"/>
              </a:rPr>
              <a:t> </a:t>
            </a:r>
            <a:r>
              <a:rPr kumimoji="0" lang="zh-CN" altLang="zh-CN" sz="1400" b="0" i="0" u="none" strike="noStrike" kern="0" cap="none" spc="0" normalizeH="0" baseline="0" noProof="0" dirty="0">
                <a:ln>
                  <a:noFill/>
                </a:ln>
                <a:solidFill>
                  <a:srgbClr val="002060"/>
                </a:solidFill>
                <a:effectLst/>
                <a:uLnTx/>
                <a:uFillTx/>
                <a:latin typeface="微软雅黑"/>
                <a:ea typeface="微软雅黑"/>
                <a:cs typeface="+mn-ea"/>
                <a:sym typeface="+mn-lt"/>
              </a:rPr>
              <a:t>指针回溯</a:t>
            </a:r>
            <a:endParaRPr kumimoji="0" lang="zh-CN" altLang="en-US" sz="1400" b="0" i="0" u="none" strike="noStrike" kern="0" cap="none" spc="0" normalizeH="0" baseline="0" noProof="0" dirty="0">
              <a:ln>
                <a:noFill/>
              </a:ln>
              <a:solidFill>
                <a:srgbClr val="002060"/>
              </a:solidFill>
              <a:effectLst/>
              <a:uLnTx/>
              <a:uFillTx/>
              <a:latin typeface="微软雅黑"/>
              <a:ea typeface="微软雅黑"/>
              <a:cs typeface="+mn-ea"/>
              <a:sym typeface="+mn-lt"/>
            </a:endParaRPr>
          </a:p>
        </p:txBody>
      </p:sp>
      <p:sp>
        <p:nvSpPr>
          <p:cNvPr id="45" name="Line 26">
            <a:extLst>
              <a:ext uri="{FF2B5EF4-FFF2-40B4-BE49-F238E27FC236}">
                <a16:creationId xmlns:a16="http://schemas.microsoft.com/office/drawing/2014/main" id="{13E26EF5-907A-6473-62F2-2425A77A055C}"/>
              </a:ext>
            </a:extLst>
          </p:cNvPr>
          <p:cNvSpPr>
            <a:spLocks noChangeShapeType="1"/>
          </p:cNvSpPr>
          <p:nvPr/>
        </p:nvSpPr>
        <p:spPr bwMode="auto">
          <a:xfrm>
            <a:off x="1979712" y="3651870"/>
            <a:ext cx="2" cy="2520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6" name="Line 27">
            <a:extLst>
              <a:ext uri="{FF2B5EF4-FFF2-40B4-BE49-F238E27FC236}">
                <a16:creationId xmlns:a16="http://schemas.microsoft.com/office/drawing/2014/main" id="{8F9833F6-FE9C-33CD-FE57-EE01A13F3F4D}"/>
              </a:ext>
            </a:extLst>
          </p:cNvPr>
          <p:cNvSpPr>
            <a:spLocks noChangeShapeType="1"/>
          </p:cNvSpPr>
          <p:nvPr/>
        </p:nvSpPr>
        <p:spPr bwMode="auto">
          <a:xfrm flipV="1">
            <a:off x="1979712" y="4373128"/>
            <a:ext cx="3" cy="214846"/>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eaLnBrk="1" hangingPunct="1">
              <a:spcBef>
                <a:spcPct val="20000"/>
              </a:spcBef>
              <a:buFont typeface="Arial" panose="020B0604020202020204" pitchFamily="34" charset="0"/>
              <a:buNone/>
              <a:defRPr/>
            </a:pPr>
            <a:endParaRPr lang="zh-CN" altLang="en-US" sz="1400" b="0">
              <a:solidFill>
                <a:prstClr val="black"/>
              </a:solidFill>
              <a:latin typeface="Calibri"/>
              <a:ea typeface="微软雅黑"/>
              <a:cs typeface="+mn-ea"/>
              <a:sym typeface="+mn-lt"/>
            </a:endParaRPr>
          </a:p>
        </p:txBody>
      </p:sp>
      <p:sp>
        <p:nvSpPr>
          <p:cNvPr id="47" name="Rectangle 154">
            <a:extLst>
              <a:ext uri="{FF2B5EF4-FFF2-40B4-BE49-F238E27FC236}">
                <a16:creationId xmlns:a16="http://schemas.microsoft.com/office/drawing/2014/main" id="{5DA52A55-6A1A-F7EF-8677-AB789B5C03DB}"/>
              </a:ext>
            </a:extLst>
          </p:cNvPr>
          <p:cNvSpPr txBox="1"/>
          <p:nvPr/>
        </p:nvSpPr>
        <p:spPr>
          <a:xfrm>
            <a:off x="755650" y="188913"/>
            <a:ext cx="7560766"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ea"/>
                <a:sym typeface="+mn-lt"/>
              </a:rPr>
              <a:t>——</a:t>
            </a:r>
            <a:r>
              <a:rPr lang="en-US" altLang="zh-CN" sz="2800" b="1" dirty="0">
                <a:solidFill>
                  <a:schemeClr val="bg1"/>
                </a:solidFill>
                <a:latin typeface="DotumChe" panose="020B0609000101010101" pitchFamily="49" charset="-127"/>
                <a:ea typeface="DotumChe" panose="020B0609000101010101" pitchFamily="49" charset="-127"/>
                <a:cs typeface="+mn-ea"/>
                <a:sym typeface="+mn-lt"/>
              </a:rPr>
              <a:t>BF</a:t>
            </a:r>
            <a:r>
              <a:rPr lang="zh-CN" altLang="en-US" sz="2800" b="1" dirty="0">
                <a:solidFill>
                  <a:schemeClr val="bg1"/>
                </a:solidFill>
                <a:latin typeface="DotumChe" panose="020B0609000101010101" pitchFamily="49" charset="-127"/>
                <a:ea typeface="DotumChe" panose="020B0609000101010101" pitchFamily="49" charset="-127"/>
                <a:cs typeface="+mn-ea"/>
                <a:sym typeface="+mn-lt"/>
              </a:rPr>
              <a:t>（</a:t>
            </a:r>
            <a:r>
              <a:rPr lang="en-US" altLang="zh-CN" sz="2800" b="1" dirty="0">
                <a:solidFill>
                  <a:schemeClr val="bg1"/>
                </a:solidFill>
                <a:latin typeface="DotumChe" panose="020B0609000101010101" pitchFamily="49" charset="-127"/>
                <a:ea typeface="DotumChe" panose="020B0609000101010101" pitchFamily="49" charset="-127"/>
                <a:cs typeface="+mn-ea"/>
                <a:sym typeface="+mn-lt"/>
              </a:rPr>
              <a:t>Brute Force</a:t>
            </a:r>
            <a:r>
              <a:rPr lang="zh-CN" altLang="en-US" sz="2800" b="1" dirty="0">
                <a:solidFill>
                  <a:schemeClr val="bg1"/>
                </a:solidFill>
                <a:latin typeface="DotumChe" panose="020B0609000101010101" pitchFamily="49" charset="-127"/>
                <a:ea typeface="DotumChe" panose="020B0609000101010101" pitchFamily="49" charset="-127"/>
                <a:cs typeface="+mn-ea"/>
                <a:sym typeface="+mn-lt"/>
              </a:rPr>
              <a:t>）</a:t>
            </a:r>
            <a:r>
              <a:rPr lang="zh-CN" altLang="en-US" sz="2800" dirty="0">
                <a:solidFill>
                  <a:srgbClr val="FEFFFF"/>
                </a:solidFill>
                <a:latin typeface="Times New Roman"/>
                <a:sym typeface="+mn-lt"/>
              </a:rPr>
              <a:t>算法</a:t>
            </a:r>
          </a:p>
        </p:txBody>
      </p:sp>
      <p:sp>
        <p:nvSpPr>
          <p:cNvPr id="2" name="矩形 1">
            <a:extLst>
              <a:ext uri="{FF2B5EF4-FFF2-40B4-BE49-F238E27FC236}">
                <a16:creationId xmlns:a16="http://schemas.microsoft.com/office/drawing/2014/main" id="{4B4D5CC6-3F6B-6DF2-5A1A-25379B144569}"/>
              </a:ext>
            </a:extLst>
          </p:cNvPr>
          <p:cNvSpPr/>
          <p:nvPr/>
        </p:nvSpPr>
        <p:spPr>
          <a:xfrm>
            <a:off x="4355976" y="731823"/>
            <a:ext cx="4572032" cy="523220"/>
          </a:xfrm>
          <a:prstGeom prst="rect">
            <a:avLst/>
          </a:prstGeom>
        </p:spPr>
        <p:txBody>
          <a:bodyPr wrap="square">
            <a:spAutoFit/>
          </a:bodyPr>
          <a:lstStyle/>
          <a:p>
            <a:r>
              <a:rPr lang="en-US" altLang="zh-CN" sz="2800" dirty="0">
                <a:solidFill>
                  <a:srgbClr val="800000"/>
                </a:solidFill>
                <a:latin typeface="隶书" panose="02010509060101010101" pitchFamily="49" charset="-122"/>
                <a:ea typeface="隶书" panose="02010509060101010101" pitchFamily="49" charset="-122"/>
                <a:sym typeface="+mn-lt"/>
              </a:rPr>
              <a:t>——</a:t>
            </a:r>
            <a:r>
              <a:rPr lang="zh-CN" altLang="en-US" sz="2800" dirty="0">
                <a:solidFill>
                  <a:srgbClr val="800000"/>
                </a:solidFill>
                <a:latin typeface="隶书" panose="02010509060101010101" pitchFamily="49" charset="-122"/>
                <a:ea typeface="隶书" panose="02010509060101010101" pitchFamily="49" charset="-122"/>
                <a:sym typeface="+mn-lt"/>
              </a:rPr>
              <a:t>穷举、经典、古典算法</a:t>
            </a:r>
            <a:endParaRPr lang="zh-CN" altLang="en-US" sz="2800" dirty="0">
              <a:solidFill>
                <a:srgbClr val="8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96540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subTnLst>
                                    <p:animClr clrSpc="rgb" dir="cw">
                                      <p:cBhvr override="childStyle">
                                        <p:cTn dur="1" fill="hold" display="0" masterRel="nextClick" afterEffect="1"/>
                                        <p:tgtEl>
                                          <p:spTgt spid="26"/>
                                        </p:tgtEl>
                                        <p:attrNameLst>
                                          <p:attrName>ppt_c</p:attrName>
                                        </p:attrNameLst>
                                      </p:cBhvr>
                                      <p:to>
                                        <a:srgbClr val="CC66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7"/>
                                        </p:tgtEl>
                                        <p:attrNameLst>
                                          <p:attrName>style.visibility</p:attrName>
                                        </p:attrNameLst>
                                      </p:cBhvr>
                                      <p:to>
                                        <p:strVal val="visible"/>
                                      </p:to>
                                    </p:set>
                                  </p:childTnLst>
                                  <p:subTnLst>
                                    <p:animClr clrSpc="rgb" dir="cw">
                                      <p:cBhvr override="childStyle">
                                        <p:cTn dur="1" fill="hold" display="0" masterRel="nextClick" afterEffect="1"/>
                                        <p:tgtEl>
                                          <p:spTgt spid="27"/>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2"/>
                                        </p:tgtEl>
                                        <p:attrNameLst>
                                          <p:attrName>style.visibility</p:attrName>
                                        </p:attrNameLst>
                                      </p:cBhvr>
                                      <p:to>
                                        <p:strVal val="visible"/>
                                      </p:to>
                                    </p:set>
                                  </p:childTnLst>
                                  <p:subTnLst>
                                    <p:animClr clrSpc="rgb" dir="cw">
                                      <p:cBhvr override="childStyle">
                                        <p:cTn dur="1" fill="hold" display="0" masterRel="nextClick" afterEffect="1"/>
                                        <p:tgtEl>
                                          <p:spTgt spid="32"/>
                                        </p:tgtEl>
                                        <p:attrNameLst>
                                          <p:attrName>ppt_c</p:attrName>
                                        </p:attrNameLst>
                                      </p:cBhvr>
                                      <p:to>
                                        <a:srgbClr val="CC66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0"/>
                                        </p:tgtEl>
                                        <p:attrNameLst>
                                          <p:attrName>style.visibility</p:attrName>
                                        </p:attrNameLst>
                                      </p:cBhvr>
                                      <p:to>
                                        <p:strVal val="visible"/>
                                      </p:to>
                                    </p:set>
                                  </p:childTnLst>
                                  <p:subTnLst>
                                    <p:animClr clrSpc="rgb" dir="cw">
                                      <p:cBhvr override="childStyle">
                                        <p:cTn dur="1" fill="hold" display="0" masterRel="nextClick" afterEffect="1"/>
                                        <p:tgtEl>
                                          <p:spTgt spid="30"/>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linds(horizontal)">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35"/>
                                        </p:tgtEl>
                                        <p:attrNameLst>
                                          <p:attrName>style.visibility</p:attrName>
                                        </p:attrNameLst>
                                      </p:cBhvr>
                                      <p:to>
                                        <p:strVal val="visible"/>
                                      </p:to>
                                    </p:se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linds(horizontal)">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3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38"/>
                                        </p:tgtEl>
                                        <p:attrNameLst>
                                          <p:attrName>style.visibility</p:attrName>
                                        </p:attrNameLst>
                                      </p:cBhvr>
                                      <p:to>
                                        <p:strVal val="visible"/>
                                      </p:to>
                                    </p:set>
                                  </p:childTnLst>
                                  <p:subTnLst>
                                    <p:animClr clrSpc="rgb" dir="cw">
                                      <p:cBhvr override="childStyle">
                                        <p:cTn dur="1" fill="hold" display="0" masterRel="nextClick" afterEffect="1"/>
                                        <p:tgtEl>
                                          <p:spTgt spid="38"/>
                                        </p:tgtEl>
                                        <p:attrNameLst>
                                          <p:attrName>ppt_c</p:attrName>
                                        </p:attrNameLst>
                                      </p:cBhvr>
                                      <p:to>
                                        <a:srgbClr val="CC6600"/>
                                      </p:to>
                                    </p:animClr>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41"/>
                                        </p:tgtEl>
                                        <p:attrNameLst>
                                          <p:attrName>style.visibility</p:attrName>
                                        </p:attrNameLst>
                                      </p:cBhvr>
                                      <p:to>
                                        <p:strVal val="visible"/>
                                      </p:to>
                                    </p:set>
                                  </p:childTnLst>
                                  <p:subTnLst>
                                    <p:animClr clrSpc="rgb" dir="cw">
                                      <p:cBhvr override="childStyle">
                                        <p:cTn dur="1" fill="hold" display="0" masterRel="nextClick" afterEffect="1"/>
                                        <p:tgtEl>
                                          <p:spTgt spid="41"/>
                                        </p:tgtEl>
                                        <p:attrNameLst>
                                          <p:attrName>ppt_c</p:attrName>
                                        </p:attrNameLst>
                                      </p:cBhvr>
                                      <p:to>
                                        <a:schemeClr val="bg2"/>
                                      </p:to>
                                    </p:animClr>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39"/>
                                        </p:tgtEl>
                                        <p:attrNameLst>
                                          <p:attrName>style.visibility</p:attrName>
                                        </p:attrNameLst>
                                      </p:cBhvr>
                                      <p:to>
                                        <p:strVal val="visible"/>
                                      </p:to>
                                    </p:set>
                                  </p:childTnLst>
                                  <p:subTnLst>
                                    <p:animClr clrSpc="rgb" dir="cw">
                                      <p:cBhvr override="childStyle">
                                        <p:cTn dur="1" fill="hold" display="0" masterRel="nextClick" afterEffect="1"/>
                                        <p:tgtEl>
                                          <p:spTgt spid="39"/>
                                        </p:tgtEl>
                                        <p:attrNameLst>
                                          <p:attrName>ppt_c</p:attrName>
                                        </p:attrNameLst>
                                      </p:cBhvr>
                                      <p:to>
                                        <a:srgbClr val="CC6600"/>
                                      </p:to>
                                    </p:animClr>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42"/>
                                        </p:tgtEl>
                                        <p:attrNameLst>
                                          <p:attrName>style.visibility</p:attrName>
                                        </p:attrNameLst>
                                      </p:cBhvr>
                                      <p:to>
                                        <p:strVal val="visible"/>
                                      </p:to>
                                    </p:set>
                                  </p:childTnLst>
                                  <p:subTnLst>
                                    <p:animClr clrSpc="rgb" dir="cw">
                                      <p:cBhvr override="childStyle">
                                        <p:cTn dur="1" fill="hold" display="0" masterRel="nextClick" afterEffect="1"/>
                                        <p:tgtEl>
                                          <p:spTgt spid="42"/>
                                        </p:tgtEl>
                                        <p:attrNameLst>
                                          <p:attrName>ppt_c</p:attrName>
                                        </p:attrNameLst>
                                      </p:cBhvr>
                                      <p:to>
                                        <a:schemeClr val="bg2"/>
                                      </p:to>
                                    </p:animClr>
                                  </p:sub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45"/>
                                        </p:tgtEl>
                                        <p:attrNameLst>
                                          <p:attrName>style.visibility</p:attrName>
                                        </p:attrNameLst>
                                      </p:cBhvr>
                                      <p:to>
                                        <p:strVal val="visible"/>
                                      </p:to>
                                    </p:set>
                                  </p:childTnLst>
                                  <p:subTnLst>
                                    <p:animClr clrSpc="rgb" dir="cw">
                                      <p:cBhvr override="childStyle">
                                        <p:cTn dur="1" fill="hold" display="0" masterRel="nextClick" afterEffect="1"/>
                                        <p:tgtEl>
                                          <p:spTgt spid="45"/>
                                        </p:tgtEl>
                                        <p:attrNameLst>
                                          <p:attrName>ppt_c</p:attrName>
                                        </p:attrNameLst>
                                      </p:cBhvr>
                                      <p:to>
                                        <a:srgbClr val="CC6600"/>
                                      </p:to>
                                    </p:animClr>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46"/>
                                        </p:tgtEl>
                                        <p:attrNameLst>
                                          <p:attrName>style.visibility</p:attrName>
                                        </p:attrNameLst>
                                      </p:cBhvr>
                                      <p:to>
                                        <p:strVal val="visible"/>
                                      </p:to>
                                    </p:set>
                                  </p:childTnLst>
                                  <p:subTnLst>
                                    <p:animClr clrSpc="rgb" dir="cw">
                                      <p:cBhvr override="childStyle">
                                        <p:cTn dur="1" fill="hold" display="0" masterRel="nextClick" afterEffect="1"/>
                                        <p:tgtEl>
                                          <p:spTgt spid="46"/>
                                        </p:tgtEl>
                                        <p:attrNameLst>
                                          <p:attrName>ppt_c</p:attrName>
                                        </p:attrNameLst>
                                      </p:cBhvr>
                                      <p:to>
                                        <a:schemeClr val="bg2"/>
                                      </p:to>
                                    </p:animClr>
                                  </p:subTnLst>
                                </p:cTn>
                              </p:par>
                            </p:childTnLst>
                          </p:cTn>
                        </p:par>
                      </p:childTnLst>
                    </p:cTn>
                  </p:par>
                  <p:par>
                    <p:cTn id="73" fill="hold">
                      <p:stCondLst>
                        <p:cond delay="indefinite"/>
                      </p:stCondLst>
                      <p:childTnLst>
                        <p:par>
                          <p:cTn id="74" fill="hold">
                            <p:stCondLst>
                              <p:cond delay="0"/>
                            </p:stCondLst>
                            <p:childTnLst>
                              <p:par>
                                <p:cTn id="75" presetID="23" presetClass="entr" presetSubtype="272"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anim calcmode="lin" valueType="num">
                                      <p:cBhvr>
                                        <p:cTn id="77" dur="500" fill="hold"/>
                                        <p:tgtEl>
                                          <p:spTgt spid="40"/>
                                        </p:tgtEl>
                                        <p:attrNameLst>
                                          <p:attrName>ppt_w</p:attrName>
                                        </p:attrNameLst>
                                      </p:cBhvr>
                                      <p:tavLst>
                                        <p:tav tm="0">
                                          <p:val>
                                            <p:strVal val="2/3*#ppt_w"/>
                                          </p:val>
                                        </p:tav>
                                        <p:tav tm="100000">
                                          <p:val>
                                            <p:strVal val="#ppt_w"/>
                                          </p:val>
                                        </p:tav>
                                      </p:tavLst>
                                    </p:anim>
                                    <p:anim calcmode="lin" valueType="num">
                                      <p:cBhvr>
                                        <p:cTn id="78" dur="500" fill="hold"/>
                                        <p:tgtEl>
                                          <p:spTgt spid="40"/>
                                        </p:tgtEl>
                                        <p:attrNameLst>
                                          <p:attrName>ppt_h</p:attrName>
                                        </p:attrNameLst>
                                      </p:cBhvr>
                                      <p:tavLst>
                                        <p:tav tm="0">
                                          <p:val>
                                            <p:strVal val="2/3*#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3" presetClass="entr" presetSubtype="272"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p:cTn id="83" dur="500" fill="hold"/>
                                        <p:tgtEl>
                                          <p:spTgt spid="43"/>
                                        </p:tgtEl>
                                        <p:attrNameLst>
                                          <p:attrName>ppt_w</p:attrName>
                                        </p:attrNameLst>
                                      </p:cBhvr>
                                      <p:tavLst>
                                        <p:tav tm="0">
                                          <p:val>
                                            <p:strVal val="2/3*#ppt_w"/>
                                          </p:val>
                                        </p:tav>
                                        <p:tav tm="100000">
                                          <p:val>
                                            <p:strVal val="#ppt_w"/>
                                          </p:val>
                                        </p:tav>
                                      </p:tavLst>
                                    </p:anim>
                                    <p:anim calcmode="lin" valueType="num">
                                      <p:cBhvr>
                                        <p:cTn id="84" dur="500" fill="hold"/>
                                        <p:tgtEl>
                                          <p:spTgt spid="43"/>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4">
            <a:extLst>
              <a:ext uri="{FF2B5EF4-FFF2-40B4-BE49-F238E27FC236}">
                <a16:creationId xmlns:a16="http://schemas.microsoft.com/office/drawing/2014/main" id="{4100B2CF-E05B-88AC-B8AA-119625683482}"/>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算法步骤</a:t>
            </a:r>
          </a:p>
        </p:txBody>
      </p:sp>
      <p:pic>
        <p:nvPicPr>
          <p:cNvPr id="11" name="图片 10">
            <a:extLst>
              <a:ext uri="{FF2B5EF4-FFF2-40B4-BE49-F238E27FC236}">
                <a16:creationId xmlns:a16="http://schemas.microsoft.com/office/drawing/2014/main" id="{C0E260F5-8A76-1BFC-D537-DB04587CC4CF}"/>
              </a:ext>
            </a:extLst>
          </p:cNvPr>
          <p:cNvPicPr>
            <a:picLocks noChangeAspect="1"/>
          </p:cNvPicPr>
          <p:nvPr/>
        </p:nvPicPr>
        <p:blipFill>
          <a:blip r:embed="rId2"/>
          <a:stretch>
            <a:fillRect/>
          </a:stretch>
        </p:blipFill>
        <p:spPr>
          <a:xfrm>
            <a:off x="929324" y="1837806"/>
            <a:ext cx="7285351" cy="3182388"/>
          </a:xfrm>
          <a:prstGeom prst="rect">
            <a:avLst/>
          </a:prstGeom>
        </p:spPr>
      </p:pic>
    </p:spTree>
    <p:extLst>
      <p:ext uri="{BB962C8B-B14F-4D97-AF65-F5344CB8AC3E}">
        <p14:creationId xmlns:p14="http://schemas.microsoft.com/office/powerpoint/2010/main" val="742264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en-JM" b="0">
                <a:solidFill>
                  <a:prstClr val="black"/>
                </a:solidFill>
                <a:latin typeface="Calibri"/>
                <a:cs typeface="+mn-ea"/>
                <a:sym typeface="+mn-lt"/>
              </a:rPr>
              <a:t> </a:t>
            </a:r>
            <a:endParaRPr lang="en-JM" b="0" dirty="0">
              <a:solidFill>
                <a:prstClr val="black"/>
              </a:solidFill>
              <a:latin typeface="Calibri"/>
              <a:cs typeface="+mn-ea"/>
              <a:sym typeface="+mn-lt"/>
            </a:endParaRPr>
          </a:p>
        </p:txBody>
      </p:sp>
      <p:sp>
        <p:nvSpPr>
          <p:cNvPr id="5" name="Text Box 5">
            <a:extLst>
              <a:ext uri="{FF2B5EF4-FFF2-40B4-BE49-F238E27FC236}">
                <a16:creationId xmlns:a16="http://schemas.microsoft.com/office/drawing/2014/main" id="{F51FDDC0-A906-9D2F-846B-1B649748BD75}"/>
              </a:ext>
            </a:extLst>
          </p:cNvPr>
          <p:cNvSpPr txBox="1">
            <a:spLocks noChangeArrowheads="1"/>
          </p:cNvSpPr>
          <p:nvPr/>
        </p:nvSpPr>
        <p:spPr bwMode="auto">
          <a:xfrm>
            <a:off x="228600" y="1683321"/>
            <a:ext cx="8858250"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int Index_BF(SString S,SString T,int p)</a:t>
            </a:r>
            <a:endPar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i=p;   j=1;	</a:t>
            </a: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endParaRPr lang="zh-CN" altLang="en-US" sz="2100"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while(</a:t>
            </a:r>
            <a:r>
              <a:rPr lang="en-US" altLang="zh-CN" dirty="0" err="1">
                <a:solidFill>
                  <a:prstClr val="black"/>
                </a:solidFill>
                <a:latin typeface="Times New Roman" panose="02020603050405020304" pitchFamily="18" charset="0"/>
                <a:ea typeface="华文楷体" pitchFamily="2" charset="-122"/>
                <a:cs typeface="Times New Roman" panose="02020603050405020304" pitchFamily="18" charset="0"/>
              </a:rPr>
              <a:t>i</a:t>
            </a:r>
            <a:r>
              <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a:t>
            </a:r>
            <a:r>
              <a:rPr lang="en-US" altLang="zh-CN" dirty="0" err="1">
                <a:solidFill>
                  <a:prstClr val="black"/>
                </a:solidFill>
                <a:latin typeface="Times New Roman" panose="02020603050405020304" pitchFamily="18" charset="0"/>
                <a:ea typeface="华文楷体" pitchFamily="2" charset="-122"/>
                <a:cs typeface="Times New Roman" panose="02020603050405020304" pitchFamily="18" charset="0"/>
              </a:rPr>
              <a:t>S.length</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&amp;&amp; j</a:t>
            </a:r>
            <a:r>
              <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=T.length)</a:t>
            </a:r>
            <a:r>
              <a:rPr kumimoji="1" lang="en-US" altLang="zh-CN" dirty="0">
                <a:solidFill>
                  <a:prstClr val="black"/>
                </a:solidFill>
                <a:latin typeface="Times New Roman" panose="02020603050405020304" pitchFamily="18" charset="0"/>
                <a:ea typeface="华文楷体" pitchFamily="2" charset="-122"/>
              </a:rPr>
              <a:t> )     </a:t>
            </a:r>
            <a:r>
              <a:rPr kumimoji="1" lang="en-US" altLang="zh-CN" dirty="0">
                <a:solidFill>
                  <a:srgbClr val="C0504D"/>
                </a:solidFill>
                <a:latin typeface="Times New Roman" panose="02020603050405020304" pitchFamily="18" charset="0"/>
                <a:ea typeface="华文楷体" pitchFamily="2" charset="-12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两个串均未到达串尾</a:t>
            </a:r>
            <a:endParaRPr lang="zh-CN" altLang="en-US" sz="1800"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  if(S.ch[i]==T.ch[j]){++i;++j;} </a:t>
            </a:r>
            <a:r>
              <a:rPr kumimoji="1" lang="en-US" altLang="zh-CN" dirty="0">
                <a:solidFill>
                  <a:srgbClr val="009900"/>
                </a:solidFill>
                <a:latin typeface="华文楷体" pitchFamily="2" charset="-122"/>
                <a:ea typeface="华文楷体" pitchFamily="2" charset="-122"/>
                <a:cs typeface="楷体_GB231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相等，继续比较后续字符</a:t>
            </a:r>
            <a:r>
              <a:rPr kumimoji="1" lang="en-US" altLang="zh-CN" sz="2100" dirty="0">
                <a:solidFill>
                  <a:srgbClr val="009900"/>
                </a:solidFill>
                <a:latin typeface="华文楷体" pitchFamily="2" charset="-122"/>
                <a:ea typeface="华文楷体" pitchFamily="2" charset="-122"/>
                <a:cs typeface="楷体_GB2312"/>
              </a:rPr>
              <a:t>	</a:t>
            </a:r>
            <a:endParaRPr kumimoji="1" lang="zh-CN" altLang="en-US" sz="2100" dirty="0">
              <a:solidFill>
                <a:srgbClr val="009900"/>
              </a:solidFill>
              <a:latin typeface="华文楷体" pitchFamily="2" charset="-122"/>
              <a:ea typeface="华文楷体" pitchFamily="2" charset="-122"/>
              <a:cs typeface="楷体_GB2312"/>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else{</a:t>
            </a:r>
            <a:r>
              <a:rPr lang="en-US" altLang="zh-CN" dirty="0">
                <a:solidFill>
                  <a:srgbClr val="FF0000"/>
                </a:solidFill>
                <a:latin typeface="Times New Roman" panose="02020603050405020304" pitchFamily="18" charset="0"/>
                <a:ea typeface="华文楷体" pitchFamily="2" charset="-122"/>
                <a:cs typeface="Times New Roman" panose="02020603050405020304" pitchFamily="18" charset="0"/>
              </a:rPr>
              <a:t>i= i-j+2;</a:t>
            </a:r>
            <a:r>
              <a:rPr lang="en-US" altLang="zh-CN" dirty="0">
                <a:solidFill>
                  <a:srgbClr val="C00000"/>
                </a:solidFill>
                <a:latin typeface="Times New Roman" panose="02020603050405020304" pitchFamily="18" charset="0"/>
                <a:ea typeface="华文楷体" pitchFamily="2" charset="-122"/>
                <a:cs typeface="Times New Roman" panose="02020603050405020304" pitchFamily="18" charset="0"/>
              </a:rPr>
              <a:t>  ;    </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j=1;}</a:t>
            </a: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kumimoji="1" lang="en-US" altLang="zh-CN" sz="2100" dirty="0">
                <a:solidFill>
                  <a:srgbClr val="009900"/>
                </a:solidFill>
                <a:latin typeface="华文楷体" pitchFamily="2" charset="-122"/>
                <a:ea typeface="华文楷体" pitchFamily="2" charset="-122"/>
                <a:cs typeface="楷体_GB231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不等，指针后退重新开始匹配</a:t>
            </a:r>
          </a:p>
          <a:p>
            <a:pPr eaLnBrk="1" fontAlgn="auto" hangingPunct="1">
              <a:spcBef>
                <a:spcPts val="0"/>
              </a:spcBef>
              <a:spcAft>
                <a:spcPts val="0"/>
              </a:spcAft>
            </a:pP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   </a:t>
            </a:r>
            <a:endPar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if(j</a:t>
            </a:r>
            <a:r>
              <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rPr>
              <a:t>＞</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T.length) return i-T.length;</a:t>
            </a: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kumimoji="1" lang="en-US" altLang="zh-CN" sz="2100" dirty="0">
                <a:solidFill>
                  <a:srgbClr val="C0504D"/>
                </a:solidFill>
                <a:latin typeface="Times New Roman" panose="02020603050405020304" pitchFamily="18" charset="0"/>
                <a:ea typeface="华文楷体" pitchFamily="2" charset="-12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成功</a:t>
            </a:r>
            <a:endParaRPr lang="zh-CN" altLang="en-US" sz="1800"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else return 0;</a:t>
            </a:r>
            <a:r>
              <a:rPr kumimoji="1" lang="en-US" altLang="zh-CN" dirty="0">
                <a:solidFill>
                  <a:srgbClr val="009900"/>
                </a:solidFill>
                <a:latin typeface="华文楷体" pitchFamily="2" charset="-122"/>
                <a:ea typeface="华文楷体" pitchFamily="2" charset="-122"/>
                <a:cs typeface="楷体_GB2312"/>
              </a:rPr>
              <a:t> </a:t>
            </a:r>
            <a:r>
              <a:rPr kumimoji="1" lang="en-US" altLang="zh-CN" sz="1800" dirty="0">
                <a:solidFill>
                  <a:srgbClr val="009900"/>
                </a:solidFill>
                <a:latin typeface="华文楷体" pitchFamily="2" charset="-122"/>
                <a:ea typeface="华文楷体" pitchFamily="2" charset="-122"/>
                <a:cs typeface="楷体_GB2312"/>
              </a:rPr>
              <a:t>//</a:t>
            </a:r>
            <a:r>
              <a:rPr kumimoji="1" lang="zh-CN" altLang="en-US" sz="1800" dirty="0">
                <a:solidFill>
                  <a:srgbClr val="009900"/>
                </a:solidFill>
                <a:latin typeface="华文楷体" pitchFamily="2" charset="-122"/>
                <a:ea typeface="华文楷体" pitchFamily="2" charset="-122"/>
                <a:cs typeface="楷体_GB2312"/>
              </a:rPr>
              <a:t>失败</a:t>
            </a:r>
            <a:r>
              <a:rPr lang="en-US" altLang="zh-CN" sz="2100" dirty="0">
                <a:solidFill>
                  <a:prstClr val="black"/>
                </a:solidFill>
                <a:latin typeface="Times New Roman" panose="02020603050405020304" pitchFamily="18" charset="0"/>
                <a:ea typeface="华文楷体" pitchFamily="2" charset="-122"/>
                <a:cs typeface="Times New Roman" panose="02020603050405020304" pitchFamily="18" charset="0"/>
              </a:rPr>
              <a:t>				</a:t>
            </a:r>
            <a:endParaRPr lang="zh-CN" altLang="en-US" sz="2100" dirty="0">
              <a:solidFill>
                <a:prstClr val="black"/>
              </a:solidFill>
              <a:latin typeface="Times New Roman" panose="02020603050405020304" pitchFamily="18" charset="0"/>
              <a:ea typeface="华文楷体" pitchFamily="2" charset="-122"/>
              <a:cs typeface="Times New Roman" panose="02020603050405020304" pitchFamily="18" charset="0"/>
            </a:endParaRPr>
          </a:p>
          <a:p>
            <a:pPr eaLnBrk="1" fontAlgn="auto" hangingPunct="1">
              <a:spcBef>
                <a:spcPts val="0"/>
              </a:spcBef>
              <a:spcAft>
                <a:spcPts val="0"/>
              </a:spcAft>
            </a:pPr>
            <a:r>
              <a:rPr lang="en-US" altLang="zh-CN" dirty="0">
                <a:solidFill>
                  <a:prstClr val="black"/>
                </a:solidFill>
                <a:latin typeface="Times New Roman" panose="02020603050405020304" pitchFamily="18" charset="0"/>
                <a:ea typeface="华文楷体" pitchFamily="2" charset="-122"/>
                <a:cs typeface="Times New Roman" panose="02020603050405020304" pitchFamily="18" charset="0"/>
              </a:rPr>
              <a:t>} </a:t>
            </a:r>
            <a:endParaRPr lang="zh-CN" altLang="en-US" dirty="0">
              <a:solidFill>
                <a:prstClr val="black"/>
              </a:solidFill>
              <a:latin typeface="Times New Roman" panose="02020603050405020304" pitchFamily="18" charset="0"/>
              <a:ea typeface="华文楷体"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6DAE23A4-7098-424A-5410-EEC4C4894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805264"/>
            <a:ext cx="5771429" cy="2000000"/>
          </a:xfrm>
          <a:prstGeom prst="rect">
            <a:avLst/>
          </a:prstGeom>
        </p:spPr>
      </p:pic>
      <p:sp>
        <p:nvSpPr>
          <p:cNvPr id="7" name="矩形 6">
            <a:extLst>
              <a:ext uri="{FF2B5EF4-FFF2-40B4-BE49-F238E27FC236}">
                <a16:creationId xmlns:a16="http://schemas.microsoft.com/office/drawing/2014/main" id="{A2901203-5CF9-796B-10FA-0F1B1547B870}"/>
              </a:ext>
            </a:extLst>
          </p:cNvPr>
          <p:cNvSpPr/>
          <p:nvPr/>
        </p:nvSpPr>
        <p:spPr>
          <a:xfrm>
            <a:off x="1428728" y="3047775"/>
            <a:ext cx="642942" cy="285752"/>
          </a:xfrm>
          <a:prstGeom prst="rect">
            <a:avLst/>
          </a:prstGeom>
          <a:solidFill>
            <a:sysClr val="window" lastClr="FFFFFF"/>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FF0000"/>
                </a:solidFill>
                <a:effectLst/>
                <a:uLnTx/>
                <a:uFillTx/>
                <a:latin typeface="Calibri"/>
                <a:ea typeface="微软雅黑"/>
                <a:cs typeface="+mn-cs"/>
              </a:rPr>
              <a:t>?</a:t>
            </a:r>
            <a:endParaRPr kumimoji="0" lang="zh-CN" altLang="en-US" sz="1800" b="0" i="0" u="none" strike="noStrike" kern="0" cap="none" spc="0" normalizeH="0" baseline="0" noProof="0" dirty="0">
              <a:ln>
                <a:noFill/>
              </a:ln>
              <a:solidFill>
                <a:srgbClr val="FF0000"/>
              </a:solidFill>
              <a:effectLst/>
              <a:uLnTx/>
              <a:uFillTx/>
              <a:latin typeface="Calibri"/>
              <a:ea typeface="微软雅黑"/>
              <a:cs typeface="+mn-cs"/>
            </a:endParaRPr>
          </a:p>
        </p:txBody>
      </p:sp>
      <p:sp>
        <p:nvSpPr>
          <p:cNvPr id="8" name="矩形 7">
            <a:extLst>
              <a:ext uri="{FF2B5EF4-FFF2-40B4-BE49-F238E27FC236}">
                <a16:creationId xmlns:a16="http://schemas.microsoft.com/office/drawing/2014/main" id="{E0178375-E70E-1F79-66C7-5D7E314F5EBE}"/>
              </a:ext>
            </a:extLst>
          </p:cNvPr>
          <p:cNvSpPr/>
          <p:nvPr/>
        </p:nvSpPr>
        <p:spPr>
          <a:xfrm>
            <a:off x="1191528" y="2976337"/>
            <a:ext cx="928694" cy="357190"/>
          </a:xfrm>
          <a:prstGeom prst="rect">
            <a:avLst/>
          </a:prstGeom>
          <a:solidFill>
            <a:sysClr val="window" lastClr="FFFFFF"/>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FF0000"/>
                </a:solidFill>
                <a:effectLst/>
                <a:uLnTx/>
                <a:uFillTx/>
                <a:latin typeface="Calibri"/>
                <a:ea typeface="华文楷体" pitchFamily="2" charset="-122"/>
                <a:cs typeface="Times New Roman" panose="02020603050405020304" pitchFamily="18" charset="0"/>
              </a:rPr>
              <a:t>i=i-j+2</a:t>
            </a:r>
            <a:endParaRPr kumimoji="0" lang="zh-CN" altLang="en-US" sz="2000" b="0" i="0" u="none" strike="noStrike" kern="0" cap="none" spc="0" normalizeH="0" baseline="0" noProof="0" dirty="0">
              <a:ln>
                <a:noFill/>
              </a:ln>
              <a:solidFill>
                <a:srgbClr val="FF0000"/>
              </a:solidFill>
              <a:effectLst/>
              <a:uLnTx/>
              <a:uFillTx/>
              <a:latin typeface="Calibri"/>
              <a:ea typeface="华文楷体" pitchFamily="2" charset="-122"/>
              <a:cs typeface="Times New Roman" panose="02020603050405020304" pitchFamily="18" charset="0"/>
            </a:endParaRPr>
          </a:p>
        </p:txBody>
      </p:sp>
      <p:sp>
        <p:nvSpPr>
          <p:cNvPr id="9" name="Rectangle 154">
            <a:extLst>
              <a:ext uri="{FF2B5EF4-FFF2-40B4-BE49-F238E27FC236}">
                <a16:creationId xmlns:a16="http://schemas.microsoft.com/office/drawing/2014/main" id="{5D4E733B-2684-BC68-CE7F-B1096A8916D7}"/>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a:t>
            </a:r>
            <a:r>
              <a:rPr lang="zh-CN" altLang="en-US" sz="2800" dirty="0">
                <a:solidFill>
                  <a:srgbClr val="FEFFFF"/>
                </a:solidFill>
                <a:latin typeface="Times New Roman"/>
                <a:sym typeface="+mn-lt"/>
              </a:rPr>
              <a:t>实现</a:t>
            </a:r>
            <a:endPar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endParaRPr>
          </a:p>
        </p:txBody>
      </p:sp>
    </p:spTree>
    <p:extLst>
      <p:ext uri="{BB962C8B-B14F-4D97-AF65-F5344CB8AC3E}">
        <p14:creationId xmlns:p14="http://schemas.microsoft.com/office/powerpoint/2010/main" val="253016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ox(i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a:ln>
                  <a:noFill/>
                </a:ln>
                <a:solidFill>
                  <a:prstClr val="black"/>
                </a:solidFill>
                <a:effectLst/>
                <a:uLnTx/>
                <a:uFillTx/>
                <a:latin typeface="Calibri"/>
                <a:ea typeface="Microsoft YaHei"/>
                <a:cs typeface="+mn-ea"/>
                <a:sym typeface="+mn-lt"/>
              </a:rPr>
              <a:t> </a:t>
            </a:r>
            <a:endParaRPr kumimoji="0" lang="en-JM" sz="1800" b="0" i="0" u="none" strike="noStrike" kern="1200" cap="none" spc="0" normalizeH="0" baseline="0" noProof="0" dirty="0">
              <a:ln>
                <a:noFill/>
              </a:ln>
              <a:solidFill>
                <a:prstClr val="black"/>
              </a:solidFill>
              <a:effectLst/>
              <a:uLnTx/>
              <a:uFillTx/>
              <a:latin typeface="Calibri"/>
              <a:ea typeface="Microsoft YaHei"/>
              <a:cs typeface="+mn-ea"/>
              <a:sym typeface="+mn-lt"/>
            </a:endParaRPr>
          </a:p>
        </p:txBody>
      </p:sp>
      <p:sp>
        <p:nvSpPr>
          <p:cNvPr id="9" name="Rectangle 154">
            <a:extLst>
              <a:ext uri="{FF2B5EF4-FFF2-40B4-BE49-F238E27FC236}">
                <a16:creationId xmlns:a16="http://schemas.microsoft.com/office/drawing/2014/main" id="{5D4E733B-2684-BC68-CE7F-B1096A8916D7}"/>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a:t>
            </a:r>
            <a:r>
              <a:rPr lang="zh-CN" altLang="en-US" sz="2800" dirty="0">
                <a:solidFill>
                  <a:srgbClr val="FEFFFF"/>
                </a:solidFill>
                <a:latin typeface="Times New Roman"/>
                <a:sym typeface="+mn-lt"/>
              </a:rPr>
              <a:t>分析</a:t>
            </a:r>
            <a:r>
              <a:rPr lang="en-US" altLang="zh-CN" sz="2800" dirty="0">
                <a:solidFill>
                  <a:srgbClr val="FEFFFF"/>
                </a:solidFill>
                <a:latin typeface="Times New Roman"/>
                <a:sym typeface="+mn-lt"/>
              </a:rPr>
              <a:t>--</a:t>
            </a:r>
            <a:r>
              <a:rPr lang="zh-CN" altLang="en-US" sz="2800" dirty="0">
                <a:solidFill>
                  <a:srgbClr val="FEFFFF"/>
                </a:solidFill>
                <a:latin typeface="Times New Roman"/>
                <a:sym typeface="+mn-lt"/>
              </a:rPr>
              <a:t>算法分析 </a:t>
            </a:r>
            <a:endPar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endParaRPr>
          </a:p>
        </p:txBody>
      </p:sp>
      <p:sp>
        <p:nvSpPr>
          <p:cNvPr id="3" name="矩形 2">
            <a:extLst>
              <a:ext uri="{FF2B5EF4-FFF2-40B4-BE49-F238E27FC236}">
                <a16:creationId xmlns:a16="http://schemas.microsoft.com/office/drawing/2014/main" id="{302F206A-0F45-0AD1-86D4-602636D20B09}"/>
              </a:ext>
            </a:extLst>
          </p:cNvPr>
          <p:cNvSpPr/>
          <p:nvPr/>
        </p:nvSpPr>
        <p:spPr>
          <a:xfrm>
            <a:off x="5210157" y="1571612"/>
            <a:ext cx="1666875" cy="1631216"/>
          </a:xfrm>
          <a:prstGeom prst="rect">
            <a:avLst/>
          </a:prstGeom>
        </p:spPr>
        <p:txBody>
          <a:bodyPr wrap="square">
            <a:spAutoFit/>
          </a:bodyPr>
          <a:lstStyle/>
          <a:p>
            <a:pPr eaLnBrk="1" fontAlgn="auto" hangingPunct="1">
              <a:spcBef>
                <a:spcPts val="0"/>
              </a:spcBef>
              <a:spcAft>
                <a:spcPts val="0"/>
              </a:spcAft>
            </a:pPr>
            <a:r>
              <a:rPr lang="en-US" altLang="zh-CN" sz="2000" b="0" i="1" dirty="0">
                <a:solidFill>
                  <a:prstClr val="black"/>
                </a:solidFill>
                <a:ea typeface="微软雅黑"/>
                <a:cs typeface="Times New Roman" panose="02020603050405020304" pitchFamily="18" charset="0"/>
              </a:rPr>
              <a:t>S</a:t>
            </a:r>
            <a:r>
              <a:rPr lang="zh-CN" altLang="en-US" sz="2000" b="0" dirty="0">
                <a:solidFill>
                  <a:prstClr val="black"/>
                </a:solidFill>
                <a:ea typeface="微软雅黑"/>
                <a:cs typeface="Times New Roman" panose="02020603050405020304" pitchFamily="18" charset="0"/>
              </a:rPr>
              <a:t>：</a:t>
            </a:r>
            <a:r>
              <a:rPr lang="en-US" altLang="zh-CN" sz="2000" b="0" dirty="0" err="1">
                <a:solidFill>
                  <a:prstClr val="black"/>
                </a:solidFill>
                <a:ea typeface="微软雅黑"/>
                <a:cs typeface="Times New Roman" panose="02020603050405020304" pitchFamily="18" charset="0"/>
              </a:rPr>
              <a:t>aaaaaba</a:t>
            </a:r>
            <a:endParaRPr lang="en-US" altLang="zh-CN" sz="2000" b="0" dirty="0">
              <a:solidFill>
                <a:prstClr val="black"/>
              </a:solidFill>
              <a:latin typeface="Calibri"/>
              <a:ea typeface="微软雅黑"/>
            </a:endParaRPr>
          </a:p>
          <a:p>
            <a:pPr eaLnBrk="1" fontAlgn="auto" hangingPunct="1">
              <a:spcAft>
                <a:spcPts val="0"/>
              </a:spcAft>
            </a:pPr>
            <a:r>
              <a:rPr lang="en-US" altLang="zh-CN" sz="2000" b="0" i="1" dirty="0">
                <a:solidFill>
                  <a:prstClr val="black"/>
                </a:solidFill>
                <a:ea typeface="微软雅黑"/>
                <a:cs typeface="Times New Roman" panose="02020603050405020304" pitchFamily="18" charset="0"/>
              </a:rPr>
              <a:t>T</a:t>
            </a:r>
            <a:r>
              <a:rPr lang="zh-CN" altLang="en-US" sz="2000" b="0" dirty="0">
                <a:solidFill>
                  <a:prstClr val="black"/>
                </a:solidFill>
                <a:ea typeface="微软雅黑"/>
                <a:cs typeface="Times New Roman" panose="02020603050405020304" pitchFamily="18" charset="0"/>
              </a:rPr>
              <a:t>：</a:t>
            </a:r>
            <a:endParaRPr lang="en-US" altLang="zh-CN" sz="2000" b="0" dirty="0">
              <a:solidFill>
                <a:prstClr val="black"/>
              </a:solidFill>
              <a:ea typeface="微软雅黑"/>
              <a:cs typeface="Times New Roman" panose="02020603050405020304" pitchFamily="18" charset="0"/>
            </a:endParaRPr>
          </a:p>
          <a:p>
            <a:pPr eaLnBrk="1" fontAlgn="auto" hangingPunct="1">
              <a:spcAft>
                <a:spcPts val="0"/>
              </a:spcAft>
            </a:pPr>
            <a:r>
              <a:rPr lang="en-US" altLang="zh-CN" sz="2000" b="0" dirty="0">
                <a:solidFill>
                  <a:prstClr val="black"/>
                </a:solidFill>
                <a:ea typeface="微软雅黑"/>
                <a:cs typeface="Times New Roman" panose="02020603050405020304" pitchFamily="18" charset="0"/>
              </a:rPr>
              <a:t>      aaaaa</a:t>
            </a:r>
          </a:p>
          <a:p>
            <a:pPr eaLnBrk="1" fontAlgn="auto" hangingPunct="1">
              <a:spcAft>
                <a:spcPts val="0"/>
              </a:spcAft>
            </a:pPr>
            <a:r>
              <a:rPr lang="en-US" altLang="zh-CN" sz="2000" b="0" dirty="0">
                <a:solidFill>
                  <a:prstClr val="black"/>
                </a:solidFill>
                <a:ea typeface="微软雅黑"/>
                <a:cs typeface="Times New Roman" panose="02020603050405020304" pitchFamily="18" charset="0"/>
              </a:rPr>
              <a:t>      aaaab</a:t>
            </a:r>
          </a:p>
          <a:p>
            <a:pPr eaLnBrk="1" fontAlgn="auto" hangingPunct="1">
              <a:spcAft>
                <a:spcPts val="0"/>
              </a:spcAft>
            </a:pPr>
            <a:r>
              <a:rPr lang="en-US" altLang="zh-CN" sz="2000" b="0" dirty="0">
                <a:solidFill>
                  <a:prstClr val="black"/>
                </a:solidFill>
                <a:ea typeface="微软雅黑"/>
                <a:cs typeface="Times New Roman" panose="02020603050405020304" pitchFamily="18" charset="0"/>
              </a:rPr>
              <a:t>      aaaba</a:t>
            </a:r>
            <a:endParaRPr lang="en-US" altLang="zh-CN" sz="2000" b="0" dirty="0">
              <a:solidFill>
                <a:prstClr val="black"/>
              </a:solidFill>
              <a:latin typeface="Calibri"/>
              <a:ea typeface="微软雅黑"/>
            </a:endParaRPr>
          </a:p>
        </p:txBody>
      </p:sp>
      <p:sp>
        <p:nvSpPr>
          <p:cNvPr id="10" name="矩形 9">
            <a:extLst>
              <a:ext uri="{FF2B5EF4-FFF2-40B4-BE49-F238E27FC236}">
                <a16:creationId xmlns:a16="http://schemas.microsoft.com/office/drawing/2014/main" id="{78CC8177-5471-B466-A7FB-9172ED8EB066}"/>
              </a:ext>
            </a:extLst>
          </p:cNvPr>
          <p:cNvSpPr/>
          <p:nvPr/>
        </p:nvSpPr>
        <p:spPr>
          <a:xfrm>
            <a:off x="1643042" y="2071678"/>
            <a:ext cx="3000396" cy="400110"/>
          </a:xfrm>
          <a:prstGeom prst="rect">
            <a:avLst/>
          </a:prstGeom>
        </p:spPr>
        <p:txBody>
          <a:bodyPr wrap="square">
            <a:spAutoFit/>
          </a:bodyPr>
          <a:lstStyle/>
          <a:p>
            <a:pPr eaLnBrk="1" fontAlgn="auto" hangingPunct="1">
              <a:spcBef>
                <a:spcPts val="0"/>
              </a:spcBef>
              <a:spcAft>
                <a:spcPts val="0"/>
              </a:spcAft>
              <a:defRPr/>
            </a:pPr>
            <a:r>
              <a:rPr lang="zh-CN" altLang="en-US" sz="2000" b="0" dirty="0">
                <a:solidFill>
                  <a:prstClr val="black"/>
                </a:solidFill>
                <a:latin typeface="华文楷体" pitchFamily="2" charset="-122"/>
                <a:ea typeface="华文楷体" pitchFamily="2" charset="-122"/>
              </a:rPr>
              <a:t>主串</a:t>
            </a:r>
            <a:r>
              <a:rPr lang="en-US" altLang="zh-CN" sz="2000" b="0" dirty="0">
                <a:solidFill>
                  <a:prstClr val="black"/>
                </a:solidFill>
                <a:ea typeface="华文楷体" pitchFamily="2" charset="-122"/>
                <a:cs typeface="Times New Roman" panose="02020603050405020304" pitchFamily="18" charset="0"/>
              </a:rPr>
              <a:t>S</a:t>
            </a:r>
            <a:r>
              <a:rPr lang="zh-CN" altLang="en-US" sz="2000" b="0" dirty="0">
                <a:solidFill>
                  <a:prstClr val="black"/>
                </a:solidFill>
                <a:latin typeface="华文楷体" pitchFamily="2" charset="-122"/>
                <a:ea typeface="华文楷体" pitchFamily="2" charset="-122"/>
              </a:rPr>
              <a:t>长</a:t>
            </a:r>
            <a:r>
              <a:rPr lang="en-US" altLang="zh-CN" sz="2000" b="0" dirty="0">
                <a:solidFill>
                  <a:prstClr val="black"/>
                </a:solidFill>
                <a:ea typeface="华文楷体" pitchFamily="2" charset="-122"/>
                <a:cs typeface="Times New Roman" panose="02020603050405020304" pitchFamily="18" charset="0"/>
              </a:rPr>
              <a:t>n</a:t>
            </a:r>
            <a:r>
              <a:rPr lang="zh-CN" altLang="en-US" sz="2000" b="0" dirty="0">
                <a:solidFill>
                  <a:prstClr val="black"/>
                </a:solidFill>
                <a:latin typeface="华文楷体" pitchFamily="2" charset="-122"/>
                <a:ea typeface="华文楷体" pitchFamily="2" charset="-122"/>
              </a:rPr>
              <a:t>， 子串</a:t>
            </a:r>
            <a:r>
              <a:rPr lang="en-US" altLang="zh-CN" sz="2000" b="0" dirty="0">
                <a:solidFill>
                  <a:prstClr val="black"/>
                </a:solidFill>
                <a:ea typeface="华文楷体" pitchFamily="2" charset="-122"/>
                <a:cs typeface="Times New Roman" panose="02020603050405020304" pitchFamily="18" charset="0"/>
              </a:rPr>
              <a:t>T</a:t>
            </a:r>
            <a:r>
              <a:rPr lang="zh-CN" altLang="en-US" sz="2000" b="0" dirty="0">
                <a:solidFill>
                  <a:prstClr val="black"/>
                </a:solidFill>
                <a:latin typeface="华文楷体" pitchFamily="2" charset="-122"/>
                <a:ea typeface="华文楷体" pitchFamily="2" charset="-122"/>
              </a:rPr>
              <a:t>长</a:t>
            </a:r>
            <a:r>
              <a:rPr lang="en-US" altLang="zh-CN" sz="2000" b="0" dirty="0">
                <a:solidFill>
                  <a:prstClr val="black"/>
                </a:solidFill>
                <a:ea typeface="华文楷体" pitchFamily="2" charset="-122"/>
                <a:cs typeface="Times New Roman" panose="02020603050405020304" pitchFamily="18" charset="0"/>
              </a:rPr>
              <a:t>m</a:t>
            </a:r>
            <a:endParaRPr lang="en-US" altLang="zh-CN" sz="2000" b="0" dirty="0">
              <a:solidFill>
                <a:prstClr val="black"/>
              </a:solidFill>
              <a:latin typeface="华文楷体" pitchFamily="2" charset="-122"/>
              <a:ea typeface="华文楷体" pitchFamily="2" charset="-122"/>
            </a:endParaRPr>
          </a:p>
        </p:txBody>
      </p:sp>
      <p:sp>
        <p:nvSpPr>
          <p:cNvPr id="11" name="圆角矩形 7">
            <a:extLst>
              <a:ext uri="{FF2B5EF4-FFF2-40B4-BE49-F238E27FC236}">
                <a16:creationId xmlns:a16="http://schemas.microsoft.com/office/drawing/2014/main" id="{5DB8EDDC-AAB7-A47B-8062-D5E01C0AAA41}"/>
              </a:ext>
            </a:extLst>
          </p:cNvPr>
          <p:cNvSpPr/>
          <p:nvPr/>
        </p:nvSpPr>
        <p:spPr>
          <a:xfrm>
            <a:off x="5143504" y="1500174"/>
            <a:ext cx="1804990" cy="1857388"/>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zh-CN" altLang="en-US" sz="1800" b="0">
              <a:solidFill>
                <a:prstClr val="white"/>
              </a:solidFill>
              <a:latin typeface="Calibri"/>
              <a:ea typeface="微软雅黑"/>
            </a:endParaRPr>
          </a:p>
        </p:txBody>
      </p:sp>
      <p:grpSp>
        <p:nvGrpSpPr>
          <p:cNvPr id="12" name="组合 11">
            <a:extLst>
              <a:ext uri="{FF2B5EF4-FFF2-40B4-BE49-F238E27FC236}">
                <a16:creationId xmlns:a16="http://schemas.microsoft.com/office/drawing/2014/main" id="{39DDDB2C-2F80-6073-E2E9-D595C737D3B3}"/>
              </a:ext>
            </a:extLst>
          </p:cNvPr>
          <p:cNvGrpSpPr/>
          <p:nvPr/>
        </p:nvGrpSpPr>
        <p:grpSpPr>
          <a:xfrm>
            <a:off x="928662" y="3571876"/>
            <a:ext cx="5000660" cy="400110"/>
            <a:chOff x="928662" y="2714626"/>
            <a:chExt cx="5000660" cy="400110"/>
          </a:xfrm>
        </p:grpSpPr>
        <p:sp>
          <p:nvSpPr>
            <p:cNvPr id="13" name="矩形 12">
              <a:extLst>
                <a:ext uri="{FF2B5EF4-FFF2-40B4-BE49-F238E27FC236}">
                  <a16:creationId xmlns:a16="http://schemas.microsoft.com/office/drawing/2014/main" id="{C6AC3EC1-B8A5-C027-B61A-54AFDB5B4CE1}"/>
                </a:ext>
              </a:extLst>
            </p:cNvPr>
            <p:cNvSpPr/>
            <p:nvPr/>
          </p:nvSpPr>
          <p:spPr>
            <a:xfrm>
              <a:off x="4000496" y="2786064"/>
              <a:ext cx="642942" cy="28575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2000" b="0" dirty="0">
                  <a:solidFill>
                    <a:srgbClr val="FF0000"/>
                  </a:solidFill>
                  <a:latin typeface="Calibri"/>
                  <a:ea typeface="微软雅黑"/>
                </a:rPr>
                <a:t>?</a:t>
              </a:r>
              <a:endParaRPr lang="zh-CN" altLang="en-US" sz="2000" b="0" dirty="0">
                <a:solidFill>
                  <a:srgbClr val="FF0000"/>
                </a:solidFill>
                <a:latin typeface="Calibri"/>
                <a:ea typeface="微软雅黑"/>
              </a:endParaRPr>
            </a:p>
          </p:txBody>
        </p:sp>
        <p:sp>
          <p:nvSpPr>
            <p:cNvPr id="14" name="矩形 13">
              <a:extLst>
                <a:ext uri="{FF2B5EF4-FFF2-40B4-BE49-F238E27FC236}">
                  <a16:creationId xmlns:a16="http://schemas.microsoft.com/office/drawing/2014/main" id="{B795A998-F78E-84D1-2466-0897C5990425}"/>
                </a:ext>
              </a:extLst>
            </p:cNvPr>
            <p:cNvSpPr/>
            <p:nvPr/>
          </p:nvSpPr>
          <p:spPr>
            <a:xfrm>
              <a:off x="928662" y="2714626"/>
              <a:ext cx="5000660" cy="400110"/>
            </a:xfrm>
            <a:prstGeom prst="rect">
              <a:avLst/>
            </a:prstGeom>
          </p:spPr>
          <p:txBody>
            <a:bodyPr wrap="square">
              <a:spAutoFit/>
            </a:bodyPr>
            <a:lstStyle/>
            <a:p>
              <a:pPr eaLnBrk="1" fontAlgn="auto" hangingPunct="1">
                <a:spcBef>
                  <a:spcPts val="0"/>
                </a:spcBef>
                <a:spcAft>
                  <a:spcPts val="0"/>
                </a:spcAft>
                <a:defRPr/>
              </a:pPr>
              <a:r>
                <a:rPr lang="zh-CN" altLang="en-US" sz="2000" b="0" dirty="0">
                  <a:solidFill>
                    <a:prstClr val="black"/>
                  </a:solidFill>
                  <a:latin typeface="华文楷体" pitchFamily="2" charset="-122"/>
                  <a:ea typeface="华文楷体" pitchFamily="2" charset="-122"/>
                </a:rPr>
                <a:t>可能匹配成功的位置</a:t>
              </a:r>
              <a:r>
                <a:rPr lang="zh-CN" altLang="en-US" sz="1800" b="0" dirty="0">
                  <a:solidFill>
                    <a:prstClr val="black"/>
                  </a:solidFill>
                  <a:latin typeface="华文楷体" pitchFamily="2" charset="-122"/>
                  <a:ea typeface="华文楷体" pitchFamily="2" charset="-122"/>
                </a:rPr>
                <a:t>（</a:t>
              </a:r>
              <a:r>
                <a:rPr lang="en-US" altLang="zh-CN" sz="2000" b="0" dirty="0">
                  <a:solidFill>
                    <a:prstClr val="black"/>
                  </a:solidFill>
                  <a:ea typeface="华文楷体" pitchFamily="2" charset="-122"/>
                  <a:cs typeface="Times New Roman" panose="02020603050405020304" pitchFamily="18" charset="0"/>
                </a:rPr>
                <a:t>1</a:t>
              </a:r>
              <a:r>
                <a:rPr lang="en-US" altLang="zh-CN" sz="1800" b="0" dirty="0">
                  <a:solidFill>
                    <a:prstClr val="black"/>
                  </a:solidFill>
                  <a:ea typeface="华文楷体" pitchFamily="2" charset="-122"/>
                  <a:cs typeface="Times New Roman" panose="02020603050405020304" pitchFamily="18" charset="0"/>
                </a:rPr>
                <a:t> </a:t>
              </a:r>
              <a:r>
                <a:rPr lang="en-US" altLang="zh-CN" sz="2000" b="0" dirty="0">
                  <a:solidFill>
                    <a:prstClr val="black"/>
                  </a:solidFill>
                  <a:ea typeface="华文楷体" pitchFamily="2" charset="-122"/>
                  <a:cs typeface="Times New Roman" panose="02020603050405020304" pitchFamily="18" charset="0"/>
                </a:rPr>
                <a:t>~ </a:t>
              </a:r>
              <a:r>
                <a:rPr lang="en-US" altLang="zh-CN" sz="1800" b="0" dirty="0">
                  <a:solidFill>
                    <a:prstClr val="black"/>
                  </a:solidFill>
                  <a:ea typeface="华文楷体" pitchFamily="2" charset="-122"/>
                  <a:cs typeface="Times New Roman" panose="02020603050405020304" pitchFamily="18" charset="0"/>
                </a:rPr>
                <a:t>                     </a:t>
              </a:r>
              <a:r>
                <a:rPr lang="en-US" altLang="zh-CN" sz="1800" b="0" dirty="0">
                  <a:solidFill>
                    <a:prstClr val="black"/>
                  </a:solidFill>
                  <a:latin typeface="华文楷体" pitchFamily="2" charset="-122"/>
                  <a:ea typeface="华文楷体" pitchFamily="2" charset="-122"/>
                </a:rPr>
                <a:t>)</a:t>
              </a:r>
              <a:endParaRPr lang="zh-CN" altLang="en-US" sz="1800" b="0" dirty="0">
                <a:solidFill>
                  <a:prstClr val="black"/>
                </a:solidFill>
                <a:latin typeface="Calibri"/>
                <a:ea typeface="微软雅黑"/>
              </a:endParaRPr>
            </a:p>
          </p:txBody>
        </p:sp>
      </p:grpSp>
      <p:sp>
        <p:nvSpPr>
          <p:cNvPr id="15" name="矩形 14">
            <a:extLst>
              <a:ext uri="{FF2B5EF4-FFF2-40B4-BE49-F238E27FC236}">
                <a16:creationId xmlns:a16="http://schemas.microsoft.com/office/drawing/2014/main" id="{D0397DB3-416B-E340-1418-114C755A4A06}"/>
              </a:ext>
            </a:extLst>
          </p:cNvPr>
          <p:cNvSpPr/>
          <p:nvPr/>
        </p:nvSpPr>
        <p:spPr>
          <a:xfrm>
            <a:off x="3929058" y="3643314"/>
            <a:ext cx="1000132" cy="3571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2000" dirty="0">
                <a:solidFill>
                  <a:srgbClr val="FF0000"/>
                </a:solidFill>
                <a:latin typeface="Times New Roman" panose="02020603050405020304" pitchFamily="18" charset="0"/>
                <a:ea typeface="华文楷体" pitchFamily="2" charset="-122"/>
                <a:cs typeface="Times New Roman" panose="02020603050405020304" pitchFamily="18" charset="0"/>
              </a:rPr>
              <a:t>n-m+1</a:t>
            </a:r>
            <a:endParaRPr lang="zh-CN" altLang="en-US" sz="20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
        <p:nvSpPr>
          <p:cNvPr id="16" name="Rectangle 13">
            <a:extLst>
              <a:ext uri="{FF2B5EF4-FFF2-40B4-BE49-F238E27FC236}">
                <a16:creationId xmlns:a16="http://schemas.microsoft.com/office/drawing/2014/main" id="{316EFFE1-8C4B-B846-0ED6-E1A4463EF16E}"/>
              </a:ext>
            </a:extLst>
          </p:cNvPr>
          <p:cNvSpPr>
            <a:spLocks noChangeArrowheads="1"/>
          </p:cNvSpPr>
          <p:nvPr/>
        </p:nvSpPr>
        <p:spPr bwMode="gray">
          <a:xfrm>
            <a:off x="7429855" y="1508299"/>
            <a:ext cx="1428750" cy="708025"/>
          </a:xfrm>
          <a:prstGeom prst="rect">
            <a:avLst/>
          </a:prstGeom>
          <a:solidFill>
            <a:schemeClr val="accent4">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a:solidFill>
                  <a:srgbClr val="FF0505"/>
                </a:solidFill>
                <a:latin typeface="Times New Roman" panose="02020603050405020304" pitchFamily="18" charset="0"/>
                <a:cs typeface="Times New Roman" panose="02020603050405020304" pitchFamily="18" charset="0"/>
              </a:rPr>
              <a:t>aaaaa</a:t>
            </a:r>
            <a:r>
              <a:rPr lang="en-US" altLang="zh-CN" dirty="0">
                <a:solidFill>
                  <a:prstClr val="black"/>
                </a:solidFill>
                <a:latin typeface="Times New Roman" panose="02020603050405020304" pitchFamily="18" charset="0"/>
                <a:cs typeface="Times New Roman" panose="02020603050405020304" pitchFamily="18" charset="0"/>
              </a:rPr>
              <a:t>ba</a:t>
            </a:r>
          </a:p>
          <a:p>
            <a:pPr fontAlgn="auto">
              <a:spcAft>
                <a:spcPts val="0"/>
              </a:spcAft>
            </a:pPr>
            <a:r>
              <a:rPr lang="en-US" altLang="zh-CN" dirty="0">
                <a:solidFill>
                  <a:srgbClr val="FF0505"/>
                </a:solidFill>
                <a:latin typeface="Times New Roman" panose="02020603050405020304" pitchFamily="18" charset="0"/>
                <a:cs typeface="Times New Roman" panose="02020603050405020304" pitchFamily="18" charset="0"/>
              </a:rPr>
              <a:t>aaaaa</a:t>
            </a:r>
          </a:p>
        </p:txBody>
      </p:sp>
      <p:sp>
        <p:nvSpPr>
          <p:cNvPr id="17" name="Rectangle 13">
            <a:extLst>
              <a:ext uri="{FF2B5EF4-FFF2-40B4-BE49-F238E27FC236}">
                <a16:creationId xmlns:a16="http://schemas.microsoft.com/office/drawing/2014/main" id="{0FD4AAE3-B7B4-206A-67E1-E49242A8C343}"/>
              </a:ext>
            </a:extLst>
          </p:cNvPr>
          <p:cNvSpPr>
            <a:spLocks noChangeArrowheads="1"/>
          </p:cNvSpPr>
          <p:nvPr/>
        </p:nvSpPr>
        <p:spPr bwMode="gray">
          <a:xfrm>
            <a:off x="7429855" y="2543227"/>
            <a:ext cx="1428750" cy="708025"/>
          </a:xfrm>
          <a:prstGeom prst="rect">
            <a:avLst/>
          </a:prstGeom>
          <a:solidFill>
            <a:schemeClr val="accent4">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a:solidFill>
                  <a:prstClr val="black"/>
                </a:solidFill>
                <a:latin typeface="Times New Roman" panose="02020603050405020304" pitchFamily="18" charset="0"/>
                <a:cs typeface="Times New Roman" panose="02020603050405020304" pitchFamily="18" charset="0"/>
              </a:rPr>
              <a:t>a</a:t>
            </a:r>
            <a:r>
              <a:rPr lang="en-US" altLang="zh-CN" dirty="0">
                <a:solidFill>
                  <a:srgbClr val="FF0000"/>
                </a:solidFill>
                <a:latin typeface="Times New Roman" panose="02020603050405020304" pitchFamily="18" charset="0"/>
                <a:cs typeface="Times New Roman" panose="02020603050405020304" pitchFamily="18" charset="0"/>
              </a:rPr>
              <a:t>aaaab</a:t>
            </a:r>
            <a:r>
              <a:rPr lang="en-US" altLang="zh-CN" dirty="0">
                <a:solidFill>
                  <a:prstClr val="black"/>
                </a:solidFill>
                <a:latin typeface="Times New Roman" panose="02020603050405020304" pitchFamily="18" charset="0"/>
                <a:cs typeface="Times New Roman" panose="02020603050405020304" pitchFamily="18" charset="0"/>
              </a:rPr>
              <a:t>a</a:t>
            </a:r>
          </a:p>
          <a:p>
            <a:pPr fontAlgn="auto">
              <a:spcAft>
                <a:spcPts val="0"/>
              </a:spcAft>
            </a:pPr>
            <a:r>
              <a:rPr lang="en-US" altLang="zh-CN" dirty="0">
                <a:solidFill>
                  <a:srgbClr val="FF0505"/>
                </a:solidFill>
                <a:latin typeface="Times New Roman" panose="02020603050405020304" pitchFamily="18" charset="0"/>
                <a:cs typeface="Times New Roman" panose="02020603050405020304" pitchFamily="18" charset="0"/>
              </a:rPr>
              <a:t>  aaaab</a:t>
            </a:r>
          </a:p>
        </p:txBody>
      </p:sp>
      <p:sp>
        <p:nvSpPr>
          <p:cNvPr id="18" name="Rectangle 13">
            <a:extLst>
              <a:ext uri="{FF2B5EF4-FFF2-40B4-BE49-F238E27FC236}">
                <a16:creationId xmlns:a16="http://schemas.microsoft.com/office/drawing/2014/main" id="{2D457AD3-81F4-AD69-3574-DCEF88998BBE}"/>
              </a:ext>
            </a:extLst>
          </p:cNvPr>
          <p:cNvSpPr>
            <a:spLocks noChangeArrowheads="1"/>
          </p:cNvSpPr>
          <p:nvPr/>
        </p:nvSpPr>
        <p:spPr bwMode="gray">
          <a:xfrm>
            <a:off x="7429855" y="3578155"/>
            <a:ext cx="1428750" cy="708025"/>
          </a:xfrm>
          <a:prstGeom prst="rect">
            <a:avLst/>
          </a:prstGeom>
          <a:solidFill>
            <a:schemeClr val="accent4">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a:solidFill>
                  <a:prstClr val="black"/>
                </a:solidFill>
                <a:latin typeface="Times New Roman" panose="02020603050405020304" pitchFamily="18" charset="0"/>
                <a:cs typeface="Times New Roman" panose="02020603050405020304" pitchFamily="18" charset="0"/>
              </a:rPr>
              <a:t>aa</a:t>
            </a:r>
            <a:r>
              <a:rPr lang="en-US" altLang="zh-CN" dirty="0">
                <a:solidFill>
                  <a:srgbClr val="FF0000"/>
                </a:solidFill>
                <a:latin typeface="Times New Roman" panose="02020603050405020304" pitchFamily="18" charset="0"/>
                <a:cs typeface="Times New Roman" panose="02020603050405020304" pitchFamily="18" charset="0"/>
              </a:rPr>
              <a:t>aaaba</a:t>
            </a:r>
          </a:p>
          <a:p>
            <a:pPr fontAlgn="auto">
              <a:spcAft>
                <a:spcPts val="0"/>
              </a:spcAft>
            </a:pPr>
            <a:r>
              <a:rPr lang="en-US" altLang="zh-CN" dirty="0">
                <a:solidFill>
                  <a:srgbClr val="FF0505"/>
                </a:solidFill>
                <a:latin typeface="Times New Roman" panose="02020603050405020304" pitchFamily="18" charset="0"/>
                <a:cs typeface="Times New Roman" panose="02020603050405020304" pitchFamily="18" charset="0"/>
              </a:rPr>
              <a:t>    aaaba</a:t>
            </a:r>
          </a:p>
        </p:txBody>
      </p:sp>
      <p:sp>
        <p:nvSpPr>
          <p:cNvPr id="19" name="矩形 18">
            <a:extLst>
              <a:ext uri="{FF2B5EF4-FFF2-40B4-BE49-F238E27FC236}">
                <a16:creationId xmlns:a16="http://schemas.microsoft.com/office/drawing/2014/main" id="{73E5FB41-3845-0FFF-F1C8-6A21BC569A80}"/>
              </a:ext>
            </a:extLst>
          </p:cNvPr>
          <p:cNvSpPr/>
          <p:nvPr/>
        </p:nvSpPr>
        <p:spPr>
          <a:xfrm>
            <a:off x="1643042" y="2500306"/>
            <a:ext cx="3000396" cy="400110"/>
          </a:xfrm>
          <a:prstGeom prst="rect">
            <a:avLst/>
          </a:prstGeom>
        </p:spPr>
        <p:txBody>
          <a:bodyPr wrap="square">
            <a:spAutoFit/>
          </a:bodyPr>
          <a:lstStyle/>
          <a:p>
            <a:pPr eaLnBrk="1" fontAlgn="auto" hangingPunct="1">
              <a:spcBef>
                <a:spcPts val="0"/>
              </a:spcBef>
              <a:spcAft>
                <a:spcPts val="0"/>
              </a:spcAft>
              <a:defRPr/>
            </a:pPr>
            <a:r>
              <a:rPr lang="en-US" altLang="zh-CN" sz="2000" b="0" dirty="0">
                <a:solidFill>
                  <a:prstClr val="black"/>
                </a:solidFill>
                <a:ea typeface="华文楷体" pitchFamily="2" charset="-122"/>
                <a:cs typeface="Times New Roman" panose="02020603050405020304" pitchFamily="18" charset="0"/>
              </a:rPr>
              <a:t>n=7</a:t>
            </a:r>
            <a:r>
              <a:rPr lang="zh-CN" altLang="en-US" sz="2000" b="0" dirty="0">
                <a:solidFill>
                  <a:prstClr val="black"/>
                </a:solidFill>
                <a:latin typeface="华文楷体" pitchFamily="2" charset="-122"/>
                <a:ea typeface="华文楷体" pitchFamily="2" charset="-122"/>
              </a:rPr>
              <a:t>， </a:t>
            </a:r>
            <a:r>
              <a:rPr lang="en-US" altLang="zh-CN" sz="2000" b="0" dirty="0">
                <a:solidFill>
                  <a:prstClr val="black"/>
                </a:solidFill>
                <a:ea typeface="华文楷体" pitchFamily="2" charset="-122"/>
                <a:cs typeface="Times New Roman" panose="02020603050405020304" pitchFamily="18" charset="0"/>
              </a:rPr>
              <a:t>m=5</a:t>
            </a:r>
            <a:endParaRPr lang="en-US" altLang="zh-CN" sz="2000" b="0" dirty="0">
              <a:solidFill>
                <a:prstClr val="black"/>
              </a:solidFill>
              <a:latin typeface="华文楷体" pitchFamily="2" charset="-122"/>
              <a:ea typeface="华文楷体" pitchFamily="2" charset="-122"/>
            </a:endParaRPr>
          </a:p>
        </p:txBody>
      </p:sp>
    </p:spTree>
    <p:extLst>
      <p:ext uri="{BB962C8B-B14F-4D97-AF65-F5344CB8AC3E}">
        <p14:creationId xmlns:p14="http://schemas.microsoft.com/office/powerpoint/2010/main" val="44756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ox(i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a:ln>
                  <a:noFill/>
                </a:ln>
                <a:solidFill>
                  <a:prstClr val="black"/>
                </a:solidFill>
                <a:effectLst/>
                <a:uLnTx/>
                <a:uFillTx/>
                <a:latin typeface="Calibri"/>
                <a:ea typeface="Microsoft YaHei"/>
                <a:cs typeface="+mn-ea"/>
                <a:sym typeface="+mn-lt"/>
              </a:rPr>
              <a:t> </a:t>
            </a:r>
            <a:endParaRPr kumimoji="0" lang="en-JM" sz="1800" b="0" i="0" u="none" strike="noStrike" kern="1200" cap="none" spc="0" normalizeH="0" baseline="0" noProof="0" dirty="0">
              <a:ln>
                <a:noFill/>
              </a:ln>
              <a:solidFill>
                <a:prstClr val="black"/>
              </a:solidFill>
              <a:effectLst/>
              <a:uLnTx/>
              <a:uFillTx/>
              <a:latin typeface="Calibri"/>
              <a:ea typeface="Microsoft YaHei"/>
              <a:cs typeface="+mn-ea"/>
              <a:sym typeface="+mn-lt"/>
            </a:endParaRPr>
          </a:p>
        </p:txBody>
      </p:sp>
      <p:sp>
        <p:nvSpPr>
          <p:cNvPr id="9" name="Rectangle 154">
            <a:extLst>
              <a:ext uri="{FF2B5EF4-FFF2-40B4-BE49-F238E27FC236}">
                <a16:creationId xmlns:a16="http://schemas.microsoft.com/office/drawing/2014/main" id="{5D4E733B-2684-BC68-CE7F-B1096A8916D7}"/>
              </a:ext>
            </a:extLst>
          </p:cNvPr>
          <p:cNvSpPr txBox="1"/>
          <p:nvPr/>
        </p:nvSpPr>
        <p:spPr>
          <a:xfrm>
            <a:off x="755650" y="188913"/>
            <a:ext cx="669667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算法分析</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最好情况（平均）</a:t>
            </a:r>
          </a:p>
        </p:txBody>
      </p:sp>
      <p:graphicFrame>
        <p:nvGraphicFramePr>
          <p:cNvPr id="27" name="Object 3">
            <a:extLst>
              <a:ext uri="{FF2B5EF4-FFF2-40B4-BE49-F238E27FC236}">
                <a16:creationId xmlns:a16="http://schemas.microsoft.com/office/drawing/2014/main" id="{3D63A363-06DF-9D47-6093-8F25D87ADBD5}"/>
              </a:ext>
            </a:extLst>
          </p:cNvPr>
          <p:cNvGraphicFramePr>
            <a:graphicFrameLocks noChangeAspect="1"/>
          </p:cNvGraphicFramePr>
          <p:nvPr/>
        </p:nvGraphicFramePr>
        <p:xfrm>
          <a:off x="3214678" y="3286124"/>
          <a:ext cx="984250" cy="406400"/>
        </p:xfrm>
        <a:graphic>
          <a:graphicData uri="http://schemas.openxmlformats.org/presentationml/2006/ole">
            <mc:AlternateContent xmlns:mc="http://schemas.openxmlformats.org/markup-compatibility/2006">
              <mc:Choice xmlns:v="urn:schemas-microsoft-com:vml" Requires="v">
                <p:oleObj name="Equation" r:id="rId2" imgW="355446" imgH="190417" progId="Equation.DSMT4">
                  <p:embed/>
                </p:oleObj>
              </mc:Choice>
              <mc:Fallback>
                <p:oleObj name="Equation" r:id="rId2" imgW="355446" imgH="190417" progId="Equation.DSMT4">
                  <p:embed/>
                  <p:pic>
                    <p:nvPicPr>
                      <p:cNvPr id="2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78" y="3286124"/>
                        <a:ext cx="984250" cy="406400"/>
                      </a:xfrm>
                      <a:prstGeom prst="rect">
                        <a:avLst/>
                      </a:prstGeom>
                      <a:solidFill>
                        <a:srgbClr val="CCC1DA"/>
                      </a:solidFill>
                      <a:ln w="19050">
                        <a:solidFill>
                          <a:srgbClr val="604A7B"/>
                        </a:solidFill>
                        <a:miter lim="800000"/>
                        <a:headEnd/>
                        <a:tailEnd/>
                      </a:ln>
                    </p:spPr>
                  </p:pic>
                </p:oleObj>
              </mc:Fallback>
            </mc:AlternateContent>
          </a:graphicData>
        </a:graphic>
      </p:graphicFrame>
      <p:graphicFrame>
        <p:nvGraphicFramePr>
          <p:cNvPr id="28" name="Object 2">
            <a:extLst>
              <a:ext uri="{FF2B5EF4-FFF2-40B4-BE49-F238E27FC236}">
                <a16:creationId xmlns:a16="http://schemas.microsoft.com/office/drawing/2014/main" id="{B0DF29F5-D536-EE21-D452-A3B4277B47D1}"/>
              </a:ext>
            </a:extLst>
          </p:cNvPr>
          <p:cNvGraphicFramePr>
            <a:graphicFrameLocks noChangeAspect="1"/>
          </p:cNvGraphicFramePr>
          <p:nvPr/>
        </p:nvGraphicFramePr>
        <p:xfrm>
          <a:off x="3143241" y="3143249"/>
          <a:ext cx="2073275" cy="757237"/>
        </p:xfrm>
        <a:graphic>
          <a:graphicData uri="http://schemas.openxmlformats.org/presentationml/2006/ole">
            <mc:AlternateContent xmlns:mc="http://schemas.openxmlformats.org/markup-compatibility/2006">
              <mc:Choice xmlns:v="urn:schemas-microsoft-com:vml" Requires="v">
                <p:oleObj name="Equation" r:id="rId4" imgW="748975" imgH="355446" progId="Equation.DSMT4">
                  <p:embed/>
                </p:oleObj>
              </mc:Choice>
              <mc:Fallback>
                <p:oleObj name="Equation" r:id="rId4" imgW="748975" imgH="355446" progId="Equation.DSMT4">
                  <p:embed/>
                  <p:pic>
                    <p:nvPicPr>
                      <p:cNvPr id="2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1" y="3143249"/>
                        <a:ext cx="2073275" cy="757237"/>
                      </a:xfrm>
                      <a:prstGeom prst="rect">
                        <a:avLst/>
                      </a:prstGeom>
                      <a:solidFill>
                        <a:srgbClr val="CCC1DA"/>
                      </a:solidFill>
                      <a:ln w="19050">
                        <a:solidFill>
                          <a:srgbClr val="604A7B"/>
                        </a:solidFill>
                        <a:miter lim="800000"/>
                        <a:headEnd/>
                        <a:tailEnd/>
                      </a:ln>
                    </p:spPr>
                  </p:pic>
                </p:oleObj>
              </mc:Fallback>
            </mc:AlternateContent>
          </a:graphicData>
        </a:graphic>
      </p:graphicFrame>
      <p:grpSp>
        <p:nvGrpSpPr>
          <p:cNvPr id="29" name="组合 28">
            <a:extLst>
              <a:ext uri="{FF2B5EF4-FFF2-40B4-BE49-F238E27FC236}">
                <a16:creationId xmlns:a16="http://schemas.microsoft.com/office/drawing/2014/main" id="{01D997F0-C4FE-0A61-8C49-8BF8B5CA8D45}"/>
              </a:ext>
            </a:extLst>
          </p:cNvPr>
          <p:cNvGrpSpPr/>
          <p:nvPr/>
        </p:nvGrpSpPr>
        <p:grpSpPr>
          <a:xfrm>
            <a:off x="428596" y="1214422"/>
            <a:ext cx="8591600" cy="1714512"/>
            <a:chOff x="428596" y="357172"/>
            <a:chExt cx="8591600" cy="1714512"/>
          </a:xfrm>
        </p:grpSpPr>
        <p:sp>
          <p:nvSpPr>
            <p:cNvPr id="30" name="圆角矩形 21">
              <a:extLst>
                <a:ext uri="{FF2B5EF4-FFF2-40B4-BE49-F238E27FC236}">
                  <a16:creationId xmlns:a16="http://schemas.microsoft.com/office/drawing/2014/main" id="{19010060-A69D-AB58-2899-C431B59DD261}"/>
                </a:ext>
              </a:extLst>
            </p:cNvPr>
            <p:cNvSpPr/>
            <p:nvPr/>
          </p:nvSpPr>
          <p:spPr>
            <a:xfrm>
              <a:off x="428596" y="1000114"/>
              <a:ext cx="6858048" cy="1071570"/>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r>
                <a:rPr lang="zh-CN" altLang="en-US" sz="1800" b="0" dirty="0">
                  <a:solidFill>
                    <a:prstClr val="black"/>
                  </a:solidFill>
                  <a:latin typeface="华文楷体" panose="02010600040101010101" pitchFamily="2" charset="-122"/>
                  <a:ea typeface="华文楷体" panose="02010600040101010101" pitchFamily="2" charset="-122"/>
                </a:rPr>
                <a:t>每趟不成功的匹配都发生在</a:t>
              </a:r>
              <a:r>
                <a:rPr lang="en-US" altLang="zh-CN" sz="1800" b="0" dirty="0">
                  <a:solidFill>
                    <a:prstClr val="black"/>
                  </a:solidFill>
                  <a:latin typeface="华文楷体" panose="02010600040101010101" pitchFamily="2" charset="-122"/>
                  <a:ea typeface="华文楷体" panose="02010600040101010101" pitchFamily="2" charset="-122"/>
                </a:rPr>
                <a:t>T</a:t>
              </a:r>
              <a:r>
                <a:rPr lang="zh-CN" altLang="en-US" sz="1800" b="0" dirty="0">
                  <a:solidFill>
                    <a:prstClr val="black"/>
                  </a:solidFill>
                  <a:latin typeface="华文楷体" panose="02010600040101010101" pitchFamily="2" charset="-122"/>
                  <a:ea typeface="华文楷体" panose="02010600040101010101" pitchFamily="2" charset="-122"/>
                </a:rPr>
                <a:t>的第一个字符与</a:t>
              </a:r>
              <a:r>
                <a:rPr lang="en-US" altLang="zh-CN" sz="1800" b="0" dirty="0">
                  <a:solidFill>
                    <a:prstClr val="black"/>
                  </a:solidFill>
                  <a:latin typeface="华文楷体" panose="02010600040101010101" pitchFamily="2" charset="-122"/>
                  <a:ea typeface="华文楷体" panose="02010600040101010101" pitchFamily="2" charset="-122"/>
                </a:rPr>
                <a:t>S</a:t>
              </a:r>
              <a:r>
                <a:rPr lang="zh-CN" altLang="en-US" sz="1800" b="0" dirty="0">
                  <a:solidFill>
                    <a:prstClr val="black"/>
                  </a:solidFill>
                  <a:latin typeface="华文楷体" panose="02010600040101010101" pitchFamily="2" charset="-122"/>
                  <a:ea typeface="华文楷体" panose="02010600040101010101" pitchFamily="2" charset="-122"/>
                </a:rPr>
                <a:t>相应字符的比较</a:t>
              </a:r>
              <a:endParaRPr lang="en-US" altLang="zh-CN" sz="1800" b="0" dirty="0">
                <a:solidFill>
                  <a:prstClr val="black"/>
                </a:solidFill>
                <a:latin typeface="华文楷体" panose="02010600040101010101" pitchFamily="2" charset="-122"/>
                <a:ea typeface="华文楷体" panose="02010600040101010101" pitchFamily="2" charset="-122"/>
              </a:endParaRPr>
            </a:p>
            <a:p>
              <a:pPr lvl="1" eaLnBrk="1" fontAlgn="auto" hangingPunct="1">
                <a:spcBef>
                  <a:spcPts val="0"/>
                </a:spcBef>
                <a:spcAft>
                  <a:spcPts val="0"/>
                </a:spcAft>
                <a:buFont typeface="Wingdings" panose="05000000000000000000" pitchFamily="2" charset="2"/>
                <a:buChar char="ü"/>
              </a:pPr>
              <a:r>
                <a:rPr lang="zh-CN" altLang="en-US" sz="1800" b="0" dirty="0">
                  <a:solidFill>
                    <a:prstClr val="black"/>
                  </a:solidFill>
                  <a:latin typeface="Times New Roman" pitchFamily="18" charset="0"/>
                  <a:ea typeface="华文楷体" panose="02010600040101010101" pitchFamily="2" charset="-122"/>
                </a:rPr>
                <a:t>第</a:t>
              </a:r>
              <a:r>
                <a:rPr lang="en-US" altLang="zh-CN" sz="1800" b="0" dirty="0">
                  <a:solidFill>
                    <a:prstClr val="black"/>
                  </a:solidFill>
                  <a:latin typeface="Times New Roman" pitchFamily="18" charset="0"/>
                  <a:ea typeface="华文楷体" panose="02010600040101010101" pitchFamily="2" charset="-122"/>
                </a:rPr>
                <a:t>i</a:t>
              </a:r>
              <a:r>
                <a:rPr lang="zh-CN" altLang="en-US" sz="1800" b="0" dirty="0">
                  <a:solidFill>
                    <a:prstClr val="black"/>
                  </a:solidFill>
                  <a:latin typeface="Times New Roman" pitchFamily="18" charset="0"/>
                  <a:ea typeface="华文楷体" panose="02010600040101010101" pitchFamily="2" charset="-122"/>
                </a:rPr>
                <a:t>个位置匹配成功，</a:t>
              </a:r>
              <a:r>
                <a:rPr lang="zh-CN" altLang="en-US" sz="1800" b="0" dirty="0">
                  <a:solidFill>
                    <a:prstClr val="black"/>
                  </a:solidFill>
                  <a:latin typeface="华文楷体" panose="02010600040101010101" pitchFamily="2" charset="-122"/>
                  <a:ea typeface="华文楷体" panose="02010600040101010101" pitchFamily="2" charset="-122"/>
                </a:rPr>
                <a:t>比较了</a:t>
              </a:r>
              <a:r>
                <a:rPr lang="zh-CN" altLang="en-US" sz="1800" dirty="0">
                  <a:solidFill>
                    <a:srgbClr val="FF0000"/>
                  </a:solidFill>
                  <a:latin typeface="华文楷体" panose="02010600040101010101" pitchFamily="2" charset="-122"/>
                  <a:ea typeface="华文楷体" panose="02010600040101010101" pitchFamily="2" charset="-122"/>
                </a:rPr>
                <a:t>（</a:t>
              </a:r>
              <a:r>
                <a:rPr lang="en-US" altLang="zh-CN" sz="1800" dirty="0">
                  <a:solidFill>
                    <a:srgbClr val="FF0000"/>
                  </a:solidFill>
                  <a:latin typeface="华文楷体" panose="02010600040101010101" pitchFamily="2" charset="-122"/>
                  <a:ea typeface="华文楷体" panose="02010600040101010101" pitchFamily="2" charset="-122"/>
                </a:rPr>
                <a:t>i-1+m</a:t>
              </a:r>
              <a:r>
                <a:rPr lang="zh-CN" altLang="en-US" sz="1800" dirty="0">
                  <a:solidFill>
                    <a:srgbClr val="FF0000"/>
                  </a:solidFill>
                  <a:latin typeface="华文楷体" panose="02010600040101010101" pitchFamily="2" charset="-122"/>
                  <a:ea typeface="华文楷体" panose="02010600040101010101" pitchFamily="2" charset="-122"/>
                </a:rPr>
                <a:t>）</a:t>
              </a:r>
              <a:r>
                <a:rPr lang="zh-CN" altLang="en-US" sz="1800" b="0" dirty="0">
                  <a:solidFill>
                    <a:prstClr val="black"/>
                  </a:solidFill>
                  <a:latin typeface="Times New Roman" pitchFamily="18" charset="0"/>
                  <a:ea typeface="华文楷体" panose="02010600040101010101" pitchFamily="2" charset="-122"/>
                </a:rPr>
                <a:t>次</a:t>
              </a:r>
              <a:endParaRPr lang="en-US" altLang="zh-CN" sz="1800" b="0" dirty="0">
                <a:solidFill>
                  <a:prstClr val="black"/>
                </a:solidFill>
                <a:latin typeface="Times New Roman" pitchFamily="18" charset="0"/>
                <a:ea typeface="华文楷体" panose="02010600040101010101" pitchFamily="2" charset="-122"/>
              </a:endParaRPr>
            </a:p>
            <a:p>
              <a:pPr lvl="1" eaLnBrk="1" fontAlgn="auto" hangingPunct="1">
                <a:spcBef>
                  <a:spcPts val="0"/>
                </a:spcBef>
                <a:spcAft>
                  <a:spcPts val="0"/>
                </a:spcAft>
                <a:buFont typeface="Wingdings" panose="05000000000000000000" pitchFamily="2" charset="2"/>
                <a:buChar char="ü"/>
              </a:pPr>
              <a:r>
                <a:rPr lang="zh-CN" altLang="en-US" sz="1800" b="0" dirty="0">
                  <a:solidFill>
                    <a:prstClr val="black"/>
                  </a:solidFill>
                  <a:latin typeface="Times New Roman" pitchFamily="18" charset="0"/>
                  <a:ea typeface="华文楷体" panose="02010600040101010101" pitchFamily="2" charset="-122"/>
                </a:rPr>
                <a:t>假定每个位置上匹配成功的</a:t>
              </a:r>
              <a:r>
                <a:rPr lang="zh-CN" altLang="en-US" sz="1800" dirty="0">
                  <a:solidFill>
                    <a:srgbClr val="FF0000"/>
                  </a:solidFill>
                  <a:latin typeface="Times New Roman" pitchFamily="18" charset="0"/>
                  <a:ea typeface="华文楷体" panose="02010600040101010101" pitchFamily="2" charset="-122"/>
                </a:rPr>
                <a:t>概率相等</a:t>
              </a:r>
            </a:p>
          </p:txBody>
        </p:sp>
        <p:sp>
          <p:nvSpPr>
            <p:cNvPr id="31" name="圆角矩形 28">
              <a:extLst>
                <a:ext uri="{FF2B5EF4-FFF2-40B4-BE49-F238E27FC236}">
                  <a16:creationId xmlns:a16="http://schemas.microsoft.com/office/drawing/2014/main" id="{085D6448-0586-1243-0A4E-1DCDAEECDA68}"/>
                </a:ext>
              </a:extLst>
            </p:cNvPr>
            <p:cNvSpPr/>
            <p:nvPr/>
          </p:nvSpPr>
          <p:spPr>
            <a:xfrm>
              <a:off x="7572396" y="357172"/>
              <a:ext cx="1447800" cy="642942"/>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r>
                <a:rPr lang="en-US" altLang="zh-CN" sz="1800" b="0" i="1" dirty="0">
                  <a:solidFill>
                    <a:prstClr val="black"/>
                  </a:solidFill>
                  <a:latin typeface="Times New Roman" panose="02020603050405020304" pitchFamily="18" charset="0"/>
                  <a:ea typeface="微软雅黑"/>
                  <a:cs typeface="Times New Roman" panose="02020603050405020304" pitchFamily="18" charset="0"/>
                </a:rPr>
                <a:t>S</a:t>
              </a:r>
              <a:r>
                <a:rPr lang="zh-CN" altLang="en-US" sz="1800" b="0" dirty="0">
                  <a:solidFill>
                    <a:prstClr val="black"/>
                  </a:solidFill>
                  <a:latin typeface="Times New Roman" panose="02020603050405020304" pitchFamily="18" charset="0"/>
                  <a:ea typeface="微软雅黑"/>
                  <a:cs typeface="Times New Roman" panose="02020603050405020304" pitchFamily="18" charset="0"/>
                </a:rPr>
                <a:t>：</a:t>
              </a:r>
              <a:r>
                <a:rPr lang="en-US" altLang="zh-CN" sz="1800" b="0" dirty="0">
                  <a:solidFill>
                    <a:prstClr val="black"/>
                  </a:solidFill>
                  <a:latin typeface="Times New Roman" panose="02020603050405020304" pitchFamily="18" charset="0"/>
                  <a:ea typeface="微软雅黑"/>
                  <a:cs typeface="Times New Roman" panose="02020603050405020304" pitchFamily="18" charset="0"/>
                </a:rPr>
                <a:t>aaaaaba</a:t>
              </a:r>
              <a:endParaRPr lang="en-US" altLang="zh-CN" sz="1800" b="0" dirty="0">
                <a:solidFill>
                  <a:prstClr val="black"/>
                </a:solidFill>
                <a:latin typeface="Calibri"/>
                <a:ea typeface="微软雅黑"/>
              </a:endParaRPr>
            </a:p>
            <a:p>
              <a:pPr eaLnBrk="1" fontAlgn="auto" hangingPunct="1">
                <a:spcAft>
                  <a:spcPts val="0"/>
                </a:spcAft>
              </a:pPr>
              <a:r>
                <a:rPr lang="en-US" altLang="zh-CN" sz="1800" b="0" i="1" dirty="0">
                  <a:solidFill>
                    <a:prstClr val="black"/>
                  </a:solidFill>
                  <a:latin typeface="Times New Roman" panose="02020603050405020304" pitchFamily="18" charset="0"/>
                  <a:ea typeface="微软雅黑"/>
                  <a:cs typeface="Times New Roman" panose="02020603050405020304" pitchFamily="18" charset="0"/>
                </a:rPr>
                <a:t>T</a:t>
              </a:r>
              <a:r>
                <a:rPr lang="zh-CN" altLang="en-US" sz="1800" b="0" dirty="0">
                  <a:solidFill>
                    <a:prstClr val="black"/>
                  </a:solidFill>
                  <a:latin typeface="Times New Roman" panose="02020603050405020304" pitchFamily="18" charset="0"/>
                  <a:ea typeface="微软雅黑"/>
                  <a:cs typeface="Times New Roman" panose="02020603050405020304" pitchFamily="18" charset="0"/>
                </a:rPr>
                <a:t>：</a:t>
              </a:r>
              <a:r>
                <a:rPr lang="en-US" altLang="zh-CN" sz="1800" b="0" dirty="0">
                  <a:solidFill>
                    <a:srgbClr val="FF0000"/>
                  </a:solidFill>
                  <a:latin typeface="Times New Roman" panose="02020603050405020304" pitchFamily="18" charset="0"/>
                  <a:ea typeface="微软雅黑"/>
                  <a:cs typeface="Times New Roman" panose="02020603050405020304" pitchFamily="18" charset="0"/>
                </a:rPr>
                <a:t>ba</a:t>
              </a:r>
              <a:endParaRPr lang="zh-CN" altLang="en-US" sz="1800" b="0" dirty="0">
                <a:solidFill>
                  <a:srgbClr val="FF0000"/>
                </a:solidFill>
                <a:latin typeface="Calibri"/>
                <a:ea typeface="微软雅黑"/>
              </a:endParaRPr>
            </a:p>
          </p:txBody>
        </p:sp>
      </p:grpSp>
      <p:grpSp>
        <p:nvGrpSpPr>
          <p:cNvPr id="32" name="组合 25">
            <a:extLst>
              <a:ext uri="{FF2B5EF4-FFF2-40B4-BE49-F238E27FC236}">
                <a16:creationId xmlns:a16="http://schemas.microsoft.com/office/drawing/2014/main" id="{43DB6CF1-D2EB-08E4-B526-54E6FA684918}"/>
              </a:ext>
            </a:extLst>
          </p:cNvPr>
          <p:cNvGrpSpPr>
            <a:grpSpLocks/>
          </p:cNvGrpSpPr>
          <p:nvPr/>
        </p:nvGrpSpPr>
        <p:grpSpPr bwMode="auto">
          <a:xfrm>
            <a:off x="838200" y="4214819"/>
            <a:ext cx="6715125" cy="1379537"/>
            <a:chOff x="428596" y="4214818"/>
            <a:chExt cx="6715172" cy="1380127"/>
          </a:xfrm>
        </p:grpSpPr>
        <p:graphicFrame>
          <p:nvGraphicFramePr>
            <p:cNvPr id="33" name="Object 4">
              <a:extLst>
                <a:ext uri="{FF2B5EF4-FFF2-40B4-BE49-F238E27FC236}">
                  <a16:creationId xmlns:a16="http://schemas.microsoft.com/office/drawing/2014/main" id="{60C910ED-90F1-6723-A2A9-6EA8DE9C90BE}"/>
                </a:ext>
              </a:extLst>
            </p:cNvPr>
            <p:cNvGraphicFramePr>
              <a:graphicFrameLocks noChangeAspect="1"/>
            </p:cNvGraphicFramePr>
            <p:nvPr/>
          </p:nvGraphicFramePr>
          <p:xfrm>
            <a:off x="857224" y="4714884"/>
            <a:ext cx="6286544" cy="880061"/>
          </p:xfrm>
          <a:graphic>
            <a:graphicData uri="http://schemas.openxmlformats.org/presentationml/2006/ole">
              <mc:AlternateContent xmlns:mc="http://schemas.openxmlformats.org/markup-compatibility/2006">
                <mc:Choice xmlns:v="urn:schemas-microsoft-com:vml" Requires="v">
                  <p:oleObj name="Equation" r:id="rId6" imgW="3302000" imgH="431800" progId="Equation.DSMT4">
                    <p:embed/>
                  </p:oleObj>
                </mc:Choice>
                <mc:Fallback>
                  <p:oleObj name="Equation" r:id="rId6" imgW="3302000" imgH="431800" progId="Equation.DSMT4">
                    <p:embed/>
                    <p:pic>
                      <p:nvPicPr>
                        <p:cNvPr id="3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24" y="4714884"/>
                          <a:ext cx="6286544" cy="880061"/>
                        </a:xfrm>
                        <a:prstGeom prst="rect">
                          <a:avLst/>
                        </a:prstGeom>
                        <a:solidFill>
                          <a:srgbClr val="CCC1DA"/>
                        </a:solidFill>
                        <a:ln w="19050">
                          <a:solidFill>
                            <a:srgbClr val="604A7B"/>
                          </a:solidFill>
                          <a:miter lim="800000"/>
                          <a:headEnd/>
                          <a:tailEnd/>
                        </a:ln>
                      </p:spPr>
                    </p:pic>
                  </p:oleObj>
                </mc:Fallback>
              </mc:AlternateContent>
            </a:graphicData>
          </a:graphic>
        </p:graphicFrame>
        <p:sp>
          <p:nvSpPr>
            <p:cNvPr id="34" name="矩形 22">
              <a:extLst>
                <a:ext uri="{FF2B5EF4-FFF2-40B4-BE49-F238E27FC236}">
                  <a16:creationId xmlns:a16="http://schemas.microsoft.com/office/drawing/2014/main" id="{0E8AF28E-3D42-D7B4-C04B-B959B127EE0C}"/>
                </a:ext>
              </a:extLst>
            </p:cNvPr>
            <p:cNvSpPr>
              <a:spLocks noChangeArrowheads="1"/>
            </p:cNvSpPr>
            <p:nvPr/>
          </p:nvSpPr>
          <p:spPr bwMode="auto">
            <a:xfrm>
              <a:off x="428596" y="4214818"/>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eaLnBrk="1" fontAlgn="auto" hangingPunct="1">
                <a:spcBef>
                  <a:spcPts val="0"/>
                </a:spcBef>
                <a:spcAft>
                  <a:spcPts val="0"/>
                </a:spcAft>
              </a:pPr>
              <a:r>
                <a:rPr lang="zh-CN" altLang="en-US" dirty="0">
                  <a:solidFill>
                    <a:prstClr val="black"/>
                  </a:solidFill>
                  <a:latin typeface="华文楷体" panose="02010600040101010101" pitchFamily="2" charset="-122"/>
                  <a:ea typeface="华文楷体" panose="02010600040101010101" pitchFamily="2" charset="-122"/>
                </a:rPr>
                <a:t>则平均比较次数</a:t>
              </a:r>
            </a:p>
          </p:txBody>
        </p:sp>
      </p:grpSp>
      <p:sp>
        <p:nvSpPr>
          <p:cNvPr id="35" name="云形标注 25">
            <a:extLst>
              <a:ext uri="{FF2B5EF4-FFF2-40B4-BE49-F238E27FC236}">
                <a16:creationId xmlns:a16="http://schemas.microsoft.com/office/drawing/2014/main" id="{60E7CB49-62AD-3DAA-285B-CB679FE77477}"/>
              </a:ext>
            </a:extLst>
          </p:cNvPr>
          <p:cNvSpPr/>
          <p:nvPr/>
        </p:nvSpPr>
        <p:spPr bwMode="auto">
          <a:xfrm>
            <a:off x="6536408" y="3071810"/>
            <a:ext cx="2557447" cy="1285884"/>
          </a:xfrm>
          <a:prstGeom prst="cloudCallout">
            <a:avLst>
              <a:gd name="adj1" fmla="val -34164"/>
              <a:gd name="adj2" fmla="val 94578"/>
            </a:avLst>
          </a:prstGeom>
          <a:solidFill>
            <a:srgbClr val="B6D2EA">
              <a:alpha val="99000"/>
            </a:srgb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r>
              <a:rPr lang="zh-CN" altLang="en-US" sz="1800" b="0" dirty="0">
                <a:solidFill>
                  <a:prstClr val="black"/>
                </a:solidFill>
                <a:latin typeface="华文楷体" pitchFamily="2" charset="-122"/>
                <a:ea typeface="华文楷体" pitchFamily="2" charset="-122"/>
              </a:rPr>
              <a:t>最好情况下平均时间复杂度</a:t>
            </a:r>
            <a:r>
              <a:rPr lang="en-US" altLang="zh-CN" sz="1800" dirty="0">
                <a:solidFill>
                  <a:srgbClr val="FF0000"/>
                </a:solidFill>
                <a:ea typeface="华文楷体" pitchFamily="2" charset="-122"/>
                <a:cs typeface="Times New Roman" panose="02020603050405020304" pitchFamily="18" charset="0"/>
              </a:rPr>
              <a:t>O(n+m)</a:t>
            </a:r>
            <a:endParaRPr lang="zh-CN" altLang="en-US" sz="1800" dirty="0">
              <a:solidFill>
                <a:srgbClr val="FF0000"/>
              </a:solidFill>
              <a:ea typeface="华文楷体" pitchFamily="2" charset="-122"/>
              <a:cs typeface="Times New Roman" panose="02020603050405020304" pitchFamily="18" charset="0"/>
            </a:endParaRPr>
          </a:p>
        </p:txBody>
      </p:sp>
    </p:spTree>
    <p:extLst>
      <p:ext uri="{BB962C8B-B14F-4D97-AF65-F5344CB8AC3E}">
        <p14:creationId xmlns:p14="http://schemas.microsoft.com/office/powerpoint/2010/main" val="422243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ox(i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ox(in)">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ox(in)">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ox(in)">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a:ln>
                  <a:noFill/>
                </a:ln>
                <a:solidFill>
                  <a:prstClr val="black"/>
                </a:solidFill>
                <a:effectLst/>
                <a:uLnTx/>
                <a:uFillTx/>
                <a:latin typeface="Calibri"/>
                <a:ea typeface="Microsoft YaHei"/>
                <a:cs typeface="+mn-ea"/>
                <a:sym typeface="+mn-lt"/>
              </a:rPr>
              <a:t> </a:t>
            </a:r>
            <a:endParaRPr kumimoji="0" lang="en-JM" sz="1800" b="0" i="0" u="none" strike="noStrike" kern="1200" cap="none" spc="0" normalizeH="0" baseline="0" noProof="0" dirty="0">
              <a:ln>
                <a:noFill/>
              </a:ln>
              <a:solidFill>
                <a:prstClr val="black"/>
              </a:solidFill>
              <a:effectLst/>
              <a:uLnTx/>
              <a:uFillTx/>
              <a:latin typeface="Calibri"/>
              <a:ea typeface="Microsoft YaHei"/>
              <a:cs typeface="+mn-ea"/>
              <a:sym typeface="+mn-lt"/>
            </a:endParaRPr>
          </a:p>
        </p:txBody>
      </p:sp>
      <p:sp>
        <p:nvSpPr>
          <p:cNvPr id="9" name="Rectangle 154">
            <a:extLst>
              <a:ext uri="{FF2B5EF4-FFF2-40B4-BE49-F238E27FC236}">
                <a16:creationId xmlns:a16="http://schemas.microsoft.com/office/drawing/2014/main" id="{5D4E733B-2684-BC68-CE7F-B1096A8916D7}"/>
              </a:ext>
            </a:extLst>
          </p:cNvPr>
          <p:cNvSpPr txBox="1"/>
          <p:nvPr/>
        </p:nvSpPr>
        <p:spPr>
          <a:xfrm>
            <a:off x="755650" y="188913"/>
            <a:ext cx="6552654"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算法分析</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最</a:t>
            </a:r>
            <a:r>
              <a:rPr lang="zh-CN" altLang="en-US" sz="2800" dirty="0">
                <a:solidFill>
                  <a:srgbClr val="FEFFFF"/>
                </a:solidFill>
                <a:latin typeface="Times New Roman"/>
                <a:sym typeface="+mn-lt"/>
              </a:rPr>
              <a:t>坏</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情况（极端）</a:t>
            </a:r>
          </a:p>
        </p:txBody>
      </p:sp>
      <p:sp>
        <p:nvSpPr>
          <p:cNvPr id="2" name="Rectangle 13">
            <a:extLst>
              <a:ext uri="{FF2B5EF4-FFF2-40B4-BE49-F238E27FC236}">
                <a16:creationId xmlns:a16="http://schemas.microsoft.com/office/drawing/2014/main" id="{C101FA21-3F5A-B6B3-B27A-E730698201E1}"/>
              </a:ext>
            </a:extLst>
          </p:cNvPr>
          <p:cNvSpPr>
            <a:spLocks noChangeArrowheads="1"/>
          </p:cNvSpPr>
          <p:nvPr/>
        </p:nvSpPr>
        <p:spPr bwMode="gray">
          <a:xfrm>
            <a:off x="7358092" y="2281061"/>
            <a:ext cx="1428750" cy="708025"/>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aaaaaab</a:t>
            </a:r>
            <a:endParaRPr lang="en-US" altLang="zh-CN" dirty="0">
              <a:solidFill>
                <a:prstClr val="black"/>
              </a:solidFill>
              <a:latin typeface="Times New Roman" panose="02020603050405020304" pitchFamily="18" charset="0"/>
              <a:cs typeface="Times New Roman" panose="02020603050405020304" pitchFamily="18" charset="0"/>
            </a:endParaRPr>
          </a:p>
          <a:p>
            <a:pPr fontAlgn="auto">
              <a:spcAft>
                <a:spcPts val="0"/>
              </a:spcAft>
            </a:pPr>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err="1">
                <a:solidFill>
                  <a:prstClr val="black"/>
                </a:solidFill>
                <a:latin typeface="Times New Roman" panose="02020603050405020304" pitchFamily="18" charset="0"/>
                <a:cs typeface="Times New Roman" panose="02020603050405020304" pitchFamily="18" charset="0"/>
              </a:rPr>
              <a:t>aa</a:t>
            </a:r>
            <a:r>
              <a:rPr lang="en-US" altLang="zh-CN" dirty="0" err="1">
                <a:solidFill>
                  <a:srgbClr val="FF0000"/>
                </a:solidFill>
                <a:latin typeface="Times New Roman" panose="02020603050405020304" pitchFamily="18" charset="0"/>
                <a:cs typeface="Times New Roman" panose="02020603050405020304" pitchFamily="18" charset="0"/>
              </a:rPr>
              <a:t>b</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3" name="Rectangle 13">
            <a:extLst>
              <a:ext uri="{FF2B5EF4-FFF2-40B4-BE49-F238E27FC236}">
                <a16:creationId xmlns:a16="http://schemas.microsoft.com/office/drawing/2014/main" id="{144D1D4A-BEB1-E84B-5733-786E5F36C42B}"/>
              </a:ext>
            </a:extLst>
          </p:cNvPr>
          <p:cNvSpPr>
            <a:spLocks noChangeArrowheads="1"/>
          </p:cNvSpPr>
          <p:nvPr/>
        </p:nvSpPr>
        <p:spPr bwMode="gray">
          <a:xfrm>
            <a:off x="7358092" y="4001928"/>
            <a:ext cx="1428750" cy="708025"/>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aaaaaab</a:t>
            </a:r>
            <a:endParaRPr lang="en-US" altLang="zh-CN" dirty="0">
              <a:solidFill>
                <a:prstClr val="black"/>
              </a:solidFill>
              <a:latin typeface="Times New Roman" panose="02020603050405020304" pitchFamily="18" charset="0"/>
              <a:cs typeface="Times New Roman" panose="02020603050405020304" pitchFamily="18" charset="0"/>
            </a:endParaRPr>
          </a:p>
          <a:p>
            <a:pPr fontAlgn="auto">
              <a:spcAft>
                <a:spcPts val="0"/>
              </a:spcAft>
            </a:pPr>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err="1">
                <a:solidFill>
                  <a:prstClr val="black"/>
                </a:solidFill>
                <a:latin typeface="Times New Roman" panose="02020603050405020304" pitchFamily="18" charset="0"/>
                <a:cs typeface="Times New Roman" panose="02020603050405020304" pitchFamily="18" charset="0"/>
              </a:rPr>
              <a:t>aa</a:t>
            </a:r>
            <a:r>
              <a:rPr lang="en-US" altLang="zh-CN" dirty="0" err="1">
                <a:solidFill>
                  <a:srgbClr val="FF0000"/>
                </a:solidFill>
                <a:latin typeface="Times New Roman" panose="02020603050405020304" pitchFamily="18" charset="0"/>
                <a:cs typeface="Times New Roman" panose="02020603050405020304" pitchFamily="18" charset="0"/>
              </a:rPr>
              <a:t>b</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5" name="Rectangle 13">
            <a:extLst>
              <a:ext uri="{FF2B5EF4-FFF2-40B4-BE49-F238E27FC236}">
                <a16:creationId xmlns:a16="http://schemas.microsoft.com/office/drawing/2014/main" id="{C9A92B2B-7255-5C17-2D8A-78134FFABE27}"/>
              </a:ext>
            </a:extLst>
          </p:cNvPr>
          <p:cNvSpPr>
            <a:spLocks noChangeArrowheads="1"/>
          </p:cNvSpPr>
          <p:nvPr/>
        </p:nvSpPr>
        <p:spPr bwMode="gray">
          <a:xfrm>
            <a:off x="7358092" y="4822464"/>
            <a:ext cx="1428750" cy="892552"/>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sz="1000" dirty="0">
                <a:solidFill>
                  <a:prstClr val="black"/>
                </a:solidFill>
                <a:latin typeface="Times New Roman" panose="02020603050405020304" pitchFamily="18" charset="0"/>
                <a:cs typeface="Times New Roman" panose="02020603050405020304" pitchFamily="18" charset="0"/>
              </a:rPr>
              <a:t>1  2  3  4  5  6  7</a:t>
            </a:r>
          </a:p>
          <a:p>
            <a:pPr fontAlgn="auto">
              <a:spcBef>
                <a:spcPts val="0"/>
              </a:spcBef>
              <a:spcAft>
                <a:spcPts val="0"/>
              </a:spcAft>
            </a:pPr>
            <a:r>
              <a:rPr lang="en-US" altLang="zh-CN" dirty="0">
                <a:solidFill>
                  <a:prstClr val="black"/>
                </a:solidFill>
                <a:latin typeface="Times New Roman" panose="02020603050405020304" pitchFamily="18" charset="0"/>
                <a:cs typeface="Times New Roman" panose="02020603050405020304" pitchFamily="18" charset="0"/>
              </a:rPr>
              <a:t>aaaaaab</a:t>
            </a:r>
          </a:p>
          <a:p>
            <a:pPr fontAlgn="auto">
              <a:spcAft>
                <a:spcPts val="0"/>
              </a:spcAft>
            </a:pPr>
            <a:r>
              <a:rPr lang="en-US" altLang="zh-CN" dirty="0">
                <a:solidFill>
                  <a:prstClr val="black"/>
                </a:solidFill>
                <a:latin typeface="Times New Roman" panose="02020603050405020304" pitchFamily="18" charset="0"/>
                <a:cs typeface="Times New Roman" panose="02020603050405020304" pitchFamily="18" charset="0"/>
              </a:rPr>
              <a:t>        aa</a:t>
            </a:r>
            <a:r>
              <a:rPr lang="en-US" altLang="zh-CN" dirty="0">
                <a:solidFill>
                  <a:srgbClr val="FF0000"/>
                </a:solidFill>
                <a:latin typeface="Times New Roman" panose="02020603050405020304" pitchFamily="18" charset="0"/>
                <a:cs typeface="Times New Roman" panose="02020603050405020304" pitchFamily="18" charset="0"/>
              </a:rPr>
              <a:t>b</a:t>
            </a:r>
          </a:p>
        </p:txBody>
      </p:sp>
      <p:sp>
        <p:nvSpPr>
          <p:cNvPr id="6" name="圆角矩形 34">
            <a:extLst>
              <a:ext uri="{FF2B5EF4-FFF2-40B4-BE49-F238E27FC236}">
                <a16:creationId xmlns:a16="http://schemas.microsoft.com/office/drawing/2014/main" id="{40AD7D3B-21A3-F560-B3F3-BEDFC33EC39E}"/>
              </a:ext>
            </a:extLst>
          </p:cNvPr>
          <p:cNvSpPr/>
          <p:nvPr/>
        </p:nvSpPr>
        <p:spPr>
          <a:xfrm>
            <a:off x="755650" y="4573830"/>
            <a:ext cx="4857784" cy="1214446"/>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buFont typeface="Wingdings" panose="05000000000000000000" pitchFamily="2" charset="2"/>
              <a:buChar char="ü"/>
            </a:pPr>
            <a:r>
              <a:rPr lang="zh-CN" altLang="en-US" sz="2000" b="0" dirty="0">
                <a:solidFill>
                  <a:prstClr val="black"/>
                </a:solidFill>
                <a:latin typeface="Times New Roman" pitchFamily="18" charset="0"/>
                <a:ea typeface="华文楷体" panose="02010600040101010101" pitchFamily="2" charset="-122"/>
              </a:rPr>
              <a:t>第</a:t>
            </a:r>
            <a:r>
              <a:rPr lang="en-US" altLang="zh-CN" sz="2000" b="0" dirty="0">
                <a:solidFill>
                  <a:prstClr val="black"/>
                </a:solidFill>
                <a:latin typeface="Times New Roman" pitchFamily="18" charset="0"/>
                <a:ea typeface="华文楷体" panose="02010600040101010101" pitchFamily="2" charset="-122"/>
              </a:rPr>
              <a:t>5</a:t>
            </a:r>
            <a:r>
              <a:rPr lang="zh-CN" altLang="en-US" sz="2000" b="0" dirty="0">
                <a:solidFill>
                  <a:prstClr val="black"/>
                </a:solidFill>
                <a:latin typeface="Times New Roman" pitchFamily="18" charset="0"/>
                <a:ea typeface="华文楷体" panose="02010600040101010101" pitchFamily="2" charset="-122"/>
              </a:rPr>
              <a:t>个位置匹配成功</a:t>
            </a:r>
            <a:endParaRPr lang="en-US" altLang="zh-CN" sz="2000" b="0" dirty="0">
              <a:solidFill>
                <a:prstClr val="black"/>
              </a:solidFill>
              <a:latin typeface="Times New Roman" pitchFamily="18" charset="0"/>
              <a:ea typeface="华文楷体" panose="02010600040101010101" pitchFamily="2" charset="-122"/>
            </a:endParaRPr>
          </a:p>
          <a:p>
            <a:pPr eaLnBrk="1" fontAlgn="auto" hangingPunct="1">
              <a:spcBef>
                <a:spcPts val="0"/>
              </a:spcBef>
              <a:spcAft>
                <a:spcPts val="0"/>
              </a:spcAft>
              <a:buFont typeface="Wingdings" panose="05000000000000000000" pitchFamily="2" charset="2"/>
              <a:buChar char="ü"/>
            </a:pPr>
            <a:r>
              <a:rPr lang="zh-CN" altLang="en-US" sz="2000" b="0" dirty="0">
                <a:solidFill>
                  <a:prstClr val="black"/>
                </a:solidFill>
                <a:latin typeface="Times New Roman" pitchFamily="18" charset="0"/>
                <a:ea typeface="华文楷体" panose="02010600040101010101" pitchFamily="2" charset="-122"/>
              </a:rPr>
              <a:t>比较了                                             次</a:t>
            </a:r>
            <a:endParaRPr lang="en-US" altLang="zh-CN" sz="2000" b="0" dirty="0">
              <a:solidFill>
                <a:prstClr val="black"/>
              </a:solidFill>
              <a:latin typeface="Times New Roman" pitchFamily="18" charset="0"/>
              <a:ea typeface="华文楷体" panose="02010600040101010101" pitchFamily="2" charset="-122"/>
            </a:endParaRPr>
          </a:p>
        </p:txBody>
      </p:sp>
      <p:sp>
        <p:nvSpPr>
          <p:cNvPr id="7" name="矩形 6">
            <a:extLst>
              <a:ext uri="{FF2B5EF4-FFF2-40B4-BE49-F238E27FC236}">
                <a16:creationId xmlns:a16="http://schemas.microsoft.com/office/drawing/2014/main" id="{E36ED349-56D0-6E09-E5F5-B9E0556D8307}"/>
              </a:ext>
            </a:extLst>
          </p:cNvPr>
          <p:cNvSpPr/>
          <p:nvPr/>
        </p:nvSpPr>
        <p:spPr>
          <a:xfrm>
            <a:off x="1970096" y="5216772"/>
            <a:ext cx="2286016"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rPr>
              <a:t>？？？</a:t>
            </a:r>
          </a:p>
        </p:txBody>
      </p:sp>
      <p:sp>
        <p:nvSpPr>
          <p:cNvPr id="8" name="矩形 7">
            <a:extLst>
              <a:ext uri="{FF2B5EF4-FFF2-40B4-BE49-F238E27FC236}">
                <a16:creationId xmlns:a16="http://schemas.microsoft.com/office/drawing/2014/main" id="{FD96F9DB-AFDF-5CD0-0883-BEF9327699F7}"/>
              </a:ext>
            </a:extLst>
          </p:cNvPr>
          <p:cNvSpPr/>
          <p:nvPr/>
        </p:nvSpPr>
        <p:spPr>
          <a:xfrm>
            <a:off x="1970096" y="5228519"/>
            <a:ext cx="2286016"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a:solidFill>
                  <a:srgbClr val="FF0000"/>
                </a:solidFill>
                <a:latin typeface="Times New Roman" pitchFamily="18" charset="0"/>
                <a:ea typeface="华文楷体" panose="02010600040101010101" pitchFamily="2" charset="-122"/>
              </a:rPr>
              <a:t>(5−1)*3+3=5*3=15</a:t>
            </a:r>
            <a:endPar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DB65FC2B-64DB-F86F-F928-688965BA0B02}"/>
              </a:ext>
            </a:extLst>
          </p:cNvPr>
          <p:cNvSpPr/>
          <p:nvPr/>
        </p:nvSpPr>
        <p:spPr>
          <a:xfrm>
            <a:off x="142844" y="1250711"/>
            <a:ext cx="4572032" cy="461665"/>
          </a:xfrm>
          <a:prstGeom prst="rect">
            <a:avLst/>
          </a:prstGeom>
        </p:spPr>
        <p:txBody>
          <a:bodyPr wrap="square">
            <a:spAutoFit/>
          </a:bodyPr>
          <a:lstStyle/>
          <a:p>
            <a:pPr eaLnBrk="1" fontAlgn="auto" hangingPunct="1">
              <a:spcBef>
                <a:spcPts val="0"/>
              </a:spcBef>
              <a:spcAft>
                <a:spcPts val="0"/>
              </a:spcAft>
            </a:pPr>
            <a:r>
              <a:rPr lang="en-US" altLang="zh-CN" b="0" dirty="0">
                <a:solidFill>
                  <a:srgbClr val="800000"/>
                </a:solidFill>
                <a:latin typeface="隶书" panose="02010509060101010101" pitchFamily="49" charset="-122"/>
                <a:ea typeface="隶书" panose="02010509060101010101" pitchFamily="49" charset="-122"/>
                <a:sym typeface="+mn-lt"/>
              </a:rPr>
              <a:t>——</a:t>
            </a:r>
            <a:r>
              <a:rPr lang="zh-CN" altLang="en-US" b="0" dirty="0">
                <a:solidFill>
                  <a:srgbClr val="800000"/>
                </a:solidFill>
                <a:latin typeface="隶书" panose="02010509060101010101" pitchFamily="49" charset="-122"/>
                <a:ea typeface="隶书" panose="02010509060101010101" pitchFamily="49" charset="-122"/>
                <a:sym typeface="+mn-lt"/>
              </a:rPr>
              <a:t>子串位于主串的</a:t>
            </a:r>
            <a:r>
              <a:rPr lang="zh-CN" altLang="en-US" b="0" dirty="0">
                <a:solidFill>
                  <a:srgbClr val="FF0000"/>
                </a:solidFill>
                <a:latin typeface="隶书" panose="02010509060101010101" pitchFamily="49" charset="-122"/>
                <a:ea typeface="隶书" panose="02010509060101010101" pitchFamily="49" charset="-122"/>
                <a:sym typeface="+mn-lt"/>
              </a:rPr>
              <a:t>末尾</a:t>
            </a:r>
            <a:endParaRPr lang="zh-CN" altLang="en-US" b="0" dirty="0">
              <a:solidFill>
                <a:srgbClr val="FF0000"/>
              </a:solidFill>
              <a:latin typeface="隶书" panose="02010509060101010101" pitchFamily="49" charset="-122"/>
              <a:ea typeface="隶书" panose="02010509060101010101" pitchFamily="49" charset="-122"/>
            </a:endParaRPr>
          </a:p>
        </p:txBody>
      </p:sp>
      <p:sp>
        <p:nvSpPr>
          <p:cNvPr id="11" name="矩形 10">
            <a:extLst>
              <a:ext uri="{FF2B5EF4-FFF2-40B4-BE49-F238E27FC236}">
                <a16:creationId xmlns:a16="http://schemas.microsoft.com/office/drawing/2014/main" id="{00E6E366-1C76-D9A3-38E1-58A8B2C826F2}"/>
              </a:ext>
            </a:extLst>
          </p:cNvPr>
          <p:cNvSpPr/>
          <p:nvPr/>
        </p:nvSpPr>
        <p:spPr>
          <a:xfrm>
            <a:off x="1910628" y="5220202"/>
            <a:ext cx="2714074"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a:solidFill>
                  <a:srgbClr val="FF0000"/>
                </a:solidFill>
                <a:latin typeface="Times New Roman" pitchFamily="18" charset="0"/>
                <a:ea typeface="华文楷体" panose="02010600040101010101" pitchFamily="2" charset="-122"/>
              </a:rPr>
              <a:t>(i−1)*m+m=i*m</a:t>
            </a:r>
            <a:endPar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
        <p:nvSpPr>
          <p:cNvPr id="12" name="Rectangle 13">
            <a:extLst>
              <a:ext uri="{FF2B5EF4-FFF2-40B4-BE49-F238E27FC236}">
                <a16:creationId xmlns:a16="http://schemas.microsoft.com/office/drawing/2014/main" id="{73FA616D-55F9-8091-254A-6EDE1D5A0E81}"/>
              </a:ext>
            </a:extLst>
          </p:cNvPr>
          <p:cNvSpPr>
            <a:spLocks noChangeArrowheads="1"/>
          </p:cNvSpPr>
          <p:nvPr/>
        </p:nvSpPr>
        <p:spPr bwMode="gray">
          <a:xfrm>
            <a:off x="7358082" y="3138317"/>
            <a:ext cx="1428750" cy="708025"/>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aaaaaab</a:t>
            </a:r>
            <a:endParaRPr lang="en-US" altLang="zh-CN" dirty="0">
              <a:solidFill>
                <a:prstClr val="black"/>
              </a:solidFill>
              <a:latin typeface="Times New Roman" panose="02020603050405020304" pitchFamily="18" charset="0"/>
              <a:cs typeface="Times New Roman" panose="02020603050405020304" pitchFamily="18" charset="0"/>
            </a:endParaRPr>
          </a:p>
          <a:p>
            <a:pPr fontAlgn="auto">
              <a:spcAft>
                <a:spcPts val="0"/>
              </a:spcAft>
            </a:pPr>
            <a:r>
              <a:rPr lang="en-US" altLang="zh-CN" dirty="0">
                <a:solidFill>
                  <a:prstClr val="black"/>
                </a:solidFill>
                <a:latin typeface="Times New Roman" panose="02020603050405020304" pitchFamily="18" charset="0"/>
                <a:cs typeface="Times New Roman" panose="02020603050405020304" pitchFamily="18" charset="0"/>
              </a:rPr>
              <a:t>    </a:t>
            </a:r>
            <a:r>
              <a:rPr lang="en-US" altLang="zh-CN" dirty="0" err="1">
                <a:solidFill>
                  <a:prstClr val="black"/>
                </a:solidFill>
                <a:latin typeface="Times New Roman" panose="02020603050405020304" pitchFamily="18" charset="0"/>
                <a:cs typeface="Times New Roman" panose="02020603050405020304" pitchFamily="18" charset="0"/>
              </a:rPr>
              <a:t>aa</a:t>
            </a:r>
            <a:r>
              <a:rPr lang="en-US" altLang="zh-CN" dirty="0" err="1">
                <a:solidFill>
                  <a:srgbClr val="FF0000"/>
                </a:solidFill>
                <a:latin typeface="Times New Roman" panose="02020603050405020304" pitchFamily="18" charset="0"/>
                <a:cs typeface="Times New Roman" panose="02020603050405020304" pitchFamily="18" charset="0"/>
              </a:rPr>
              <a:t>b</a:t>
            </a:r>
            <a:endParaRPr lang="en-US" altLang="zh-CN" dirty="0">
              <a:solidFill>
                <a:srgbClr val="FF0000"/>
              </a:solidFill>
              <a:latin typeface="Times New Roman" panose="02020603050405020304" pitchFamily="18" charset="0"/>
              <a:cs typeface="Times New Roman" panose="02020603050405020304" pitchFamily="18" charset="0"/>
            </a:endParaRPr>
          </a:p>
        </p:txBody>
      </p:sp>
      <p:grpSp>
        <p:nvGrpSpPr>
          <p:cNvPr id="13" name="组合 12">
            <a:extLst>
              <a:ext uri="{FF2B5EF4-FFF2-40B4-BE49-F238E27FC236}">
                <a16:creationId xmlns:a16="http://schemas.microsoft.com/office/drawing/2014/main" id="{9F1E6C3F-6F8D-BA43-EEA4-D96C812F8AA5}"/>
              </a:ext>
            </a:extLst>
          </p:cNvPr>
          <p:cNvGrpSpPr/>
          <p:nvPr/>
        </p:nvGrpSpPr>
        <p:grpSpPr>
          <a:xfrm>
            <a:off x="7358083" y="857251"/>
            <a:ext cx="1500197" cy="1274579"/>
            <a:chOff x="7358082" y="0"/>
            <a:chExt cx="1500197" cy="1274579"/>
          </a:xfrm>
        </p:grpSpPr>
        <p:sp>
          <p:nvSpPr>
            <p:cNvPr id="14" name="Rectangle 13">
              <a:extLst>
                <a:ext uri="{FF2B5EF4-FFF2-40B4-BE49-F238E27FC236}">
                  <a16:creationId xmlns:a16="http://schemas.microsoft.com/office/drawing/2014/main" id="{83978A7F-6ACD-9C39-D258-543D8285562B}"/>
                </a:ext>
              </a:extLst>
            </p:cNvPr>
            <p:cNvSpPr>
              <a:spLocks noChangeArrowheads="1"/>
            </p:cNvSpPr>
            <p:nvPr/>
          </p:nvSpPr>
          <p:spPr bwMode="gray">
            <a:xfrm>
              <a:off x="7358092" y="566554"/>
              <a:ext cx="1428750" cy="708025"/>
            </a:xfrm>
            <a:prstGeom prst="rect">
              <a:avLst/>
            </a:prstGeom>
            <a:solidFill>
              <a:schemeClr val="bg2">
                <a:lumMod val="40000"/>
                <a:lumOff val="60000"/>
                <a:alpha val="60000"/>
              </a:schemeClr>
            </a:solidFill>
            <a:ln w="19050">
              <a:solidFill>
                <a:schemeClr val="accent4">
                  <a:lumMod val="75000"/>
                </a:schemeClr>
              </a:solidFill>
            </a:ln>
          </p:spPr>
          <p:txBody>
            <a:bodyPr anchor="ctr">
              <a:spAutoFit/>
            </a:bodyPr>
            <a:lstStyle>
              <a:lvl1pPr indent="2540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fontAlgn="auto">
                <a:spcBef>
                  <a:spcPts val="0"/>
                </a:spcBef>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aaaaaab</a:t>
              </a:r>
              <a:endParaRPr lang="en-US" altLang="zh-CN" dirty="0">
                <a:solidFill>
                  <a:prstClr val="black"/>
                </a:solidFill>
                <a:latin typeface="Times New Roman" panose="02020603050405020304" pitchFamily="18" charset="0"/>
                <a:cs typeface="Times New Roman" panose="02020603050405020304" pitchFamily="18" charset="0"/>
              </a:endParaRPr>
            </a:p>
            <a:p>
              <a:pPr fontAlgn="auto">
                <a:spcAft>
                  <a:spcPts val="0"/>
                </a:spcAft>
              </a:pPr>
              <a:r>
                <a:rPr lang="en-US" altLang="zh-CN" dirty="0" err="1">
                  <a:solidFill>
                    <a:prstClr val="black"/>
                  </a:solidFill>
                  <a:latin typeface="Times New Roman" panose="02020603050405020304" pitchFamily="18" charset="0"/>
                  <a:cs typeface="Times New Roman" panose="02020603050405020304" pitchFamily="18" charset="0"/>
                </a:rPr>
                <a:t>aa</a:t>
              </a:r>
              <a:r>
                <a:rPr lang="en-US" altLang="zh-CN" dirty="0" err="1">
                  <a:solidFill>
                    <a:srgbClr val="FF0000"/>
                  </a:solidFill>
                  <a:latin typeface="Times New Roman" panose="02020603050405020304" pitchFamily="18" charset="0"/>
                  <a:cs typeface="Times New Roman" panose="02020603050405020304" pitchFamily="18" charset="0"/>
                </a:rPr>
                <a:t>b</a:t>
              </a:r>
              <a:endParaRPr lang="en-US" altLang="zh-CN" dirty="0">
                <a:solidFill>
                  <a:srgbClr val="FF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3C656AA8-DE35-6288-D63F-60F7C870B58B}"/>
                </a:ext>
              </a:extLst>
            </p:cNvPr>
            <p:cNvSpPr/>
            <p:nvPr/>
          </p:nvSpPr>
          <p:spPr>
            <a:xfrm>
              <a:off x="7358082" y="0"/>
              <a:ext cx="1500197" cy="400110"/>
            </a:xfrm>
            <a:prstGeom prst="rect">
              <a:avLst/>
            </a:prstGeom>
          </p:spPr>
          <p:txBody>
            <a:bodyPr wrap="square">
              <a:spAutoFit/>
            </a:bodyPr>
            <a:lstStyle/>
            <a:p>
              <a:pPr eaLnBrk="1" fontAlgn="auto" hangingPunct="1">
                <a:spcBef>
                  <a:spcPts val="0"/>
                </a:spcBef>
                <a:spcAft>
                  <a:spcPts val="0"/>
                </a:spcAft>
              </a:pPr>
              <a:r>
                <a:rPr lang="en-US" altLang="zh-CN" sz="2000" b="0" dirty="0">
                  <a:solidFill>
                    <a:prstClr val="black"/>
                  </a:solidFill>
                  <a:ea typeface="华文楷体" pitchFamily="2" charset="-122"/>
                  <a:cs typeface="Times New Roman" panose="02020603050405020304" pitchFamily="18" charset="0"/>
                </a:rPr>
                <a:t>n=7</a:t>
              </a:r>
              <a:r>
                <a:rPr lang="zh-CN" altLang="en-US" sz="2000" b="0" dirty="0">
                  <a:solidFill>
                    <a:prstClr val="black"/>
                  </a:solidFill>
                  <a:latin typeface="华文楷体" pitchFamily="2" charset="-122"/>
                  <a:ea typeface="华文楷体" pitchFamily="2" charset="-122"/>
                </a:rPr>
                <a:t>， </a:t>
              </a:r>
              <a:r>
                <a:rPr lang="en-US" altLang="zh-CN" sz="2000" b="0" dirty="0">
                  <a:solidFill>
                    <a:prstClr val="black"/>
                  </a:solidFill>
                  <a:ea typeface="华文楷体" pitchFamily="2" charset="-122"/>
                  <a:cs typeface="Times New Roman" panose="02020603050405020304" pitchFamily="18" charset="0"/>
                </a:rPr>
                <a:t>m=3</a:t>
              </a:r>
            </a:p>
          </p:txBody>
        </p:sp>
      </p:grpSp>
      <p:sp>
        <p:nvSpPr>
          <p:cNvPr id="17" name="圆角矩形 34">
            <a:extLst>
              <a:ext uri="{FF2B5EF4-FFF2-40B4-BE49-F238E27FC236}">
                <a16:creationId xmlns:a16="http://schemas.microsoft.com/office/drawing/2014/main" id="{7636D823-7DB2-2BB8-0132-9691BECFFA1A}"/>
              </a:ext>
            </a:extLst>
          </p:cNvPr>
          <p:cNvSpPr/>
          <p:nvPr/>
        </p:nvSpPr>
        <p:spPr>
          <a:xfrm>
            <a:off x="694535" y="2531094"/>
            <a:ext cx="4857784" cy="1214446"/>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buFont typeface="Wingdings" panose="05000000000000000000" pitchFamily="2" charset="2"/>
              <a:buChar char="ü"/>
            </a:pPr>
            <a:r>
              <a:rPr lang="zh-CN" altLang="en-US" sz="2000" b="0" dirty="0">
                <a:solidFill>
                  <a:prstClr val="black"/>
                </a:solidFill>
                <a:latin typeface="Times New Roman" pitchFamily="18" charset="0"/>
                <a:ea typeface="华文楷体" panose="02010600040101010101" pitchFamily="2" charset="-122"/>
              </a:rPr>
              <a:t>最后一个位置匹配成功</a:t>
            </a:r>
            <a:endParaRPr lang="en-US" altLang="zh-CN" sz="2000" b="0" dirty="0">
              <a:solidFill>
                <a:prstClr val="black"/>
              </a:solidFill>
              <a:latin typeface="Times New Roman" pitchFamily="18" charset="0"/>
              <a:ea typeface="华文楷体" panose="02010600040101010101" pitchFamily="2" charset="-122"/>
            </a:endParaRPr>
          </a:p>
          <a:p>
            <a:pPr eaLnBrk="1" fontAlgn="auto" hangingPunct="1">
              <a:spcBef>
                <a:spcPts val="0"/>
              </a:spcBef>
              <a:spcAft>
                <a:spcPts val="0"/>
              </a:spcAft>
              <a:buFont typeface="Wingdings" panose="05000000000000000000" pitchFamily="2" charset="2"/>
              <a:buChar char="ü"/>
            </a:pPr>
            <a:r>
              <a:rPr lang="zh-CN" altLang="en-US" sz="2000" b="0" dirty="0">
                <a:solidFill>
                  <a:prstClr val="black"/>
                </a:solidFill>
                <a:latin typeface="Times New Roman" pitchFamily="18" charset="0"/>
                <a:ea typeface="华文楷体" panose="02010600040101010101" pitchFamily="2" charset="-122"/>
              </a:rPr>
              <a:t>比较了                                              次</a:t>
            </a:r>
            <a:endParaRPr lang="en-US" altLang="zh-CN" sz="2000" b="0" dirty="0">
              <a:solidFill>
                <a:prstClr val="black"/>
              </a:solidFill>
              <a:latin typeface="Times New Roman" pitchFamily="18" charset="0"/>
              <a:ea typeface="华文楷体" panose="02010600040101010101" pitchFamily="2" charset="-122"/>
            </a:endParaRPr>
          </a:p>
        </p:txBody>
      </p:sp>
      <p:sp>
        <p:nvSpPr>
          <p:cNvPr id="18" name="矩形 17">
            <a:extLst>
              <a:ext uri="{FF2B5EF4-FFF2-40B4-BE49-F238E27FC236}">
                <a16:creationId xmlns:a16="http://schemas.microsoft.com/office/drawing/2014/main" id="{ED68E06C-AE99-C92D-C1C8-3BD7373A23A4}"/>
              </a:ext>
            </a:extLst>
          </p:cNvPr>
          <p:cNvSpPr/>
          <p:nvPr/>
        </p:nvSpPr>
        <p:spPr>
          <a:xfrm>
            <a:off x="1908981" y="3174036"/>
            <a:ext cx="2286016"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rPr>
              <a:t>？？？</a:t>
            </a:r>
          </a:p>
        </p:txBody>
      </p:sp>
      <p:sp>
        <p:nvSpPr>
          <p:cNvPr id="19" name="矩形 18">
            <a:extLst>
              <a:ext uri="{FF2B5EF4-FFF2-40B4-BE49-F238E27FC236}">
                <a16:creationId xmlns:a16="http://schemas.microsoft.com/office/drawing/2014/main" id="{349A12AC-5ECB-659A-702B-07591D810067}"/>
              </a:ext>
            </a:extLst>
          </p:cNvPr>
          <p:cNvSpPr/>
          <p:nvPr/>
        </p:nvSpPr>
        <p:spPr>
          <a:xfrm>
            <a:off x="1908981" y="3174036"/>
            <a:ext cx="2286016"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a:solidFill>
                  <a:srgbClr val="FF0000"/>
                </a:solidFill>
                <a:latin typeface="Times New Roman" pitchFamily="18" charset="0"/>
                <a:ea typeface="华文楷体" panose="02010600040101010101" pitchFamily="2" charset="-122"/>
              </a:rPr>
              <a:t>(7−3)*3+3=5*3=15</a:t>
            </a:r>
            <a:endPar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2FD62BEB-A5C3-B178-6FB0-C9027B839BEE}"/>
              </a:ext>
            </a:extLst>
          </p:cNvPr>
          <p:cNvSpPr/>
          <p:nvPr/>
        </p:nvSpPr>
        <p:spPr>
          <a:xfrm>
            <a:off x="1744382" y="3163504"/>
            <a:ext cx="2880320" cy="428628"/>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altLang="zh-CN" sz="1800" dirty="0">
                <a:solidFill>
                  <a:srgbClr val="FF0000"/>
                </a:solidFill>
                <a:latin typeface="Times New Roman" pitchFamily="18" charset="0"/>
                <a:ea typeface="华文楷体" panose="02010600040101010101" pitchFamily="2" charset="-122"/>
              </a:rPr>
              <a:t>(n-m)*</a:t>
            </a:r>
            <a:r>
              <a:rPr lang="en-US" altLang="zh-CN" sz="1800" dirty="0" err="1">
                <a:solidFill>
                  <a:srgbClr val="FF0000"/>
                </a:solidFill>
                <a:latin typeface="Times New Roman" pitchFamily="18" charset="0"/>
                <a:ea typeface="华文楷体" panose="02010600040101010101" pitchFamily="2" charset="-122"/>
              </a:rPr>
              <a:t>m+m</a:t>
            </a:r>
            <a:r>
              <a:rPr lang="en-US" altLang="zh-CN" sz="1800" dirty="0">
                <a:solidFill>
                  <a:srgbClr val="FF0000"/>
                </a:solidFill>
                <a:latin typeface="Times New Roman" pitchFamily="18" charset="0"/>
                <a:ea typeface="华文楷体" panose="02010600040101010101" pitchFamily="2" charset="-122"/>
              </a:rPr>
              <a:t>=(n-m+1)*m</a:t>
            </a:r>
            <a:endParaRPr lang="zh-CN" altLang="en-US" sz="1800" dirty="0">
              <a:solidFill>
                <a:srgbClr val="FF0000"/>
              </a:solidFill>
              <a:latin typeface="Times New Roman" panose="02020603050405020304" pitchFamily="18" charset="0"/>
              <a:ea typeface="华文楷体" pitchFamily="2" charset="-122"/>
              <a:cs typeface="Times New Roman" panose="02020603050405020304" pitchFamily="18" charset="0"/>
            </a:endParaRPr>
          </a:p>
        </p:txBody>
      </p:sp>
    </p:spTree>
    <p:extLst>
      <p:ext uri="{BB962C8B-B14F-4D97-AF65-F5344CB8AC3E}">
        <p14:creationId xmlns:p14="http://schemas.microsoft.com/office/powerpoint/2010/main" val="70355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7">
                                            <p:bg/>
                                          </p:spTgt>
                                        </p:tgtEl>
                                        <p:attrNameLst>
                                          <p:attrName>style.visibility</p:attrName>
                                        </p:attrNameLst>
                                      </p:cBhvr>
                                      <p:to>
                                        <p:strVal val="visible"/>
                                      </p:to>
                                    </p:set>
                                    <p:animEffect transition="in" filter="box(in)">
                                      <p:cBhvr>
                                        <p:cTn id="32" dur="500"/>
                                        <p:tgtEl>
                                          <p:spTgt spid="17">
                                            <p:bg/>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box(in)">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box(in)">
                                      <p:cBhvr>
                                        <p:cTn id="42" dur="500"/>
                                        <p:tgtEl>
                                          <p:spTgt spid="1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ox(in)">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ox(in)">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ox(in)">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6">
                                            <p:bg/>
                                          </p:spTgt>
                                        </p:tgtEl>
                                        <p:attrNameLst>
                                          <p:attrName>style.visibility</p:attrName>
                                        </p:attrNameLst>
                                      </p:cBhvr>
                                      <p:to>
                                        <p:strVal val="visible"/>
                                      </p:to>
                                    </p:set>
                                    <p:animEffect transition="in" filter="box(in)">
                                      <p:cBhvr>
                                        <p:cTn id="62" dur="500"/>
                                        <p:tgtEl>
                                          <p:spTgt spid="6">
                                            <p:bg/>
                                          </p:spTgt>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6">
                                            <p:txEl>
                                              <p:pRg st="0" end="0"/>
                                            </p:txEl>
                                          </p:spTgt>
                                        </p:tgtEl>
                                        <p:attrNameLst>
                                          <p:attrName>style.visibility</p:attrName>
                                        </p:attrNameLst>
                                      </p:cBhvr>
                                      <p:to>
                                        <p:strVal val="visible"/>
                                      </p:to>
                                    </p:set>
                                    <p:animEffect transition="in" filter="box(in)">
                                      <p:cBhvr>
                                        <p:cTn id="67" dur="500"/>
                                        <p:tgtEl>
                                          <p:spTgt spid="6">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6">
                                            <p:txEl>
                                              <p:pRg st="1" end="1"/>
                                            </p:txEl>
                                          </p:spTgt>
                                        </p:tgtEl>
                                        <p:attrNameLst>
                                          <p:attrName>style.visibility</p:attrName>
                                        </p:attrNameLst>
                                      </p:cBhvr>
                                      <p:to>
                                        <p:strVal val="visible"/>
                                      </p:to>
                                    </p:set>
                                    <p:animEffect transition="in" filter="box(in)">
                                      <p:cBhvr>
                                        <p:cTn id="72" dur="500"/>
                                        <p:tgtEl>
                                          <p:spTgt spid="6">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ox(in)">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box(in)">
                                      <p:cBhvr>
                                        <p:cTn id="82" dur="500"/>
                                        <p:tgtEl>
                                          <p:spTgt spid="8"/>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box(in)">
                                      <p:cBhvr>
                                        <p:cTn id="8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uiExpand="1" build="p" bldLvl="2" animBg="1"/>
      <p:bldP spid="7" grpId="0" animBg="1"/>
      <p:bldP spid="8" grpId="0" animBg="1"/>
      <p:bldP spid="11" grpId="0" animBg="1"/>
      <p:bldP spid="12" grpId="0" animBg="1"/>
      <p:bldP spid="17" grpId="0" uiExpand="1" build="p" bldLvl="2" animBg="1"/>
      <p:bldP spid="18" grpId="0" animBg="1"/>
      <p:bldP spid="19" grpId="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4A99E812-DD55-8F45-5AF1-8D0C1BC03F01}"/>
              </a:ext>
            </a:extLst>
          </p:cNvPr>
          <p:cNvSpPr txBox="1">
            <a:spLocks/>
          </p:cNvSpPr>
          <p:nvPr/>
        </p:nvSpPr>
        <p:spPr>
          <a:xfrm>
            <a:off x="457200" y="5471889"/>
            <a:ext cx="6629400" cy="2928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a:ln>
                  <a:noFill/>
                </a:ln>
                <a:solidFill>
                  <a:prstClr val="black"/>
                </a:solidFill>
                <a:effectLst/>
                <a:uLnTx/>
                <a:uFillTx/>
                <a:latin typeface="Calibri"/>
                <a:ea typeface="Microsoft YaHei"/>
                <a:cs typeface="+mn-ea"/>
                <a:sym typeface="+mn-lt"/>
              </a:rPr>
              <a:t> </a:t>
            </a:r>
            <a:endParaRPr kumimoji="0" lang="en-JM" sz="1800" b="0" i="0" u="none" strike="noStrike" kern="1200" cap="none" spc="0" normalizeH="0" baseline="0" noProof="0" dirty="0">
              <a:ln>
                <a:noFill/>
              </a:ln>
              <a:solidFill>
                <a:prstClr val="black"/>
              </a:solidFill>
              <a:effectLst/>
              <a:uLnTx/>
              <a:uFillTx/>
              <a:latin typeface="Calibri"/>
              <a:ea typeface="Microsoft YaHei"/>
              <a:cs typeface="+mn-ea"/>
              <a:sym typeface="+mn-lt"/>
            </a:endParaRPr>
          </a:p>
        </p:txBody>
      </p:sp>
      <p:sp>
        <p:nvSpPr>
          <p:cNvPr id="2" name="Footer Placeholder 2">
            <a:extLst>
              <a:ext uri="{FF2B5EF4-FFF2-40B4-BE49-F238E27FC236}">
                <a16:creationId xmlns:a16="http://schemas.microsoft.com/office/drawing/2014/main" id="{5B88B86A-5FDA-F09F-DCD7-BA730E110B3C}"/>
              </a:ext>
            </a:extLst>
          </p:cNvPr>
          <p:cNvSpPr txBox="1">
            <a:spLocks/>
          </p:cNvSpPr>
          <p:nvPr/>
        </p:nvSpPr>
        <p:spPr>
          <a:xfrm>
            <a:off x="479959" y="5649114"/>
            <a:ext cx="6629400" cy="292894"/>
          </a:xfrm>
          <a:prstGeom prst="rect">
            <a:avLst/>
          </a:prstGeom>
        </p:spPr>
        <p:txBody>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a:lstStyle>
          <a:p>
            <a:r>
              <a:rPr lang="en-JM">
                <a:cs typeface="+mn-ea"/>
                <a:sym typeface="+mn-lt"/>
              </a:rPr>
              <a:t> </a:t>
            </a:r>
            <a:endParaRPr lang="en-JM" dirty="0">
              <a:cs typeface="+mn-ea"/>
              <a:sym typeface="+mn-lt"/>
            </a:endParaRPr>
          </a:p>
        </p:txBody>
      </p:sp>
      <p:sp>
        <p:nvSpPr>
          <p:cNvPr id="3" name="圆角矩形 13">
            <a:extLst>
              <a:ext uri="{FF2B5EF4-FFF2-40B4-BE49-F238E27FC236}">
                <a16:creationId xmlns:a16="http://schemas.microsoft.com/office/drawing/2014/main" id="{C8BD4DDD-FD2A-2EAB-31A7-E6A0B1467EAF}"/>
              </a:ext>
            </a:extLst>
          </p:cNvPr>
          <p:cNvSpPr/>
          <p:nvPr/>
        </p:nvSpPr>
        <p:spPr>
          <a:xfrm>
            <a:off x="451355" y="1340768"/>
            <a:ext cx="6858048" cy="1598480"/>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Times New Roman" pitchFamily="18" charset="0"/>
                <a:ea typeface="华文楷体" panose="02010600040101010101" pitchFamily="2" charset="-122"/>
              </a:rPr>
              <a:t>每趟不成功的匹配都发生在</a:t>
            </a:r>
            <a:r>
              <a:rPr lang="en-US" altLang="zh-CN" dirty="0">
                <a:solidFill>
                  <a:schemeClr val="tx1"/>
                </a:solidFill>
                <a:latin typeface="Times New Roman" pitchFamily="18" charset="0"/>
                <a:ea typeface="华文楷体" panose="02010600040101010101" pitchFamily="2" charset="-122"/>
              </a:rPr>
              <a:t>T</a:t>
            </a:r>
            <a:r>
              <a:rPr lang="zh-CN" altLang="en-US" dirty="0">
                <a:solidFill>
                  <a:schemeClr val="tx1"/>
                </a:solidFill>
                <a:latin typeface="Times New Roman" pitchFamily="18" charset="0"/>
                <a:ea typeface="华文楷体" panose="02010600040101010101" pitchFamily="2" charset="-122"/>
              </a:rPr>
              <a:t>的</a:t>
            </a:r>
            <a:r>
              <a:rPr lang="zh-CN" altLang="en-US" b="1" dirty="0">
                <a:solidFill>
                  <a:srgbClr val="FF0000"/>
                </a:solidFill>
                <a:latin typeface="Times New Roman" pitchFamily="18" charset="0"/>
                <a:ea typeface="华文楷体" panose="02010600040101010101" pitchFamily="2" charset="-122"/>
              </a:rPr>
              <a:t>最后一个</a:t>
            </a:r>
            <a:r>
              <a:rPr lang="zh-CN" altLang="en-US" dirty="0">
                <a:solidFill>
                  <a:schemeClr val="tx1"/>
                </a:solidFill>
                <a:latin typeface="Times New Roman" pitchFamily="18" charset="0"/>
                <a:ea typeface="华文楷体" panose="02010600040101010101" pitchFamily="2" charset="-122"/>
              </a:rPr>
              <a:t>字符与</a:t>
            </a:r>
            <a:r>
              <a:rPr lang="en-US" altLang="zh-CN" dirty="0">
                <a:solidFill>
                  <a:schemeClr val="tx1"/>
                </a:solidFill>
                <a:latin typeface="Times New Roman" pitchFamily="18" charset="0"/>
                <a:ea typeface="华文楷体" panose="02010600040101010101" pitchFamily="2" charset="-122"/>
              </a:rPr>
              <a:t>S</a:t>
            </a:r>
            <a:r>
              <a:rPr lang="zh-CN" altLang="en-US" dirty="0">
                <a:solidFill>
                  <a:schemeClr val="tx1"/>
                </a:solidFill>
                <a:latin typeface="Times New Roman" pitchFamily="18" charset="0"/>
                <a:ea typeface="华文楷体" panose="02010600040101010101" pitchFamily="2" charset="-122"/>
              </a:rPr>
              <a:t>相应字符的比较</a:t>
            </a:r>
            <a:endParaRPr lang="en-US" altLang="zh-CN" dirty="0">
              <a:solidFill>
                <a:schemeClr val="tx1"/>
              </a:solidFill>
              <a:latin typeface="Times New Roman" pitchFamily="18" charset="0"/>
              <a:ea typeface="华文楷体" panose="02010600040101010101" pitchFamily="2" charset="-122"/>
            </a:endParaRPr>
          </a:p>
          <a:p>
            <a:pPr lvl="1">
              <a:buFont typeface="Wingdings" panose="05000000000000000000" pitchFamily="2" charset="2"/>
              <a:buChar char="ü"/>
            </a:pPr>
            <a:r>
              <a:rPr lang="zh-CN" altLang="en-US" dirty="0">
                <a:solidFill>
                  <a:schemeClr val="tx1"/>
                </a:solidFill>
                <a:latin typeface="Times New Roman" pitchFamily="18" charset="0"/>
                <a:ea typeface="华文楷体" panose="02010600040101010101" pitchFamily="2" charset="-122"/>
              </a:rPr>
              <a:t>第</a:t>
            </a:r>
            <a:r>
              <a:rPr lang="en-US" altLang="zh-CN" dirty="0">
                <a:solidFill>
                  <a:schemeClr val="tx1"/>
                </a:solidFill>
                <a:latin typeface="Times New Roman" pitchFamily="18" charset="0"/>
                <a:ea typeface="华文楷体" panose="02010600040101010101" pitchFamily="2" charset="-122"/>
              </a:rPr>
              <a:t>i</a:t>
            </a:r>
            <a:r>
              <a:rPr lang="zh-CN" altLang="en-US" dirty="0">
                <a:solidFill>
                  <a:schemeClr val="tx1"/>
                </a:solidFill>
                <a:latin typeface="Times New Roman" pitchFamily="18" charset="0"/>
                <a:ea typeface="华文楷体" panose="02010600040101010101" pitchFamily="2" charset="-122"/>
              </a:rPr>
              <a:t>个位置匹配成功，比较了</a:t>
            </a:r>
            <a:r>
              <a:rPr lang="en-US" altLang="zh-CN" b="1" dirty="0" err="1">
                <a:solidFill>
                  <a:srgbClr val="FF0000"/>
                </a:solidFill>
                <a:latin typeface="Times New Roman" pitchFamily="18" charset="0"/>
                <a:ea typeface="华文楷体" panose="02010600040101010101" pitchFamily="2" charset="-122"/>
              </a:rPr>
              <a:t>i</a:t>
            </a:r>
            <a:r>
              <a:rPr lang="en-US" altLang="zh-CN" b="1" dirty="0">
                <a:solidFill>
                  <a:srgbClr val="FF0000"/>
                </a:solidFill>
                <a:latin typeface="Times New Roman" pitchFamily="18" charset="0"/>
                <a:ea typeface="华文楷体" panose="02010600040101010101" pitchFamily="2" charset="-122"/>
              </a:rPr>
              <a:t>*m</a:t>
            </a:r>
            <a:r>
              <a:rPr lang="zh-CN" altLang="en-US" dirty="0">
                <a:solidFill>
                  <a:schemeClr val="tx1"/>
                </a:solidFill>
                <a:latin typeface="Times New Roman" pitchFamily="18" charset="0"/>
                <a:ea typeface="华文楷体" panose="02010600040101010101" pitchFamily="2" charset="-122"/>
              </a:rPr>
              <a:t>次</a:t>
            </a:r>
            <a:endParaRPr lang="en-US" altLang="zh-CN" dirty="0">
              <a:solidFill>
                <a:schemeClr val="tx1"/>
              </a:solidFill>
              <a:latin typeface="Times New Roman" pitchFamily="18" charset="0"/>
              <a:ea typeface="华文楷体" panose="02010600040101010101" pitchFamily="2" charset="-122"/>
            </a:endParaRPr>
          </a:p>
          <a:p>
            <a:pPr lvl="1">
              <a:buFont typeface="Wingdings" panose="05000000000000000000" pitchFamily="2" charset="2"/>
              <a:buChar char="ü"/>
            </a:pPr>
            <a:r>
              <a:rPr lang="zh-CN" altLang="en-US" dirty="0">
                <a:solidFill>
                  <a:schemeClr val="tx1"/>
                </a:solidFill>
                <a:latin typeface="Times New Roman" pitchFamily="18" charset="0"/>
                <a:ea typeface="华文楷体" panose="02010600040101010101" pitchFamily="2" charset="-122"/>
              </a:rPr>
              <a:t>假定每个位置上匹配成功的</a:t>
            </a:r>
            <a:r>
              <a:rPr lang="zh-CN" altLang="en-US" b="1" dirty="0">
                <a:solidFill>
                  <a:srgbClr val="FF0000"/>
                </a:solidFill>
                <a:latin typeface="Times New Roman" pitchFamily="18" charset="0"/>
                <a:ea typeface="华文楷体" panose="02010600040101010101" pitchFamily="2" charset="-122"/>
              </a:rPr>
              <a:t>概率相等</a:t>
            </a:r>
          </a:p>
        </p:txBody>
      </p:sp>
      <p:grpSp>
        <p:nvGrpSpPr>
          <p:cNvPr id="5" name="组合 18">
            <a:extLst>
              <a:ext uri="{FF2B5EF4-FFF2-40B4-BE49-F238E27FC236}">
                <a16:creationId xmlns:a16="http://schemas.microsoft.com/office/drawing/2014/main" id="{166EE836-0A4D-5132-A376-D41B5683E605}"/>
              </a:ext>
            </a:extLst>
          </p:cNvPr>
          <p:cNvGrpSpPr>
            <a:grpSpLocks/>
          </p:cNvGrpSpPr>
          <p:nvPr/>
        </p:nvGrpSpPr>
        <p:grpSpPr bwMode="auto">
          <a:xfrm>
            <a:off x="860958" y="4082256"/>
            <a:ext cx="7500938" cy="1398587"/>
            <a:chOff x="428596" y="4214818"/>
            <a:chExt cx="7500990" cy="1399224"/>
          </a:xfrm>
        </p:grpSpPr>
        <p:sp>
          <p:nvSpPr>
            <p:cNvPr id="6" name="矩形 14">
              <a:extLst>
                <a:ext uri="{FF2B5EF4-FFF2-40B4-BE49-F238E27FC236}">
                  <a16:creationId xmlns:a16="http://schemas.microsoft.com/office/drawing/2014/main" id="{4FCA0EDA-4B90-7D72-14EF-4D09CC44DF21}"/>
                </a:ext>
              </a:extLst>
            </p:cNvPr>
            <p:cNvSpPr>
              <a:spLocks noChangeArrowheads="1"/>
            </p:cNvSpPr>
            <p:nvPr/>
          </p:nvSpPr>
          <p:spPr bwMode="auto">
            <a:xfrm>
              <a:off x="428596" y="4214818"/>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000" b="1">
                  <a:solidFill>
                    <a:schemeClr val="tx1"/>
                  </a:solidFill>
                  <a:latin typeface="黑体" panose="02010609060101010101" pitchFamily="49" charset="-122"/>
                  <a:ea typeface="黑体" panose="02010609060101010101" pitchFamily="49" charset="-122"/>
                </a:defRPr>
              </a:lvl1pPr>
              <a:lvl2pPr marL="742950" indent="-285750" eaLnBrk="0" hangingPunct="0">
                <a:defRPr sz="2000" b="1">
                  <a:solidFill>
                    <a:schemeClr val="tx1"/>
                  </a:solidFill>
                  <a:latin typeface="黑体" panose="02010609060101010101" pitchFamily="49" charset="-122"/>
                  <a:ea typeface="黑体" panose="02010609060101010101" pitchFamily="49" charset="-122"/>
                </a:defRPr>
              </a:lvl2pPr>
              <a:lvl3pPr marL="1143000" indent="-228600" eaLnBrk="0" hangingPunct="0">
                <a:defRPr sz="2000" b="1">
                  <a:solidFill>
                    <a:schemeClr val="tx1"/>
                  </a:solidFill>
                  <a:latin typeface="黑体" panose="02010609060101010101" pitchFamily="49" charset="-122"/>
                  <a:ea typeface="黑体" panose="02010609060101010101" pitchFamily="49" charset="-122"/>
                </a:defRPr>
              </a:lvl3pPr>
              <a:lvl4pPr marL="1600200" indent="-228600" eaLnBrk="0" hangingPunct="0">
                <a:defRPr sz="2000" b="1">
                  <a:solidFill>
                    <a:schemeClr val="tx1"/>
                  </a:solidFill>
                  <a:latin typeface="黑体" panose="02010609060101010101" pitchFamily="49" charset="-122"/>
                  <a:ea typeface="黑体" panose="02010609060101010101" pitchFamily="49" charset="-122"/>
                </a:defRPr>
              </a:lvl4pPr>
              <a:lvl5pPr marL="2057400" indent="-228600" eaLnBrk="0" hangingPunct="0">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2"/>
                </a:buClr>
                <a:buSzPct val="150000"/>
                <a:defRPr sz="2000" b="1">
                  <a:solidFill>
                    <a:schemeClr val="tx1"/>
                  </a:solidFill>
                  <a:latin typeface="黑体" panose="02010609060101010101" pitchFamily="49" charset="-122"/>
                  <a:ea typeface="黑体" panose="02010609060101010101" pitchFamily="49" charset="-122"/>
                </a:defRPr>
              </a:lvl9pPr>
            </a:lstStyle>
            <a:p>
              <a:pPr eaLnBrk="1" hangingPunct="1"/>
              <a:r>
                <a:rPr lang="zh-CN" altLang="en-US" dirty="0">
                  <a:latin typeface="华文楷体" panose="02010600040101010101" pitchFamily="2" charset="-122"/>
                  <a:ea typeface="华文楷体" panose="02010600040101010101" pitchFamily="2" charset="-122"/>
                </a:rPr>
                <a:t>则平均比较次数</a:t>
              </a:r>
            </a:p>
          </p:txBody>
        </p:sp>
        <p:graphicFrame>
          <p:nvGraphicFramePr>
            <p:cNvPr id="7" name="Object 7">
              <a:extLst>
                <a:ext uri="{FF2B5EF4-FFF2-40B4-BE49-F238E27FC236}">
                  <a16:creationId xmlns:a16="http://schemas.microsoft.com/office/drawing/2014/main" id="{F1766A74-8BC3-04CB-F6EE-CF4867CA6F5A}"/>
                </a:ext>
              </a:extLst>
            </p:cNvPr>
            <p:cNvGraphicFramePr>
              <a:graphicFrameLocks noChangeAspect="1"/>
            </p:cNvGraphicFramePr>
            <p:nvPr>
              <p:extLst>
                <p:ext uri="{D42A27DB-BD31-4B8C-83A1-F6EECF244321}">
                  <p14:modId xmlns:p14="http://schemas.microsoft.com/office/powerpoint/2010/main" val="3669262649"/>
                </p:ext>
              </p:extLst>
            </p:nvPr>
          </p:nvGraphicFramePr>
          <p:xfrm>
            <a:off x="857224" y="4786322"/>
            <a:ext cx="7072362" cy="827720"/>
          </p:xfrm>
          <a:graphic>
            <a:graphicData uri="http://schemas.openxmlformats.org/presentationml/2006/ole">
              <mc:AlternateContent xmlns:mc="http://schemas.openxmlformats.org/markup-compatibility/2006">
                <mc:Choice xmlns:v="urn:schemas-microsoft-com:vml" Requires="v">
                  <p:oleObj name="Equation" r:id="rId2" imgW="2895600" imgH="431800" progId="Equation.DSMT4">
                    <p:embed/>
                  </p:oleObj>
                </mc:Choice>
                <mc:Fallback>
                  <p:oleObj name="Equation" r:id="rId2" imgW="2895600" imgH="431800" progId="Equation.DSMT4">
                    <p:embed/>
                    <p:pic>
                      <p:nvPicPr>
                        <p:cNvPr id="1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24" y="4786322"/>
                          <a:ext cx="7072362" cy="827720"/>
                        </a:xfrm>
                        <a:prstGeom prst="rect">
                          <a:avLst/>
                        </a:prstGeom>
                        <a:solidFill>
                          <a:srgbClr val="CCC1DA"/>
                        </a:solidFill>
                        <a:ln w="19050">
                          <a:solidFill>
                            <a:srgbClr val="604A7B"/>
                          </a:solidFill>
                          <a:miter lim="800000"/>
                          <a:headEnd/>
                          <a:tailEnd/>
                        </a:ln>
                      </p:spPr>
                    </p:pic>
                  </p:oleObj>
                </mc:Fallback>
              </mc:AlternateContent>
            </a:graphicData>
          </a:graphic>
        </p:graphicFrame>
      </p:grpSp>
      <p:sp>
        <p:nvSpPr>
          <p:cNvPr id="8" name="云形标注 18">
            <a:extLst>
              <a:ext uri="{FF2B5EF4-FFF2-40B4-BE49-F238E27FC236}">
                <a16:creationId xmlns:a16="http://schemas.microsoft.com/office/drawing/2014/main" id="{CD2BE278-8074-B51D-43B2-9CBD7CDCCA26}"/>
              </a:ext>
            </a:extLst>
          </p:cNvPr>
          <p:cNvSpPr/>
          <p:nvPr/>
        </p:nvSpPr>
        <p:spPr bwMode="auto">
          <a:xfrm>
            <a:off x="6012160" y="2623080"/>
            <a:ext cx="3205519" cy="2030419"/>
          </a:xfrm>
          <a:prstGeom prst="cloudCallout">
            <a:avLst>
              <a:gd name="adj1" fmla="val -61131"/>
              <a:gd name="adj2" fmla="val 52476"/>
            </a:avLst>
          </a:prstGeom>
          <a:solidFill>
            <a:srgbClr val="B6D2EA">
              <a:alpha val="99000"/>
            </a:srgbClr>
          </a:solidFill>
          <a:ln w="9525" cap="flat" cmpd="sng" algn="ctr">
            <a:noFill/>
            <a:prstDash val="solid"/>
            <a:round/>
            <a:headEnd type="none" w="med" len="med"/>
            <a:tailEnd type="none" w="med" len="med"/>
          </a:ln>
          <a:effectLst/>
        </p:spPr>
        <p:txBody>
          <a:bodyPr/>
          <a:lstStyle/>
          <a:p>
            <a:pPr>
              <a:defRPr/>
            </a:pPr>
            <a:r>
              <a:rPr lang="zh-CN" altLang="en-US" dirty="0">
                <a:latin typeface="华文楷体" pitchFamily="2" charset="-122"/>
                <a:ea typeface="华文楷体" pitchFamily="2" charset="-122"/>
              </a:rPr>
              <a:t>最坏情况下平均时间复杂度</a:t>
            </a:r>
            <a:r>
              <a:rPr lang="en-US" altLang="zh-CN" b="1" dirty="0">
                <a:solidFill>
                  <a:srgbClr val="FF0000"/>
                </a:solidFill>
                <a:latin typeface="Times New Roman" panose="02020603050405020304" pitchFamily="18" charset="0"/>
                <a:ea typeface="华文楷体" pitchFamily="2" charset="-122"/>
                <a:cs typeface="Times New Roman" panose="02020603050405020304" pitchFamily="18" charset="0"/>
              </a:rPr>
              <a:t>O(n*m)</a:t>
            </a:r>
          </a:p>
          <a:p>
            <a:pPr>
              <a:defRPr/>
            </a:pPr>
            <a:r>
              <a:rPr lang="zh-CN" altLang="en-US" sz="1800" dirty="0">
                <a:latin typeface="华文楷体" pitchFamily="2" charset="-122"/>
                <a:ea typeface="华文楷体" pitchFamily="2" charset="-122"/>
              </a:rPr>
              <a:t>（通常</a:t>
            </a:r>
            <a:r>
              <a:rPr lang="en-US" altLang="zh-CN" sz="1800" dirty="0">
                <a:latin typeface="华文楷体" pitchFamily="2" charset="-122"/>
                <a:ea typeface="华文楷体" pitchFamily="2" charset="-122"/>
              </a:rPr>
              <a:t>m&lt;&lt;n</a:t>
            </a:r>
            <a:r>
              <a:rPr lang="zh-CN" altLang="en-US" sz="1800" dirty="0">
                <a:latin typeface="华文楷体" pitchFamily="2" charset="-122"/>
                <a:ea typeface="华文楷体" pitchFamily="2" charset="-122"/>
              </a:rPr>
              <a:t>）</a:t>
            </a:r>
          </a:p>
        </p:txBody>
      </p:sp>
      <p:graphicFrame>
        <p:nvGraphicFramePr>
          <p:cNvPr id="10" name="Object 2">
            <a:extLst>
              <a:ext uri="{FF2B5EF4-FFF2-40B4-BE49-F238E27FC236}">
                <a16:creationId xmlns:a16="http://schemas.microsoft.com/office/drawing/2014/main" id="{7951BBC7-1E1B-820A-571B-16AC2BCF86F6}"/>
              </a:ext>
            </a:extLst>
          </p:cNvPr>
          <p:cNvGraphicFramePr>
            <a:graphicFrameLocks noChangeAspect="1"/>
          </p:cNvGraphicFramePr>
          <p:nvPr>
            <p:extLst>
              <p:ext uri="{D42A27DB-BD31-4B8C-83A1-F6EECF244321}">
                <p14:modId xmlns:p14="http://schemas.microsoft.com/office/powerpoint/2010/main" val="178333382"/>
              </p:ext>
            </p:extLst>
          </p:nvPr>
        </p:nvGraphicFramePr>
        <p:xfrm>
          <a:off x="3165999" y="3082124"/>
          <a:ext cx="2073275" cy="757237"/>
        </p:xfrm>
        <a:graphic>
          <a:graphicData uri="http://schemas.openxmlformats.org/presentationml/2006/ole">
            <mc:AlternateContent xmlns:mc="http://schemas.openxmlformats.org/markup-compatibility/2006">
              <mc:Choice xmlns:v="urn:schemas-microsoft-com:vml" Requires="v">
                <p:oleObj name="Equation" r:id="rId4" imgW="748975" imgH="355446" progId="Equation.DSMT4">
                  <p:embed/>
                </p:oleObj>
              </mc:Choice>
              <mc:Fallback>
                <p:oleObj name="Equation" r:id="rId4" imgW="748975" imgH="355446" progId="Equation.DSMT4">
                  <p:embed/>
                  <p:pic>
                    <p:nvPicPr>
                      <p:cNvPr id="1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5999" y="3082124"/>
                        <a:ext cx="2073275" cy="757237"/>
                      </a:xfrm>
                      <a:prstGeom prst="rect">
                        <a:avLst/>
                      </a:prstGeom>
                      <a:solidFill>
                        <a:srgbClr val="CCC1DA"/>
                      </a:solidFill>
                      <a:ln w="19050">
                        <a:solidFill>
                          <a:srgbClr val="604A7B"/>
                        </a:solidFill>
                        <a:miter lim="800000"/>
                        <a:headEnd/>
                        <a:tailEnd/>
                      </a:ln>
                    </p:spPr>
                  </p:pic>
                </p:oleObj>
              </mc:Fallback>
            </mc:AlternateContent>
          </a:graphicData>
        </a:graphic>
      </p:graphicFrame>
      <p:sp>
        <p:nvSpPr>
          <p:cNvPr id="11" name="Rectangle 154">
            <a:extLst>
              <a:ext uri="{FF2B5EF4-FFF2-40B4-BE49-F238E27FC236}">
                <a16:creationId xmlns:a16="http://schemas.microsoft.com/office/drawing/2014/main" id="{D23B783B-AA36-E89D-D42C-6353B3791DB0}"/>
              </a:ext>
            </a:extLst>
          </p:cNvPr>
          <p:cNvSpPr txBox="1"/>
          <p:nvPr/>
        </p:nvSpPr>
        <p:spPr>
          <a:xfrm>
            <a:off x="755650" y="188913"/>
            <a:ext cx="6552654"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算法分析</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最</a:t>
            </a:r>
            <a:r>
              <a:rPr lang="zh-CN" altLang="en-US" sz="2800" dirty="0">
                <a:solidFill>
                  <a:srgbClr val="FEFFFF"/>
                </a:solidFill>
                <a:latin typeface="Times New Roman"/>
                <a:sym typeface="+mn-lt"/>
              </a:rPr>
              <a:t>坏</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情况</a:t>
            </a:r>
          </a:p>
        </p:txBody>
      </p:sp>
    </p:spTree>
    <p:extLst>
      <p:ext uri="{BB962C8B-B14F-4D97-AF65-F5344CB8AC3E}">
        <p14:creationId xmlns:p14="http://schemas.microsoft.com/office/powerpoint/2010/main" val="176792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ox(in)">
                                      <p:cBhvr>
                                        <p:cTn id="7" dur="500"/>
                                        <p:tgtEl>
                                          <p:spTgt spid="3">
                                            <p:bg/>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ox(in)">
                                      <p:cBhvr>
                                        <p:cTn id="10" dur="500"/>
                                        <p:tgtEl>
                                          <p:spTgt spid="3">
                                            <p:txEl>
                                              <p:pRg st="0" end="0"/>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ox(in)">
                                      <p:cBhvr>
                                        <p:cTn id="13" dur="500"/>
                                        <p:tgtEl>
                                          <p:spTgt spid="3">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ox(i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ox(i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ox(in)">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ox(i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2">
            <a:extLst>
              <a:ext uri="{FF2B5EF4-FFF2-40B4-BE49-F238E27FC236}">
                <a16:creationId xmlns:a16="http://schemas.microsoft.com/office/drawing/2014/main" id="{162B73CD-3AA8-B16C-5169-8AB9F8FF7ED9}"/>
              </a:ext>
            </a:extLst>
          </p:cNvPr>
          <p:cNvSpPr txBox="1">
            <a:spLocks/>
          </p:cNvSpPr>
          <p:nvPr/>
        </p:nvSpPr>
        <p:spPr>
          <a:xfrm>
            <a:off x="491315" y="5301208"/>
            <a:ext cx="6629400" cy="292894"/>
          </a:xfrm>
          <a:prstGeom prst="rect">
            <a:avLst/>
          </a:prstGeom>
        </p:spPr>
        <p:txBody>
          <a:bodyPr/>
          <a:ls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楷体_GB2312" pitchFamily="49"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JM" sz="2400" b="1" i="0" u="none" strike="noStrike" kern="1200" cap="none" spc="0" normalizeH="0" baseline="0" noProof="0">
                <a:ln>
                  <a:noFill/>
                </a:ln>
                <a:solidFill>
                  <a:srgbClr val="000000"/>
                </a:solidFill>
                <a:effectLst/>
                <a:uLnTx/>
                <a:uFillTx/>
                <a:latin typeface="Times New Roman" panose="02020603050405020304" pitchFamily="18" charset="0"/>
                <a:ea typeface="楷体_GB2312" pitchFamily="49" charset="-122"/>
                <a:cs typeface="+mn-ea"/>
                <a:sym typeface="+mn-lt"/>
              </a:rPr>
              <a:t> </a:t>
            </a:r>
            <a:endParaRPr kumimoji="0" lang="en-JM"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ea"/>
              <a:sym typeface="+mn-lt"/>
            </a:endParaRPr>
          </a:p>
        </p:txBody>
      </p:sp>
      <p:grpSp>
        <p:nvGrpSpPr>
          <p:cNvPr id="8" name="组合 7">
            <a:extLst>
              <a:ext uri="{FF2B5EF4-FFF2-40B4-BE49-F238E27FC236}">
                <a16:creationId xmlns:a16="http://schemas.microsoft.com/office/drawing/2014/main" id="{FD5F5B3B-EB68-E9BD-A3BE-E40E3F1708FB}"/>
              </a:ext>
            </a:extLst>
          </p:cNvPr>
          <p:cNvGrpSpPr/>
          <p:nvPr/>
        </p:nvGrpSpPr>
        <p:grpSpPr>
          <a:xfrm>
            <a:off x="6588223" y="723745"/>
            <a:ext cx="1976925" cy="2273207"/>
            <a:chOff x="6325030" y="204087"/>
            <a:chExt cx="2206004" cy="2517789"/>
          </a:xfrm>
        </p:grpSpPr>
        <p:sp>
          <p:nvSpPr>
            <p:cNvPr id="9" name="右弧形箭头 40">
              <a:extLst>
                <a:ext uri="{FF2B5EF4-FFF2-40B4-BE49-F238E27FC236}">
                  <a16:creationId xmlns:a16="http://schemas.microsoft.com/office/drawing/2014/main" id="{A0DCC00B-EA85-659A-98DE-9838A8316012}"/>
                </a:ext>
              </a:extLst>
            </p:cNvPr>
            <p:cNvSpPr/>
            <p:nvPr/>
          </p:nvSpPr>
          <p:spPr>
            <a:xfrm rot="19597821">
              <a:off x="8011487" y="444625"/>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grpSp>
          <p:nvGrpSpPr>
            <p:cNvPr id="10" name="组合 9">
              <a:extLst>
                <a:ext uri="{FF2B5EF4-FFF2-40B4-BE49-F238E27FC236}">
                  <a16:creationId xmlns:a16="http://schemas.microsoft.com/office/drawing/2014/main" id="{D4746BD7-BFBA-6566-74EE-404C2B3F101B}"/>
                </a:ext>
              </a:extLst>
            </p:cNvPr>
            <p:cNvGrpSpPr/>
            <p:nvPr/>
          </p:nvGrpSpPr>
          <p:grpSpPr>
            <a:xfrm>
              <a:off x="6325030" y="204087"/>
              <a:ext cx="2106960" cy="2517789"/>
              <a:chOff x="6325030" y="204087"/>
              <a:chExt cx="2106960" cy="2517789"/>
            </a:xfrm>
          </p:grpSpPr>
          <p:sp>
            <p:nvSpPr>
              <p:cNvPr id="11" name="矩形 10">
                <a:extLst>
                  <a:ext uri="{FF2B5EF4-FFF2-40B4-BE49-F238E27FC236}">
                    <a16:creationId xmlns:a16="http://schemas.microsoft.com/office/drawing/2014/main" id="{98189044-C142-F1D3-E591-BD08B2355CCC}"/>
                  </a:ext>
                </a:extLst>
              </p:cNvPr>
              <p:cNvSpPr/>
              <p:nvPr/>
            </p:nvSpPr>
            <p:spPr>
              <a:xfrm>
                <a:off x="7094615" y="204087"/>
                <a:ext cx="556564"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b</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12" name="矩形 11">
                <a:extLst>
                  <a:ext uri="{FF2B5EF4-FFF2-40B4-BE49-F238E27FC236}">
                    <a16:creationId xmlns:a16="http://schemas.microsoft.com/office/drawing/2014/main" id="{343F3AED-AB2B-4705-DCF0-A014B18D6E07}"/>
                  </a:ext>
                </a:extLst>
              </p:cNvPr>
              <p:cNvSpPr/>
              <p:nvPr/>
            </p:nvSpPr>
            <p:spPr>
              <a:xfrm>
                <a:off x="6421571" y="1413167"/>
                <a:ext cx="526106"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a</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13" name="矩形 12">
                <a:extLst>
                  <a:ext uri="{FF2B5EF4-FFF2-40B4-BE49-F238E27FC236}">
                    <a16:creationId xmlns:a16="http://schemas.microsoft.com/office/drawing/2014/main" id="{14305DBD-E24D-08F4-4A22-B406C51625A9}"/>
                  </a:ext>
                </a:extLst>
              </p:cNvPr>
              <p:cNvSpPr/>
              <p:nvPr/>
            </p:nvSpPr>
            <p:spPr>
              <a:xfrm>
                <a:off x="7905884" y="1413167"/>
                <a:ext cx="526106"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a</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14" name="右弧形箭头 41">
                <a:extLst>
                  <a:ext uri="{FF2B5EF4-FFF2-40B4-BE49-F238E27FC236}">
                    <a16:creationId xmlns:a16="http://schemas.microsoft.com/office/drawing/2014/main" id="{D6A9F47B-255B-327D-042B-0A2AC5A5129D}"/>
                  </a:ext>
                </a:extLst>
              </p:cNvPr>
              <p:cNvSpPr/>
              <p:nvPr/>
            </p:nvSpPr>
            <p:spPr>
              <a:xfrm rot="5400000">
                <a:off x="7207535" y="1743750"/>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sp>
            <p:nvSpPr>
              <p:cNvPr id="15" name="右弧形箭头 42">
                <a:extLst>
                  <a:ext uri="{FF2B5EF4-FFF2-40B4-BE49-F238E27FC236}">
                    <a16:creationId xmlns:a16="http://schemas.microsoft.com/office/drawing/2014/main" id="{75226709-39AC-EB21-DDF3-62509CF5C52B}"/>
                  </a:ext>
                </a:extLst>
              </p:cNvPr>
              <p:cNvSpPr/>
              <p:nvPr/>
            </p:nvSpPr>
            <p:spPr>
              <a:xfrm rot="12545682">
                <a:off x="6325030" y="467683"/>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grpSp>
      </p:grpSp>
      <p:grpSp>
        <p:nvGrpSpPr>
          <p:cNvPr id="16" name="组合 15">
            <a:extLst>
              <a:ext uri="{FF2B5EF4-FFF2-40B4-BE49-F238E27FC236}">
                <a16:creationId xmlns:a16="http://schemas.microsoft.com/office/drawing/2014/main" id="{CF7AF0B3-5823-3126-55F7-EE0E19B5553E}"/>
              </a:ext>
            </a:extLst>
          </p:cNvPr>
          <p:cNvGrpSpPr/>
          <p:nvPr/>
        </p:nvGrpSpPr>
        <p:grpSpPr>
          <a:xfrm>
            <a:off x="1034215" y="2377028"/>
            <a:ext cx="3429024" cy="818855"/>
            <a:chOff x="1000100" y="1857370"/>
            <a:chExt cx="3429024" cy="818855"/>
          </a:xfrm>
        </p:grpSpPr>
        <p:sp>
          <p:nvSpPr>
            <p:cNvPr id="17" name="云形标注 30">
              <a:extLst>
                <a:ext uri="{FF2B5EF4-FFF2-40B4-BE49-F238E27FC236}">
                  <a16:creationId xmlns:a16="http://schemas.microsoft.com/office/drawing/2014/main" id="{26163346-F2F1-AEB5-4890-89063B3FFD9A}"/>
                </a:ext>
              </a:extLst>
            </p:cNvPr>
            <p:cNvSpPr/>
            <p:nvPr/>
          </p:nvSpPr>
          <p:spPr bwMode="auto">
            <a:xfrm>
              <a:off x="3357554" y="1857370"/>
              <a:ext cx="1071570" cy="571504"/>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a:cs typeface="+mn-cs"/>
                </a:rPr>
                <a:t>感染</a:t>
              </a:r>
            </a:p>
          </p:txBody>
        </p:sp>
        <p:grpSp>
          <p:nvGrpSpPr>
            <p:cNvPr id="18" name="组合 17">
              <a:extLst>
                <a:ext uri="{FF2B5EF4-FFF2-40B4-BE49-F238E27FC236}">
                  <a16:creationId xmlns:a16="http://schemas.microsoft.com/office/drawing/2014/main" id="{19111057-99A1-7DF6-033C-59467928F060}"/>
                </a:ext>
              </a:extLst>
            </p:cNvPr>
            <p:cNvGrpSpPr/>
            <p:nvPr/>
          </p:nvGrpSpPr>
          <p:grpSpPr>
            <a:xfrm>
              <a:off x="1000100" y="2073940"/>
              <a:ext cx="1706054" cy="602285"/>
              <a:chOff x="1000100" y="2073940"/>
              <a:chExt cx="1706054" cy="602285"/>
            </a:xfrm>
          </p:grpSpPr>
          <p:pic>
            <p:nvPicPr>
              <p:cNvPr id="19" name="Picture 3">
                <a:extLst>
                  <a:ext uri="{FF2B5EF4-FFF2-40B4-BE49-F238E27FC236}">
                    <a16:creationId xmlns:a16="http://schemas.microsoft.com/office/drawing/2014/main" id="{60C78CFF-886E-0756-C8C9-DF6C950A4EA1}"/>
                  </a:ext>
                </a:extLst>
              </p:cNvPr>
              <p:cNvPicPr>
                <a:picLocks noChangeAspect="1" noChangeArrowheads="1"/>
              </p:cNvPicPr>
              <p:nvPr/>
            </p:nvPicPr>
            <p:blipFill>
              <a:blip r:embed="rId2" cstate="print"/>
              <a:srcRect/>
              <a:stretch>
                <a:fillRect/>
              </a:stretch>
            </p:blipFill>
            <p:spPr bwMode="auto">
              <a:xfrm>
                <a:off x="1000100" y="2073940"/>
                <a:ext cx="551822" cy="569248"/>
              </a:xfrm>
              <a:prstGeom prst="rect">
                <a:avLst/>
              </a:prstGeom>
              <a:noFill/>
              <a:ln w="9525">
                <a:noFill/>
                <a:miter lim="800000"/>
                <a:headEnd/>
                <a:tailEnd/>
              </a:ln>
              <a:effectLst/>
            </p:spPr>
          </p:pic>
          <p:sp>
            <p:nvSpPr>
              <p:cNvPr id="20" name="矩形 19">
                <a:extLst>
                  <a:ext uri="{FF2B5EF4-FFF2-40B4-BE49-F238E27FC236}">
                    <a16:creationId xmlns:a16="http://schemas.microsoft.com/office/drawing/2014/main" id="{DE9A0A60-424F-CF3C-06B2-A6579BA4337B}"/>
                  </a:ext>
                </a:extLst>
              </p:cNvPr>
              <p:cNvSpPr/>
              <p:nvPr/>
            </p:nvSpPr>
            <p:spPr>
              <a:xfrm>
                <a:off x="1643042" y="2214560"/>
                <a:ext cx="1063112"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err="1">
                    <a:ln>
                      <a:noFill/>
                    </a:ln>
                    <a:solidFill>
                      <a:srgbClr val="000000"/>
                    </a:solidFill>
                    <a:effectLst/>
                    <a:uLnTx/>
                    <a:uFillTx/>
                    <a:latin typeface="华文楷体" panose="02010600040101010101" pitchFamily="2" charset="-122"/>
                    <a:ea typeface="华文楷体" panose="02010600040101010101" pitchFamily="2" charset="-122"/>
                    <a:cs typeface="+mn-cs"/>
                  </a:rPr>
                  <a:t>bbb</a:t>
                </a:r>
                <a:r>
                  <a:rPr kumimoji="0" lang="en-US" altLang="zh-CN" sz="2400" b="1" i="0" u="sng" strike="noStrike" kern="1200" cap="none" spc="0" normalizeH="0" baseline="0" noProof="0" dirty="0" err="1">
                    <a:ln>
                      <a:noFill/>
                    </a:ln>
                    <a:solidFill>
                      <a:srgbClr val="FF0505"/>
                    </a:solidFill>
                    <a:effectLst/>
                    <a:uLnTx/>
                    <a:uFillTx/>
                    <a:latin typeface="华文楷体" panose="02010600040101010101" pitchFamily="2" charset="-122"/>
                    <a:ea typeface="华文楷体" panose="02010600040101010101" pitchFamily="2" charset="-122"/>
                    <a:cs typeface="+mn-cs"/>
                  </a:rPr>
                  <a:t>baa</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grpSp>
      </p:grpSp>
      <p:grpSp>
        <p:nvGrpSpPr>
          <p:cNvPr id="21" name="组合 20">
            <a:extLst>
              <a:ext uri="{FF2B5EF4-FFF2-40B4-BE49-F238E27FC236}">
                <a16:creationId xmlns:a16="http://schemas.microsoft.com/office/drawing/2014/main" id="{B9F473FD-14AE-974E-D7FA-D3DE33E6D6DC}"/>
              </a:ext>
            </a:extLst>
          </p:cNvPr>
          <p:cNvGrpSpPr/>
          <p:nvPr/>
        </p:nvGrpSpPr>
        <p:grpSpPr>
          <a:xfrm>
            <a:off x="1034215" y="3234284"/>
            <a:ext cx="3500462" cy="785817"/>
            <a:chOff x="1000100" y="2714626"/>
            <a:chExt cx="3500462" cy="785817"/>
          </a:xfrm>
        </p:grpSpPr>
        <p:sp>
          <p:nvSpPr>
            <p:cNvPr id="22" name="云形标注 12">
              <a:extLst>
                <a:ext uri="{FF2B5EF4-FFF2-40B4-BE49-F238E27FC236}">
                  <a16:creationId xmlns:a16="http://schemas.microsoft.com/office/drawing/2014/main" id="{A09A61BA-EAD8-0E14-5D08-EACC9B14B82D}"/>
                </a:ext>
              </a:extLst>
            </p:cNvPr>
            <p:cNvSpPr/>
            <p:nvPr/>
          </p:nvSpPr>
          <p:spPr bwMode="auto">
            <a:xfrm>
              <a:off x="3428992" y="2714626"/>
              <a:ext cx="1071570" cy="642942"/>
            </a:xfrm>
            <a:prstGeom prst="cloudCallout">
              <a:avLst>
                <a:gd name="adj1" fmla="val -128121"/>
                <a:gd name="adj2" fmla="val 52055"/>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a:cs typeface="+mn-cs"/>
                </a:rPr>
                <a:t>感染</a:t>
              </a:r>
            </a:p>
          </p:txBody>
        </p:sp>
        <p:grpSp>
          <p:nvGrpSpPr>
            <p:cNvPr id="23" name="组合 22">
              <a:extLst>
                <a:ext uri="{FF2B5EF4-FFF2-40B4-BE49-F238E27FC236}">
                  <a16:creationId xmlns:a16="http://schemas.microsoft.com/office/drawing/2014/main" id="{C087581D-64E6-B910-475D-1DC75BB01818}"/>
                </a:ext>
              </a:extLst>
            </p:cNvPr>
            <p:cNvGrpSpPr/>
            <p:nvPr/>
          </p:nvGrpSpPr>
          <p:grpSpPr>
            <a:xfrm>
              <a:off x="1000100" y="2928940"/>
              <a:ext cx="1602555" cy="571503"/>
              <a:chOff x="1000100" y="2928940"/>
              <a:chExt cx="1602555" cy="571503"/>
            </a:xfrm>
          </p:grpSpPr>
          <p:pic>
            <p:nvPicPr>
              <p:cNvPr id="24" name="Picture 2">
                <a:extLst>
                  <a:ext uri="{FF2B5EF4-FFF2-40B4-BE49-F238E27FC236}">
                    <a16:creationId xmlns:a16="http://schemas.microsoft.com/office/drawing/2014/main" id="{CE1E4522-064D-DD96-5566-F52E19BA8BD0}"/>
                  </a:ext>
                </a:extLst>
              </p:cNvPr>
              <p:cNvPicPr>
                <a:picLocks noChangeAspect="1" noChangeArrowheads="1"/>
              </p:cNvPicPr>
              <p:nvPr/>
            </p:nvPicPr>
            <p:blipFill>
              <a:blip r:embed="rId3" cstate="print"/>
              <a:srcRect/>
              <a:stretch>
                <a:fillRect/>
              </a:stretch>
            </p:blipFill>
            <p:spPr bwMode="auto">
              <a:xfrm>
                <a:off x="1000100" y="2928940"/>
                <a:ext cx="513524" cy="571503"/>
              </a:xfrm>
              <a:prstGeom prst="rect">
                <a:avLst/>
              </a:prstGeom>
              <a:noFill/>
              <a:ln w="9525">
                <a:noFill/>
                <a:miter lim="800000"/>
                <a:headEnd/>
                <a:tailEnd/>
              </a:ln>
              <a:effectLst/>
            </p:spPr>
          </p:pic>
          <p:sp>
            <p:nvSpPr>
              <p:cNvPr id="25" name="矩形 24">
                <a:extLst>
                  <a:ext uri="{FF2B5EF4-FFF2-40B4-BE49-F238E27FC236}">
                    <a16:creationId xmlns:a16="http://schemas.microsoft.com/office/drawing/2014/main" id="{BDACECDC-5DF7-B790-CC7D-1435C8D4F6DB}"/>
                  </a:ext>
                </a:extLst>
              </p:cNvPr>
              <p:cNvSpPr/>
              <p:nvPr/>
            </p:nvSpPr>
            <p:spPr>
              <a:xfrm>
                <a:off x="1571604" y="3000378"/>
                <a:ext cx="1031051"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err="1">
                    <a:ln>
                      <a:noFill/>
                    </a:ln>
                    <a:solidFill>
                      <a:srgbClr val="000000"/>
                    </a:solidFill>
                    <a:effectLst/>
                    <a:uLnTx/>
                    <a:uFillTx/>
                    <a:latin typeface="华文楷体" panose="02010600040101010101" pitchFamily="2" charset="-122"/>
                    <a:ea typeface="华文楷体" panose="02010600040101010101" pitchFamily="2" charset="-122"/>
                    <a:cs typeface="+mn-cs"/>
                  </a:rPr>
                  <a:t>a</a:t>
                </a:r>
                <a:r>
                  <a:rPr kumimoji="0" lang="en-US" altLang="zh-CN" sz="2400" b="1" i="0" u="sng"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mn-cs"/>
                  </a:rPr>
                  <a:t>aab</a:t>
                </a:r>
                <a:r>
                  <a:rPr kumimoji="0" lang="en-US" altLang="zh-CN" sz="2400" b="1" i="0" u="none" strike="noStrike" kern="1200" cap="none" spc="0" normalizeH="0" baseline="0" noProof="0" dirty="0" err="1">
                    <a:ln>
                      <a:noFill/>
                    </a:ln>
                    <a:solidFill>
                      <a:srgbClr val="000000"/>
                    </a:solidFill>
                    <a:effectLst/>
                    <a:uLnTx/>
                    <a:uFillTx/>
                    <a:latin typeface="华文楷体" panose="02010600040101010101" pitchFamily="2" charset="-122"/>
                    <a:ea typeface="华文楷体" panose="02010600040101010101" pitchFamily="2" charset="-122"/>
                    <a:cs typeface="+mn-cs"/>
                  </a:rPr>
                  <a:t>bb</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grpSp>
      </p:grpSp>
      <p:grpSp>
        <p:nvGrpSpPr>
          <p:cNvPr id="26" name="组合 25">
            <a:extLst>
              <a:ext uri="{FF2B5EF4-FFF2-40B4-BE49-F238E27FC236}">
                <a16:creationId xmlns:a16="http://schemas.microsoft.com/office/drawing/2014/main" id="{32521415-183C-927E-CCB2-CBA2F74123D5}"/>
              </a:ext>
            </a:extLst>
          </p:cNvPr>
          <p:cNvGrpSpPr/>
          <p:nvPr/>
        </p:nvGrpSpPr>
        <p:grpSpPr>
          <a:xfrm>
            <a:off x="1034215" y="4162978"/>
            <a:ext cx="4000528" cy="663837"/>
            <a:chOff x="1000100" y="3643320"/>
            <a:chExt cx="4000528" cy="663837"/>
          </a:xfrm>
        </p:grpSpPr>
        <p:sp>
          <p:nvSpPr>
            <p:cNvPr id="27" name="云形标注 18">
              <a:extLst>
                <a:ext uri="{FF2B5EF4-FFF2-40B4-BE49-F238E27FC236}">
                  <a16:creationId xmlns:a16="http://schemas.microsoft.com/office/drawing/2014/main" id="{522E1755-219E-BFD8-4D5A-CDE7CD68D51F}"/>
                </a:ext>
              </a:extLst>
            </p:cNvPr>
            <p:cNvSpPr/>
            <p:nvPr/>
          </p:nvSpPr>
          <p:spPr bwMode="auto">
            <a:xfrm>
              <a:off x="3500430" y="3643320"/>
              <a:ext cx="1500198" cy="642942"/>
            </a:xfrm>
            <a:prstGeom prst="cloudCallout">
              <a:avLst>
                <a:gd name="adj1" fmla="val -129739"/>
                <a:gd name="adj2" fmla="val 24366"/>
              </a:avLst>
            </a:prstGeom>
            <a:solidFill>
              <a:schemeClr val="bg2">
                <a:lumMod val="60000"/>
                <a:lumOff val="40000"/>
                <a:alpha val="99000"/>
              </a:schemeClr>
            </a:solid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华文楷体"/>
                  <a:cs typeface="+mn-cs"/>
                </a:rPr>
                <a:t>未感染</a:t>
              </a:r>
            </a:p>
          </p:txBody>
        </p:sp>
        <p:grpSp>
          <p:nvGrpSpPr>
            <p:cNvPr id="28" name="组合 27">
              <a:extLst>
                <a:ext uri="{FF2B5EF4-FFF2-40B4-BE49-F238E27FC236}">
                  <a16:creationId xmlns:a16="http://schemas.microsoft.com/office/drawing/2014/main" id="{253DA35D-CE5C-04E7-C7B2-4894B3FB8C90}"/>
                </a:ext>
              </a:extLst>
            </p:cNvPr>
            <p:cNvGrpSpPr/>
            <p:nvPr/>
          </p:nvGrpSpPr>
          <p:grpSpPr>
            <a:xfrm>
              <a:off x="1000100" y="3786196"/>
              <a:ext cx="1679500" cy="520961"/>
              <a:chOff x="1000100" y="3786196"/>
              <a:chExt cx="1679500" cy="520961"/>
            </a:xfrm>
          </p:grpSpPr>
          <p:pic>
            <p:nvPicPr>
              <p:cNvPr id="29" name="Picture 4">
                <a:extLst>
                  <a:ext uri="{FF2B5EF4-FFF2-40B4-BE49-F238E27FC236}">
                    <a16:creationId xmlns:a16="http://schemas.microsoft.com/office/drawing/2014/main" id="{D72B5FEB-527B-7804-603D-F0A4E55E5615}"/>
                  </a:ext>
                </a:extLst>
              </p:cNvPr>
              <p:cNvPicPr>
                <a:picLocks noChangeAspect="1" noChangeArrowheads="1"/>
              </p:cNvPicPr>
              <p:nvPr/>
            </p:nvPicPr>
            <p:blipFill>
              <a:blip r:embed="rId4" cstate="print"/>
              <a:srcRect/>
              <a:stretch>
                <a:fillRect/>
              </a:stretch>
            </p:blipFill>
            <p:spPr bwMode="auto">
              <a:xfrm>
                <a:off x="1000100" y="3786196"/>
                <a:ext cx="500066" cy="500066"/>
              </a:xfrm>
              <a:prstGeom prst="rect">
                <a:avLst/>
              </a:prstGeom>
              <a:noFill/>
              <a:ln w="9525">
                <a:noFill/>
                <a:miter lim="800000"/>
                <a:headEnd/>
                <a:tailEnd/>
              </a:ln>
              <a:effectLst/>
            </p:spPr>
          </p:pic>
          <p:sp>
            <p:nvSpPr>
              <p:cNvPr id="30" name="矩形 29">
                <a:extLst>
                  <a:ext uri="{FF2B5EF4-FFF2-40B4-BE49-F238E27FC236}">
                    <a16:creationId xmlns:a16="http://schemas.microsoft.com/office/drawing/2014/main" id="{AF9809AD-6FE5-ECC8-7150-997348EDEA42}"/>
                  </a:ext>
                </a:extLst>
              </p:cNvPr>
              <p:cNvSpPr/>
              <p:nvPr/>
            </p:nvSpPr>
            <p:spPr>
              <a:xfrm>
                <a:off x="1571604" y="3845492"/>
                <a:ext cx="1107996" cy="461665"/>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babbba</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grpSp>
      </p:grpSp>
      <p:grpSp>
        <p:nvGrpSpPr>
          <p:cNvPr id="31" name="组合 30">
            <a:extLst>
              <a:ext uri="{FF2B5EF4-FFF2-40B4-BE49-F238E27FC236}">
                <a16:creationId xmlns:a16="http://schemas.microsoft.com/office/drawing/2014/main" id="{757AFE07-0D2E-0537-28B7-30242DC89401}"/>
              </a:ext>
            </a:extLst>
          </p:cNvPr>
          <p:cNvGrpSpPr/>
          <p:nvPr/>
        </p:nvGrpSpPr>
        <p:grpSpPr>
          <a:xfrm>
            <a:off x="3748859" y="1305458"/>
            <a:ext cx="1432149" cy="785818"/>
            <a:chOff x="3714744" y="785800"/>
            <a:chExt cx="1432149" cy="785818"/>
          </a:xfrm>
        </p:grpSpPr>
        <p:pic>
          <p:nvPicPr>
            <p:cNvPr id="32" name="Picture 5">
              <a:extLst>
                <a:ext uri="{FF2B5EF4-FFF2-40B4-BE49-F238E27FC236}">
                  <a16:creationId xmlns:a16="http://schemas.microsoft.com/office/drawing/2014/main" id="{C77DFF42-8B0C-398C-A8D5-4CCC5A4A8B71}"/>
                </a:ext>
              </a:extLst>
            </p:cNvPr>
            <p:cNvPicPr>
              <a:picLocks noChangeAspect="1" noChangeArrowheads="1"/>
            </p:cNvPicPr>
            <p:nvPr/>
          </p:nvPicPr>
          <p:blipFill>
            <a:blip r:embed="rId5"/>
            <a:srcRect/>
            <a:stretch>
              <a:fillRect/>
            </a:stretch>
          </p:blipFill>
          <p:spPr bwMode="auto">
            <a:xfrm>
              <a:off x="3714744" y="785800"/>
              <a:ext cx="741097" cy="785818"/>
            </a:xfrm>
            <a:prstGeom prst="rect">
              <a:avLst/>
            </a:prstGeom>
            <a:noFill/>
            <a:ln w="9525">
              <a:noFill/>
              <a:miter lim="800000"/>
              <a:headEnd/>
              <a:tailEnd/>
            </a:ln>
            <a:effectLst/>
          </p:spPr>
        </p:pic>
        <p:sp>
          <p:nvSpPr>
            <p:cNvPr id="33" name="矩形 32">
              <a:extLst>
                <a:ext uri="{FF2B5EF4-FFF2-40B4-BE49-F238E27FC236}">
                  <a16:creationId xmlns:a16="http://schemas.microsoft.com/office/drawing/2014/main" id="{41278CB1-8731-E892-44B5-E3B1B6F06DB6}"/>
                </a:ext>
              </a:extLst>
            </p:cNvPr>
            <p:cNvSpPr/>
            <p:nvPr/>
          </p:nvSpPr>
          <p:spPr>
            <a:xfrm>
              <a:off x="4500562" y="1000114"/>
              <a:ext cx="646331" cy="461665"/>
            </a:xfrm>
            <a:prstGeom prst="rect">
              <a:avLst/>
            </a:prstGeom>
            <a:solidFill>
              <a:srgbClr val="FFC000"/>
            </a:solidFill>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FF0505"/>
                  </a:solidFill>
                  <a:effectLst/>
                  <a:uLnTx/>
                  <a:uFillTx/>
                  <a:latin typeface="华文楷体" panose="02010600040101010101" pitchFamily="2" charset="-122"/>
                  <a:ea typeface="华文楷体" panose="02010600040101010101" pitchFamily="2" charset="-122"/>
                  <a:cs typeface="+mn-cs"/>
                </a:rPr>
                <a:t>baa</a:t>
              </a:r>
              <a:endParaRPr kumimoji="0"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endParaRPr>
            </a:p>
          </p:txBody>
        </p:sp>
      </p:grpSp>
      <p:pic>
        <p:nvPicPr>
          <p:cNvPr id="3" name="Picture 2" descr="https://timgsa.baidu.com/timg?image&amp;quality=80&amp;size=b9999_10000&amp;sec=1492976485640&amp;di=e1c06d63364c290dfc1c7e7b6cd68e2a&amp;imgtype=0&amp;src=http%3A%2F%2Ffiles.jb51.net%2Ffile_images%2Farticle%2F201303%2Fwenhao%2F016.jpg">
            <a:extLst>
              <a:ext uri="{FF2B5EF4-FFF2-40B4-BE49-F238E27FC236}">
                <a16:creationId xmlns:a16="http://schemas.microsoft.com/office/drawing/2014/main" id="{7DEBF1A2-C8D4-48EF-120F-E1E5C2CFE967}"/>
              </a:ext>
            </a:extLst>
          </p:cNvPr>
          <p:cNvPicPr>
            <a:picLocks noChangeAspect="1" noChangeArrowheads="1"/>
          </p:cNvPicPr>
          <p:nvPr/>
        </p:nvPicPr>
        <p:blipFill>
          <a:blip r:embed="rId6"/>
          <a:srcRect/>
          <a:stretch>
            <a:fillRect/>
          </a:stretch>
        </p:blipFill>
        <p:spPr bwMode="auto">
          <a:xfrm>
            <a:off x="7233199" y="1612932"/>
            <a:ext cx="857398" cy="896371"/>
          </a:xfrm>
          <a:prstGeom prst="rect">
            <a:avLst/>
          </a:prstGeom>
          <a:noFill/>
        </p:spPr>
      </p:pic>
      <p:sp>
        <p:nvSpPr>
          <p:cNvPr id="4" name="圆角矩形标注 45">
            <a:extLst>
              <a:ext uri="{FF2B5EF4-FFF2-40B4-BE49-F238E27FC236}">
                <a16:creationId xmlns:a16="http://schemas.microsoft.com/office/drawing/2014/main" id="{C8615AFE-3FAC-622F-845A-F2A36BD7C090}"/>
              </a:ext>
            </a:extLst>
          </p:cNvPr>
          <p:cNvSpPr/>
          <p:nvPr/>
        </p:nvSpPr>
        <p:spPr>
          <a:xfrm>
            <a:off x="5746279" y="3867479"/>
            <a:ext cx="3074193" cy="1482149"/>
          </a:xfrm>
          <a:prstGeom prst="wedgeRoundRectCallout">
            <a:avLst>
              <a:gd name="adj1" fmla="val 9716"/>
              <a:gd name="adj2" fmla="val -118157"/>
              <a:gd name="adj3" fmla="val 16667"/>
            </a:avLst>
          </a:prstGeom>
          <a:solidFill>
            <a:srgbClr val="EDE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Times New Roman" pitchFamily="18" charset="0"/>
                <a:ea typeface="华文楷体"/>
              </a:rPr>
              <a:t>--BF</a:t>
            </a:r>
            <a:r>
              <a:rPr lang="zh-CN" altLang="en-US" dirty="0">
                <a:solidFill>
                  <a:schemeClr val="tx1"/>
                </a:solidFill>
                <a:latin typeface="Times New Roman" pitchFamily="18" charset="0"/>
                <a:ea typeface="华文楷体"/>
              </a:rPr>
              <a:t>算法循环</a:t>
            </a:r>
            <a:r>
              <a:rPr lang="en-US" altLang="zh-CN" dirty="0">
                <a:solidFill>
                  <a:srgbClr val="FF0000"/>
                </a:solidFill>
                <a:latin typeface="Times New Roman" pitchFamily="18" charset="0"/>
                <a:ea typeface="华文楷体"/>
              </a:rPr>
              <a:t>m</a:t>
            </a:r>
            <a:r>
              <a:rPr lang="zh-CN" altLang="en-US" dirty="0">
                <a:solidFill>
                  <a:schemeClr val="tx1"/>
                </a:solidFill>
                <a:latin typeface="Times New Roman" pitchFamily="18" charset="0"/>
                <a:ea typeface="华文楷体"/>
              </a:rPr>
              <a:t>次</a:t>
            </a:r>
            <a:endParaRPr lang="en-US" altLang="zh-CN" dirty="0">
              <a:solidFill>
                <a:schemeClr val="tx1"/>
              </a:solidFill>
              <a:latin typeface="Times New Roman" pitchFamily="18" charset="0"/>
              <a:ea typeface="华文楷体"/>
            </a:endParaRPr>
          </a:p>
          <a:p>
            <a:r>
              <a:rPr lang="zh-CN" altLang="en-US" dirty="0">
                <a:solidFill>
                  <a:schemeClr val="tx1"/>
                </a:solidFill>
                <a:latin typeface="Times New Roman" pitchFamily="18" charset="0"/>
                <a:ea typeface="华文楷体"/>
              </a:rPr>
              <a:t>如何取得每个长度为</a:t>
            </a:r>
            <a:r>
              <a:rPr lang="en-US" altLang="zh-CN" dirty="0">
                <a:solidFill>
                  <a:srgbClr val="FF0000"/>
                </a:solidFill>
                <a:latin typeface="Times New Roman" pitchFamily="18" charset="0"/>
                <a:ea typeface="华文楷体"/>
              </a:rPr>
              <a:t>m</a:t>
            </a:r>
            <a:r>
              <a:rPr lang="zh-CN" altLang="en-US" dirty="0">
                <a:solidFill>
                  <a:schemeClr val="tx1"/>
                </a:solidFill>
                <a:latin typeface="Times New Roman" pitchFamily="18" charset="0"/>
                <a:ea typeface="华文楷体"/>
              </a:rPr>
              <a:t>的环状字符串？</a:t>
            </a:r>
            <a:endParaRPr lang="zh-CN" altLang="en-US" dirty="0">
              <a:solidFill>
                <a:schemeClr val="tx1"/>
              </a:solidFill>
            </a:endParaRPr>
          </a:p>
        </p:txBody>
      </p:sp>
      <p:sp>
        <p:nvSpPr>
          <p:cNvPr id="5" name="Rectangle 154">
            <a:extLst>
              <a:ext uri="{FF2B5EF4-FFF2-40B4-BE49-F238E27FC236}">
                <a16:creationId xmlns:a16="http://schemas.microsoft.com/office/drawing/2014/main" id="{A885C3A3-48A7-A582-3082-82013113602F}"/>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542919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54">
            <a:extLst>
              <a:ext uri="{FF2B5EF4-FFF2-40B4-BE49-F238E27FC236}">
                <a16:creationId xmlns:a16="http://schemas.microsoft.com/office/drawing/2014/main" id="{092AADC9-1439-CA72-B7E7-9B0F5F5DF069}"/>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sp>
        <p:nvSpPr>
          <p:cNvPr id="31" name="矩形 30">
            <a:extLst>
              <a:ext uri="{FF2B5EF4-FFF2-40B4-BE49-F238E27FC236}">
                <a16:creationId xmlns:a16="http://schemas.microsoft.com/office/drawing/2014/main" id="{D0BBC3C0-45E5-8508-934C-0B5F033D9749}"/>
              </a:ext>
            </a:extLst>
          </p:cNvPr>
          <p:cNvSpPr/>
          <p:nvPr/>
        </p:nvSpPr>
        <p:spPr>
          <a:xfrm>
            <a:off x="141237" y="4179631"/>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2" name="右箭头 5">
            <a:extLst>
              <a:ext uri="{FF2B5EF4-FFF2-40B4-BE49-F238E27FC236}">
                <a16:creationId xmlns:a16="http://schemas.microsoft.com/office/drawing/2014/main" id="{7E89D178-16EE-96AE-B9ED-CCAA5C7C086C}"/>
              </a:ext>
            </a:extLst>
          </p:cNvPr>
          <p:cNvSpPr/>
          <p:nvPr/>
        </p:nvSpPr>
        <p:spPr>
          <a:xfrm>
            <a:off x="1119706" y="4444828"/>
            <a:ext cx="609600" cy="24791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C57C477C-B046-6A91-CBB1-73CF7C680840}"/>
              </a:ext>
            </a:extLst>
          </p:cNvPr>
          <p:cNvSpPr/>
          <p:nvPr/>
        </p:nvSpPr>
        <p:spPr>
          <a:xfrm>
            <a:off x="1811562" y="4179630"/>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4" name="矩形 33">
            <a:extLst>
              <a:ext uri="{FF2B5EF4-FFF2-40B4-BE49-F238E27FC236}">
                <a16:creationId xmlns:a16="http://schemas.microsoft.com/office/drawing/2014/main" id="{5949A2C5-4546-C2A9-A8F8-1AF6B131560E}"/>
              </a:ext>
            </a:extLst>
          </p:cNvPr>
          <p:cNvSpPr/>
          <p:nvPr/>
        </p:nvSpPr>
        <p:spPr>
          <a:xfrm>
            <a:off x="1811561" y="4179629"/>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5" name="右箭头 8">
            <a:extLst>
              <a:ext uri="{FF2B5EF4-FFF2-40B4-BE49-F238E27FC236}">
                <a16:creationId xmlns:a16="http://schemas.microsoft.com/office/drawing/2014/main" id="{8BA95BAD-C621-0EF1-2162-F49AC7ADFF5F}"/>
              </a:ext>
            </a:extLst>
          </p:cNvPr>
          <p:cNvSpPr/>
          <p:nvPr/>
        </p:nvSpPr>
        <p:spPr>
          <a:xfrm>
            <a:off x="3393041" y="4444828"/>
            <a:ext cx="609600" cy="24791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C75B65C-F369-C4BC-D85B-2E377429AF78}"/>
              </a:ext>
            </a:extLst>
          </p:cNvPr>
          <p:cNvSpPr/>
          <p:nvPr/>
        </p:nvSpPr>
        <p:spPr>
          <a:xfrm>
            <a:off x="1811560" y="4179628"/>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7" name="矩形 36">
            <a:extLst>
              <a:ext uri="{FF2B5EF4-FFF2-40B4-BE49-F238E27FC236}">
                <a16:creationId xmlns:a16="http://schemas.microsoft.com/office/drawing/2014/main" id="{529CA061-DF0D-ABF0-2846-A521A5576A1B}"/>
              </a:ext>
            </a:extLst>
          </p:cNvPr>
          <p:cNvSpPr/>
          <p:nvPr/>
        </p:nvSpPr>
        <p:spPr>
          <a:xfrm>
            <a:off x="4184929" y="4179627"/>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baa</a:t>
            </a:r>
          </a:p>
        </p:txBody>
      </p:sp>
      <p:sp>
        <p:nvSpPr>
          <p:cNvPr id="38" name="矩形 37">
            <a:extLst>
              <a:ext uri="{FF2B5EF4-FFF2-40B4-BE49-F238E27FC236}">
                <a16:creationId xmlns:a16="http://schemas.microsoft.com/office/drawing/2014/main" id="{B7A57B5E-B163-8910-913D-2820E9CC52F8}"/>
              </a:ext>
            </a:extLst>
          </p:cNvPr>
          <p:cNvSpPr/>
          <p:nvPr/>
        </p:nvSpPr>
        <p:spPr>
          <a:xfrm>
            <a:off x="4194229" y="4743857"/>
            <a:ext cx="877163" cy="646331"/>
          </a:xfrm>
          <a:prstGeom prst="rect">
            <a:avLst/>
          </a:prstGeom>
        </p:spPr>
        <p:txBody>
          <a:bodyPr wrap="none">
            <a:spAutoFit/>
          </a:bodyPr>
          <a:lstStyle/>
          <a:p>
            <a:r>
              <a:rPr lang="en-US" altLang="zh-CN" sz="3600" dirty="0" err="1">
                <a:latin typeface="DotumChe" panose="020B0609000101010101" pitchFamily="49" charset="-127"/>
                <a:ea typeface="DotumChe" panose="020B0609000101010101" pitchFamily="49" charset="-127"/>
              </a:rPr>
              <a:t>aab</a:t>
            </a:r>
            <a:endParaRPr lang="en-US" altLang="zh-CN" sz="3600" dirty="0">
              <a:latin typeface="DotumChe" panose="020B0609000101010101" pitchFamily="49" charset="-127"/>
              <a:ea typeface="DotumChe" panose="020B0609000101010101" pitchFamily="49" charset="-127"/>
            </a:endParaRPr>
          </a:p>
        </p:txBody>
      </p:sp>
      <p:sp>
        <p:nvSpPr>
          <p:cNvPr id="39" name="矩形 38">
            <a:extLst>
              <a:ext uri="{FF2B5EF4-FFF2-40B4-BE49-F238E27FC236}">
                <a16:creationId xmlns:a16="http://schemas.microsoft.com/office/drawing/2014/main" id="{A2F56225-119D-F6A9-5FAB-E4E82D3731CD}"/>
              </a:ext>
            </a:extLst>
          </p:cNvPr>
          <p:cNvSpPr/>
          <p:nvPr/>
        </p:nvSpPr>
        <p:spPr>
          <a:xfrm>
            <a:off x="4184928" y="5394485"/>
            <a:ext cx="877163" cy="646331"/>
          </a:xfrm>
          <a:prstGeom prst="rect">
            <a:avLst/>
          </a:prstGeom>
        </p:spPr>
        <p:txBody>
          <a:bodyPr wrap="none">
            <a:spAutoFit/>
          </a:bodyPr>
          <a:lstStyle/>
          <a:p>
            <a:r>
              <a:rPr lang="en-US" altLang="zh-CN" sz="3600" dirty="0">
                <a:latin typeface="DotumChe" panose="020B0609000101010101" pitchFamily="49" charset="-127"/>
                <a:ea typeface="DotumChe" panose="020B0609000101010101" pitchFamily="49" charset="-127"/>
              </a:rPr>
              <a:t>aba</a:t>
            </a:r>
          </a:p>
        </p:txBody>
      </p:sp>
      <p:pic>
        <p:nvPicPr>
          <p:cNvPr id="40" name="图片 39">
            <a:extLst>
              <a:ext uri="{FF2B5EF4-FFF2-40B4-BE49-F238E27FC236}">
                <a16:creationId xmlns:a16="http://schemas.microsoft.com/office/drawing/2014/main" id="{B8CEABA6-B396-4F71-D940-BBB1AE983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991" y="3353569"/>
            <a:ext cx="2628900" cy="546100"/>
          </a:xfrm>
          <a:prstGeom prst="rect">
            <a:avLst/>
          </a:prstGeom>
        </p:spPr>
      </p:pic>
      <p:pic>
        <p:nvPicPr>
          <p:cNvPr id="41" name="图片 40">
            <a:extLst>
              <a:ext uri="{FF2B5EF4-FFF2-40B4-BE49-F238E27FC236}">
                <a16:creationId xmlns:a16="http://schemas.microsoft.com/office/drawing/2014/main" id="{E82C7BBC-889D-6060-4D33-6BC1AA1EFAE6}"/>
              </a:ext>
            </a:extLst>
          </p:cNvPr>
          <p:cNvPicPr>
            <a:picLocks noChangeAspect="1"/>
          </p:cNvPicPr>
          <p:nvPr/>
        </p:nvPicPr>
        <p:blipFill>
          <a:blip r:embed="rId3"/>
          <a:stretch>
            <a:fillRect/>
          </a:stretch>
        </p:blipFill>
        <p:spPr>
          <a:xfrm>
            <a:off x="3271270" y="3357078"/>
            <a:ext cx="2627604" cy="542591"/>
          </a:xfrm>
          <a:prstGeom prst="rect">
            <a:avLst/>
          </a:prstGeom>
        </p:spPr>
      </p:pic>
      <p:pic>
        <p:nvPicPr>
          <p:cNvPr id="42" name="图片 41">
            <a:extLst>
              <a:ext uri="{FF2B5EF4-FFF2-40B4-BE49-F238E27FC236}">
                <a16:creationId xmlns:a16="http://schemas.microsoft.com/office/drawing/2014/main" id="{4BA3A790-919A-1456-C3AC-5269C615E0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32" y="3349272"/>
            <a:ext cx="5308600" cy="546100"/>
          </a:xfrm>
          <a:prstGeom prst="rect">
            <a:avLst/>
          </a:prstGeom>
        </p:spPr>
      </p:pic>
      <p:pic>
        <p:nvPicPr>
          <p:cNvPr id="43" name="图片 42">
            <a:extLst>
              <a:ext uri="{FF2B5EF4-FFF2-40B4-BE49-F238E27FC236}">
                <a16:creationId xmlns:a16="http://schemas.microsoft.com/office/drawing/2014/main" id="{D9F50771-4E29-3F44-C365-21C6E84213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5724" y="3351011"/>
            <a:ext cx="2540000" cy="546100"/>
          </a:xfrm>
          <a:prstGeom prst="rect">
            <a:avLst/>
          </a:prstGeom>
        </p:spPr>
      </p:pic>
      <p:pic>
        <p:nvPicPr>
          <p:cNvPr id="44" name="图片 43">
            <a:extLst>
              <a:ext uri="{FF2B5EF4-FFF2-40B4-BE49-F238E27FC236}">
                <a16:creationId xmlns:a16="http://schemas.microsoft.com/office/drawing/2014/main" id="{D573030E-7B91-CBE1-FEB2-6FC290327E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392" y="2696642"/>
            <a:ext cx="3210235" cy="1103518"/>
          </a:xfrm>
          <a:prstGeom prst="rect">
            <a:avLst/>
          </a:prstGeom>
        </p:spPr>
      </p:pic>
      <p:pic>
        <p:nvPicPr>
          <p:cNvPr id="45" name="图片 44">
            <a:extLst>
              <a:ext uri="{FF2B5EF4-FFF2-40B4-BE49-F238E27FC236}">
                <a16:creationId xmlns:a16="http://schemas.microsoft.com/office/drawing/2014/main" id="{0F622395-68EA-B353-5145-D61A2C0EC5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4237" y="2696641"/>
            <a:ext cx="1097959" cy="1097959"/>
          </a:xfrm>
          <a:prstGeom prst="rect">
            <a:avLst/>
          </a:prstGeom>
        </p:spPr>
      </p:pic>
      <p:pic>
        <p:nvPicPr>
          <p:cNvPr id="46" name="图片 45">
            <a:extLst>
              <a:ext uri="{FF2B5EF4-FFF2-40B4-BE49-F238E27FC236}">
                <a16:creationId xmlns:a16="http://schemas.microsoft.com/office/drawing/2014/main" id="{B391C9A0-AAEC-C1DF-1D66-6C97D28A98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3353" y="3351011"/>
            <a:ext cx="2590800" cy="546100"/>
          </a:xfrm>
          <a:prstGeom prst="rect">
            <a:avLst/>
          </a:prstGeom>
        </p:spPr>
      </p:pic>
      <p:pic>
        <p:nvPicPr>
          <p:cNvPr id="47" name="图片 46">
            <a:extLst>
              <a:ext uri="{FF2B5EF4-FFF2-40B4-BE49-F238E27FC236}">
                <a16:creationId xmlns:a16="http://schemas.microsoft.com/office/drawing/2014/main" id="{0A616D37-9A57-AE9C-7853-07D5D6E39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7800" y="3351011"/>
            <a:ext cx="2616200" cy="546100"/>
          </a:xfrm>
          <a:prstGeom prst="rect">
            <a:avLst/>
          </a:prstGeom>
        </p:spPr>
      </p:pic>
      <p:grpSp>
        <p:nvGrpSpPr>
          <p:cNvPr id="57" name="组合 56">
            <a:extLst>
              <a:ext uri="{FF2B5EF4-FFF2-40B4-BE49-F238E27FC236}">
                <a16:creationId xmlns:a16="http://schemas.microsoft.com/office/drawing/2014/main" id="{2D589263-352A-82D6-F331-69A1DB4BA095}"/>
              </a:ext>
            </a:extLst>
          </p:cNvPr>
          <p:cNvGrpSpPr/>
          <p:nvPr/>
        </p:nvGrpSpPr>
        <p:grpSpPr>
          <a:xfrm>
            <a:off x="6588223" y="723745"/>
            <a:ext cx="1976925" cy="2273207"/>
            <a:chOff x="6325030" y="204087"/>
            <a:chExt cx="2206004" cy="2517789"/>
          </a:xfrm>
        </p:grpSpPr>
        <p:sp>
          <p:nvSpPr>
            <p:cNvPr id="58" name="右弧形箭头 40">
              <a:extLst>
                <a:ext uri="{FF2B5EF4-FFF2-40B4-BE49-F238E27FC236}">
                  <a16:creationId xmlns:a16="http://schemas.microsoft.com/office/drawing/2014/main" id="{4D4126C8-0D77-8157-BF39-E80BBF7A2C48}"/>
                </a:ext>
              </a:extLst>
            </p:cNvPr>
            <p:cNvSpPr/>
            <p:nvPr/>
          </p:nvSpPr>
          <p:spPr>
            <a:xfrm rot="19597821">
              <a:off x="8011487" y="444625"/>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grpSp>
          <p:nvGrpSpPr>
            <p:cNvPr id="59" name="组合 58">
              <a:extLst>
                <a:ext uri="{FF2B5EF4-FFF2-40B4-BE49-F238E27FC236}">
                  <a16:creationId xmlns:a16="http://schemas.microsoft.com/office/drawing/2014/main" id="{ECAA85D8-287E-635F-9BC9-1A6BE73D1C3E}"/>
                </a:ext>
              </a:extLst>
            </p:cNvPr>
            <p:cNvGrpSpPr/>
            <p:nvPr/>
          </p:nvGrpSpPr>
          <p:grpSpPr>
            <a:xfrm>
              <a:off x="6325030" y="204087"/>
              <a:ext cx="2106960" cy="2517789"/>
              <a:chOff x="6325030" y="204087"/>
              <a:chExt cx="2106960" cy="2517789"/>
            </a:xfrm>
          </p:grpSpPr>
          <p:sp>
            <p:nvSpPr>
              <p:cNvPr id="60" name="矩形 59">
                <a:extLst>
                  <a:ext uri="{FF2B5EF4-FFF2-40B4-BE49-F238E27FC236}">
                    <a16:creationId xmlns:a16="http://schemas.microsoft.com/office/drawing/2014/main" id="{E4F9E0BE-ADAB-3112-9BC1-1D405D1AC11F}"/>
                  </a:ext>
                </a:extLst>
              </p:cNvPr>
              <p:cNvSpPr/>
              <p:nvPr/>
            </p:nvSpPr>
            <p:spPr>
              <a:xfrm>
                <a:off x="7094615" y="204087"/>
                <a:ext cx="556564"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b</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61" name="矩形 60">
                <a:extLst>
                  <a:ext uri="{FF2B5EF4-FFF2-40B4-BE49-F238E27FC236}">
                    <a16:creationId xmlns:a16="http://schemas.microsoft.com/office/drawing/2014/main" id="{130EC894-2269-3051-22C8-6F78112F9ADE}"/>
                  </a:ext>
                </a:extLst>
              </p:cNvPr>
              <p:cNvSpPr/>
              <p:nvPr/>
            </p:nvSpPr>
            <p:spPr>
              <a:xfrm>
                <a:off x="6421571" y="1413167"/>
                <a:ext cx="526106"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a</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62" name="矩形 61">
                <a:extLst>
                  <a:ext uri="{FF2B5EF4-FFF2-40B4-BE49-F238E27FC236}">
                    <a16:creationId xmlns:a16="http://schemas.microsoft.com/office/drawing/2014/main" id="{72459B45-3AEF-974F-6978-F65E07456373}"/>
                  </a:ext>
                </a:extLst>
              </p:cNvPr>
              <p:cNvSpPr/>
              <p:nvPr/>
            </p:nvSpPr>
            <p:spPr>
              <a:xfrm>
                <a:off x="7905884" y="1413167"/>
                <a:ext cx="526106"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rPr>
                  <a:t>a</a:t>
                </a:r>
                <a:endParaRPr kumimoji="0" lang="zh-CN" altLang="en-US" sz="5400" b="1" i="0" u="none" strike="noStrike" kern="1200" cap="none" spc="0" normalizeH="0" baseline="0" noProof="0" dirty="0">
                  <a:ln w="9525">
                    <a:solidFill>
                      <a:srgbClr val="FEFFFF"/>
                    </a:solidFill>
                    <a:prstDash val="solid"/>
                  </a:ln>
                  <a:solidFill>
                    <a:srgbClr val="000000"/>
                  </a:solidFill>
                  <a:effectLst>
                    <a:outerShdw blurRad="12700" dist="38100" dir="2700000" algn="tl" rotWithShape="0">
                      <a:srgbClr val="FEFFFF">
                        <a:lumMod val="50000"/>
                      </a:srgbClr>
                    </a:outerShdw>
                  </a:effectLst>
                  <a:uLnTx/>
                  <a:uFillTx/>
                  <a:latin typeface="Times New Roman" panose="02020603050405020304" pitchFamily="18" charset="0"/>
                  <a:ea typeface="楷体_GB2312" pitchFamily="49" charset="-122"/>
                  <a:cs typeface="+mn-cs"/>
                </a:endParaRPr>
              </a:p>
            </p:txBody>
          </p:sp>
          <p:sp>
            <p:nvSpPr>
              <p:cNvPr id="63" name="右弧形箭头 41">
                <a:extLst>
                  <a:ext uri="{FF2B5EF4-FFF2-40B4-BE49-F238E27FC236}">
                    <a16:creationId xmlns:a16="http://schemas.microsoft.com/office/drawing/2014/main" id="{158A395C-4E24-F0CA-7B51-053BE35EA568}"/>
                  </a:ext>
                </a:extLst>
              </p:cNvPr>
              <p:cNvSpPr/>
              <p:nvPr/>
            </p:nvSpPr>
            <p:spPr>
              <a:xfrm rot="5400000">
                <a:off x="7207535" y="1743750"/>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sp>
            <p:nvSpPr>
              <p:cNvPr id="64" name="右弧形箭头 42">
                <a:extLst>
                  <a:ext uri="{FF2B5EF4-FFF2-40B4-BE49-F238E27FC236}">
                    <a16:creationId xmlns:a16="http://schemas.microsoft.com/office/drawing/2014/main" id="{7551EB4E-C520-7F86-DAB4-B54E3795BBE2}"/>
                  </a:ext>
                </a:extLst>
              </p:cNvPr>
              <p:cNvSpPr/>
              <p:nvPr/>
            </p:nvSpPr>
            <p:spPr>
              <a:xfrm rot="12545682">
                <a:off x="6325030" y="467683"/>
                <a:ext cx="519547" cy="1436706"/>
              </a:xfrm>
              <a:prstGeom prst="curvedLeftArrow">
                <a:avLst/>
              </a:prstGeom>
              <a:solidFill>
                <a:schemeClr val="accent6"/>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1" i="0" u="none" strike="noStrike" kern="1200" cap="none" spc="0" normalizeH="0" baseline="0" noProof="0">
                  <a:ln>
                    <a:noFill/>
                  </a:ln>
                  <a:solidFill>
                    <a:srgbClr val="000000"/>
                  </a:solidFill>
                  <a:effectLst/>
                  <a:uLnTx/>
                  <a:uFillTx/>
                  <a:latin typeface="Times New Roman"/>
                  <a:ea typeface="Microsoft YaHei"/>
                  <a:cs typeface="+mn-cs"/>
                </a:endParaRPr>
              </a:p>
            </p:txBody>
          </p:sp>
        </p:grpSp>
      </p:grpSp>
      <p:pic>
        <p:nvPicPr>
          <p:cNvPr id="65" name="Picture 2" descr="https://timgsa.baidu.com/timg?image&amp;quality=80&amp;size=b9999_10000&amp;sec=1492976485640&amp;di=e1c06d63364c290dfc1c7e7b6cd68e2a&amp;imgtype=0&amp;src=http%3A%2F%2Ffiles.jb51.net%2Ffile_images%2Farticle%2F201303%2Fwenhao%2F016.jpg">
            <a:extLst>
              <a:ext uri="{FF2B5EF4-FFF2-40B4-BE49-F238E27FC236}">
                <a16:creationId xmlns:a16="http://schemas.microsoft.com/office/drawing/2014/main" id="{71700E5D-AABA-D138-DB32-60686874684A}"/>
              </a:ext>
            </a:extLst>
          </p:cNvPr>
          <p:cNvPicPr>
            <a:picLocks noChangeAspect="1" noChangeArrowheads="1"/>
          </p:cNvPicPr>
          <p:nvPr/>
        </p:nvPicPr>
        <p:blipFill>
          <a:blip r:embed="rId10"/>
          <a:srcRect/>
          <a:stretch>
            <a:fillRect/>
          </a:stretch>
        </p:blipFill>
        <p:spPr bwMode="auto">
          <a:xfrm>
            <a:off x="7233199" y="1612932"/>
            <a:ext cx="857398" cy="896371"/>
          </a:xfrm>
          <a:prstGeom prst="rect">
            <a:avLst/>
          </a:prstGeom>
          <a:noFill/>
        </p:spPr>
      </p:pic>
    </p:spTree>
    <p:extLst>
      <p:ext uri="{BB962C8B-B14F-4D97-AF65-F5344CB8AC3E}">
        <p14:creationId xmlns:p14="http://schemas.microsoft.com/office/powerpoint/2010/main" val="338158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8" presetClass="emph" presetSubtype="0" fill="hold" nodeType="withEffect">
                                  <p:stCondLst>
                                    <p:cond delay="0"/>
                                  </p:stCondLst>
                                  <p:childTnLst>
                                    <p:animRot by="21600000">
                                      <p:cBhvr>
                                        <p:cTn id="14" dur="2000" fill="hold"/>
                                        <p:tgtEl>
                                          <p:spTgt spid="45"/>
                                        </p:tgtEl>
                                        <p:attrNameLst>
                                          <p:attrName>r</p:attrName>
                                        </p:attrNameLst>
                                      </p:cBhvr>
                                    </p:animRot>
                                  </p:childTnLst>
                                </p:cTn>
                              </p:par>
                              <p:par>
                                <p:cTn id="15" presetID="12" presetClass="entr" presetSubtype="8"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2000"/>
                                        <p:tgtEl>
                                          <p:spTgt spid="40"/>
                                        </p:tgtEl>
                                        <p:attrNameLst>
                                          <p:attrName>ppt_x</p:attrName>
                                        </p:attrNameLst>
                                      </p:cBhvr>
                                      <p:tavLst>
                                        <p:tav tm="0">
                                          <p:val>
                                            <p:strVal val="#ppt_x-#ppt_w*1.125000"/>
                                          </p:val>
                                        </p:tav>
                                        <p:tav tm="100000">
                                          <p:val>
                                            <p:strVal val="#ppt_x"/>
                                          </p:val>
                                        </p:tav>
                                      </p:tavLst>
                                    </p:anim>
                                    <p:animEffect transition="in" filter="wipe(right)">
                                      <p:cBhvr>
                                        <p:cTn id="18" dur="20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0"/>
                            </p:stCondLst>
                            <p:childTnLst>
                              <p:par>
                                <p:cTn id="26" presetID="8" presetClass="emph" presetSubtype="0" fill="hold" nodeType="afterEffect">
                                  <p:stCondLst>
                                    <p:cond delay="0"/>
                                  </p:stCondLst>
                                  <p:childTnLst>
                                    <p:animRot by="21600000">
                                      <p:cBhvr>
                                        <p:cTn id="27" dur="2000" fill="hold"/>
                                        <p:tgtEl>
                                          <p:spTgt spid="45"/>
                                        </p:tgtEl>
                                        <p:attrNameLst>
                                          <p:attrName>r</p:attrName>
                                        </p:attrNameLst>
                                      </p:cBhvr>
                                    </p:animRot>
                                  </p:childTnLst>
                                </p:cTn>
                              </p:par>
                              <p:par>
                                <p:cTn id="28" presetID="12" presetClass="entr" presetSubtype="8"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2000"/>
                                        <p:tgtEl>
                                          <p:spTgt spid="41"/>
                                        </p:tgtEl>
                                        <p:attrNameLst>
                                          <p:attrName>ppt_x</p:attrName>
                                        </p:attrNameLst>
                                      </p:cBhvr>
                                      <p:tavLst>
                                        <p:tav tm="0">
                                          <p:val>
                                            <p:strVal val="#ppt_x-#ppt_w*1.125000"/>
                                          </p:val>
                                        </p:tav>
                                        <p:tav tm="100000">
                                          <p:val>
                                            <p:strVal val="#ppt_x"/>
                                          </p:val>
                                        </p:tav>
                                      </p:tavLst>
                                    </p:anim>
                                    <p:animEffect transition="in" filter="wipe(right)">
                                      <p:cBhvr>
                                        <p:cTn id="31" dur="2000"/>
                                        <p:tgtEl>
                                          <p:spTgt spid="41"/>
                                        </p:tgtEl>
                                      </p:cBhvr>
                                    </p:animEffect>
                                  </p:childTnLst>
                                </p:cTn>
                              </p:par>
                              <p:par>
                                <p:cTn id="32" presetID="63" presetClass="path" presetSubtype="0" accel="50000" decel="50000" fill="hold" grpId="1" nodeType="withEffect">
                                  <p:stCondLst>
                                    <p:cond delay="0"/>
                                  </p:stCondLst>
                                  <p:childTnLst>
                                    <p:animMotion origin="layout" path="M 3.05556E-6 -1.48148E-6 L 0.07968 -1.48148E-6 " pathEditMode="relative" rAng="0" ptsTypes="AA">
                                      <p:cBhvr>
                                        <p:cTn id="33" dur="2000" fill="hold"/>
                                        <p:tgtEl>
                                          <p:spTgt spid="34"/>
                                        </p:tgtEl>
                                        <p:attrNameLst>
                                          <p:attrName>ppt_x</p:attrName>
                                          <p:attrName>ppt_y</p:attrName>
                                        </p:attrNameLst>
                                      </p:cBhvr>
                                      <p:rCtr x="3976" y="0"/>
                                    </p:animMotion>
                                  </p:childTnLst>
                                </p:cTn>
                              </p:par>
                              <p:par>
                                <p:cTn id="34" presetID="63" presetClass="path" presetSubtype="0" accel="50000" decel="50000" fill="hold" nodeType="withEffect">
                                  <p:stCondLst>
                                    <p:cond delay="0"/>
                                  </p:stCondLst>
                                  <p:childTnLst>
                                    <p:animMotion origin="layout" path="M 2.22222E-6 -7.40741E-7 L 0.27986 -7.40741E-7 " pathEditMode="relative" rAng="0" ptsTypes="AA">
                                      <p:cBhvr>
                                        <p:cTn id="35" dur="2000" fill="hold"/>
                                        <p:tgtEl>
                                          <p:spTgt spid="42"/>
                                        </p:tgtEl>
                                        <p:attrNameLst>
                                          <p:attrName>ppt_x</p:attrName>
                                          <p:attrName>ppt_y</p:attrName>
                                        </p:attrNameLst>
                                      </p:cBhvr>
                                      <p:rCtr x="13993" y="0"/>
                                    </p:animMotion>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42"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1000"/>
                                        <p:tgtEl>
                                          <p:spTgt spid="37"/>
                                        </p:tgtEl>
                                      </p:cBhvr>
                                    </p:animEffect>
                                    <p:anim calcmode="lin" valueType="num">
                                      <p:cBhvr>
                                        <p:cTn id="47" dur="1000" fill="hold"/>
                                        <p:tgtEl>
                                          <p:spTgt spid="37"/>
                                        </p:tgtEl>
                                        <p:attrNameLst>
                                          <p:attrName>ppt_x</p:attrName>
                                        </p:attrNameLst>
                                      </p:cBhvr>
                                      <p:tavLst>
                                        <p:tav tm="0">
                                          <p:val>
                                            <p:strVal val="#ppt_x"/>
                                          </p:val>
                                        </p:tav>
                                        <p:tav tm="100000">
                                          <p:val>
                                            <p:strVal val="#ppt_x"/>
                                          </p:val>
                                        </p:tav>
                                      </p:tavLst>
                                    </p:anim>
                                    <p:anim calcmode="lin" valueType="num">
                                      <p:cBhvr>
                                        <p:cTn id="48" dur="1000" fill="hold"/>
                                        <p:tgtEl>
                                          <p:spTgt spid="3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42"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anim calcmode="lin" valueType="num">
                                      <p:cBhvr>
                                        <p:cTn id="59" dur="1000" fill="hold"/>
                                        <p:tgtEl>
                                          <p:spTgt spid="38"/>
                                        </p:tgtEl>
                                        <p:attrNameLst>
                                          <p:attrName>ppt_x</p:attrName>
                                        </p:attrNameLst>
                                      </p:cBhvr>
                                      <p:tavLst>
                                        <p:tav tm="0">
                                          <p:val>
                                            <p:strVal val="#ppt_x"/>
                                          </p:val>
                                        </p:tav>
                                        <p:tav tm="100000">
                                          <p:val>
                                            <p:strVal val="#ppt_x"/>
                                          </p:val>
                                        </p:tav>
                                      </p:tavLst>
                                    </p:anim>
                                    <p:anim calcmode="lin" valueType="num">
                                      <p:cBhvr>
                                        <p:cTn id="60" dur="1000" fill="hold"/>
                                        <p:tgtEl>
                                          <p:spTgt spid="38"/>
                                        </p:tgtEl>
                                        <p:attrNameLst>
                                          <p:attrName>ppt_y</p:attrName>
                                        </p:attrNameLst>
                                      </p:cBhvr>
                                      <p:tavLst>
                                        <p:tav tm="0">
                                          <p:val>
                                            <p:strVal val="#ppt_y+.1"/>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46"/>
                                        </p:tgtEl>
                                        <p:attrNameLst>
                                          <p:attrName>style.visibility</p:attrName>
                                        </p:attrNameLst>
                                      </p:cBhvr>
                                      <p:to>
                                        <p:strVal val="hidden"/>
                                      </p:to>
                                    </p:set>
                                  </p:childTnLst>
                                </p:cTn>
                              </p:par>
                              <p:par>
                                <p:cTn id="68" presetID="42"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1000"/>
                                        <p:tgtEl>
                                          <p:spTgt spid="39"/>
                                        </p:tgtEl>
                                      </p:cBhvr>
                                    </p:animEffect>
                                    <p:anim calcmode="lin" valueType="num">
                                      <p:cBhvr>
                                        <p:cTn id="71" dur="1000" fill="hold"/>
                                        <p:tgtEl>
                                          <p:spTgt spid="39"/>
                                        </p:tgtEl>
                                        <p:attrNameLst>
                                          <p:attrName>ppt_x</p:attrName>
                                        </p:attrNameLst>
                                      </p:cBhvr>
                                      <p:tavLst>
                                        <p:tav tm="0">
                                          <p:val>
                                            <p:strVal val="#ppt_x"/>
                                          </p:val>
                                        </p:tav>
                                        <p:tav tm="100000">
                                          <p:val>
                                            <p:strVal val="#ppt_x"/>
                                          </p:val>
                                        </p:tav>
                                      </p:tavLst>
                                    </p:anim>
                                    <p:anim calcmode="lin" valueType="num">
                                      <p:cBhvr>
                                        <p:cTn id="72" dur="1000" fill="hold"/>
                                        <p:tgtEl>
                                          <p:spTgt spid="39"/>
                                        </p:tgtEl>
                                        <p:attrNameLst>
                                          <p:attrName>ppt_y</p:attrName>
                                        </p:attrNameLst>
                                      </p:cBhvr>
                                      <p:tavLst>
                                        <p:tav tm="0">
                                          <p:val>
                                            <p:strVal val="#ppt_y+.1"/>
                                          </p:val>
                                        </p:tav>
                                        <p:tav tm="100000">
                                          <p:val>
                                            <p:strVal val="#ppt_y"/>
                                          </p:val>
                                        </p:tav>
                                      </p:tavLst>
                                    </p:anim>
                                  </p:childTnLst>
                                </p:cTn>
                              </p:par>
                              <p:par>
                                <p:cTn id="73" presetID="10"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4" grpId="1"/>
      <p:bldP spid="35" grpId="0" animBg="1"/>
      <p:bldP spid="36" grpId="0"/>
      <p:bldP spid="37" grpId="0"/>
      <p:bldP spid="38"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bwMode="auto">
          <a:xfrm>
            <a:off x="0" y="1727200"/>
            <a:ext cx="9144000" cy="53975"/>
          </a:xfrm>
          <a:prstGeom prst="rect">
            <a:avLst/>
          </a:prstGeom>
          <a:solidFill>
            <a:srgbClr val="6C4C8F"/>
          </a:solidFill>
          <a:ln w="9525" cap="flat" cmpd="sng" algn="ctr">
            <a:noFill/>
            <a:prstDash val="solid"/>
            <a:round/>
            <a:headEnd type="none" w="med" len="med"/>
            <a:tailEnd type="none" w="med" len="med"/>
          </a:ln>
        </p:spPr>
        <p:txBody>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1" lang="zh-CN" altLang="en-US" sz="2400" b="1" i="0" u="none" strike="noStrike" kern="1200" cap="none" spc="0" normalizeH="0" baseline="0" noProof="0">
              <a:ln>
                <a:noFill/>
              </a:ln>
              <a:solidFill>
                <a:srgbClr val="9476B6"/>
              </a:solidFill>
              <a:effectLst/>
              <a:uLnTx/>
              <a:uFillTx/>
              <a:latin typeface="+mn-lt"/>
              <a:ea typeface="+mn-ea"/>
              <a:cs typeface="+mn-ea"/>
              <a:sym typeface="+mn-lt"/>
            </a:endParaRPr>
          </a:p>
        </p:txBody>
      </p:sp>
      <p:pic>
        <p:nvPicPr>
          <p:cNvPr id="19459" name="图片 2"/>
          <p:cNvPicPr>
            <a:picLocks noChangeAspect="1"/>
          </p:cNvPicPr>
          <p:nvPr/>
        </p:nvPicPr>
        <p:blipFill>
          <a:blip r:embed="rId3"/>
          <a:srcRect l="1575" t="11116"/>
          <a:stretch>
            <a:fillRect/>
          </a:stretch>
        </p:blipFill>
        <p:spPr>
          <a:xfrm>
            <a:off x="-4762" y="0"/>
            <a:ext cx="9124950" cy="1627188"/>
          </a:xfrm>
          <a:prstGeom prst="rect">
            <a:avLst/>
          </a:prstGeom>
          <a:noFill/>
          <a:ln w="9525">
            <a:noFill/>
          </a:ln>
        </p:spPr>
      </p:pic>
      <p:sp>
        <p:nvSpPr>
          <p:cNvPr id="63" name="矩形 62"/>
          <p:cNvSpPr/>
          <p:nvPr/>
        </p:nvSpPr>
        <p:spPr bwMode="auto">
          <a:xfrm>
            <a:off x="23813" y="9525"/>
            <a:ext cx="9151938" cy="1609725"/>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64"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25" name="矩形 24"/>
          <p:cNvSpPr/>
          <p:nvPr/>
        </p:nvSpPr>
        <p:spPr>
          <a:xfrm>
            <a:off x="1060450" y="2654300"/>
            <a:ext cx="7832725" cy="2646363"/>
          </a:xfrm>
          <a:prstGeom prst="rect">
            <a:avLst/>
          </a:prstGeom>
        </p:spPr>
        <p:txBody>
          <a:bodyPr>
            <a:spAutoFit/>
          </a:bodyPr>
          <a:lstStyle/>
          <a:p>
            <a:pPr marL="0" marR="0" lvl="0" indent="0" algn="l" defTabSz="914400" rtl="0" eaLnBrk="1" fontAlgn="base" latinLnBrk="0" hangingPunct="1">
              <a:lnSpc>
                <a:spcPct val="130000"/>
              </a:lnSpc>
              <a:spcBef>
                <a:spcPts val="600"/>
              </a:spcBef>
              <a:spcAft>
                <a:spcPct val="0"/>
              </a:spcAft>
              <a:buClrTx/>
              <a:buSzTx/>
              <a:buFont typeface="Arial" panose="020B0604020202020204" pitchFamily="34" charset="0"/>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掌握串的存储方法，掌握</a:t>
            </a:r>
            <a:r>
              <a:rPr kumimoji="1" lang="en-US" altLang="zh-CN" sz="2400" b="0" i="0" u="none" strike="noStrike" kern="1200" cap="none" spc="0" normalizeH="0" baseline="0" noProof="0" dirty="0">
                <a:ln>
                  <a:noFill/>
                </a:ln>
                <a:solidFill>
                  <a:srgbClr val="FF0000"/>
                </a:solidFill>
                <a:effectLst/>
                <a:uLnTx/>
                <a:uFillTx/>
                <a:latin typeface="+mn-lt"/>
                <a:ea typeface="+mn-ea"/>
                <a:cs typeface="+mn-ea"/>
                <a:sym typeface="+mn-lt"/>
              </a:rPr>
              <a:t>BF</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算法和</a:t>
            </a:r>
            <a:r>
              <a:rPr kumimoji="1" lang="en-US" altLang="zh-CN" sz="2400" b="0" i="0" u="none" strike="noStrike" kern="1200" cap="none" spc="0" normalizeH="0" baseline="0" noProof="0" dirty="0">
                <a:ln>
                  <a:noFill/>
                </a:ln>
                <a:solidFill>
                  <a:srgbClr val="FF0000"/>
                </a:solidFill>
                <a:effectLst/>
                <a:uLnTx/>
                <a:uFillTx/>
                <a:latin typeface="+mn-lt"/>
                <a:ea typeface="+mn-ea"/>
                <a:cs typeface="+mn-ea"/>
                <a:sym typeface="+mn-lt"/>
              </a:rPr>
              <a:t>KMP</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算法</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a:t>
            </a:r>
          </a:p>
          <a:p>
            <a:pPr marL="0" marR="0" lvl="0" indent="0" algn="l" defTabSz="914400" rtl="0" eaLnBrk="1" fontAlgn="base" latinLnBrk="0" hangingPunct="1">
              <a:lnSpc>
                <a:spcPct val="130000"/>
              </a:lnSpc>
              <a:spcBef>
                <a:spcPts val="600"/>
              </a:spcBef>
              <a:spcAft>
                <a:spcPct val="0"/>
              </a:spcAft>
              <a:buClrTx/>
              <a:buSzTx/>
              <a:buFont typeface="Arial" panose="020B0604020202020204" pitchFamily="34" charset="0"/>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明确数组和广义表这两种数据结构的特点，掌握</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数组地址计算方法</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，掌握几种特殊矩（对称矩阵，对角矩阵，三角矩阵，稀疏矩阵等）</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压缩存储方法</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 </a:t>
            </a:r>
          </a:p>
          <a:p>
            <a:pPr marL="0" marR="0" lvl="0" indent="0" algn="l" defTabSz="914400" rtl="0" eaLnBrk="1" fontAlgn="base" latinLnBrk="0" hangingPunct="1">
              <a:lnSpc>
                <a:spcPct val="130000"/>
              </a:lnSpc>
              <a:spcBef>
                <a:spcPts val="600"/>
              </a:spcBef>
              <a:spcAft>
                <a:spcPct val="0"/>
              </a:spcAft>
              <a:buClrTx/>
              <a:buSzTx/>
              <a:buFont typeface="Arial" panose="020B0604020202020204" pitchFamily="34" charset="0"/>
              <a:buNone/>
              <a:defRPr/>
            </a:pP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掌握广义表的</a:t>
            </a:r>
            <a:r>
              <a:rPr kumimoji="1" lang="zh-CN" altLang="en-US" sz="2400" b="0" i="0" u="none" strike="noStrike" kern="1200" cap="none" spc="0" normalizeH="0" baseline="0" noProof="0" dirty="0">
                <a:ln>
                  <a:noFill/>
                </a:ln>
                <a:solidFill>
                  <a:srgbClr val="FF0000"/>
                </a:solidFill>
                <a:effectLst/>
                <a:uLnTx/>
                <a:uFillTx/>
                <a:latin typeface="+mn-lt"/>
                <a:ea typeface="+mn-ea"/>
                <a:cs typeface="+mn-ea"/>
                <a:sym typeface="+mn-lt"/>
              </a:rPr>
              <a:t>求表头和求表尾</a:t>
            </a:r>
            <a:r>
              <a:rPr kumimoji="1" lang="zh-CN" altLang="en-US" sz="2400" b="0" i="0" u="none" strike="noStrike" kern="1200" cap="none" spc="0" normalizeH="0" baseline="0" noProof="0" dirty="0">
                <a:ln>
                  <a:noFill/>
                </a:ln>
                <a:solidFill>
                  <a:schemeClr val="tx1"/>
                </a:solidFill>
                <a:effectLst/>
                <a:uLnTx/>
                <a:uFillTx/>
                <a:latin typeface="+mn-lt"/>
                <a:ea typeface="+mn-ea"/>
                <a:cs typeface="+mn-ea"/>
                <a:sym typeface="+mn-lt"/>
              </a:rPr>
              <a:t>基本操作。</a:t>
            </a:r>
          </a:p>
        </p:txBody>
      </p:sp>
      <p:grpSp>
        <p:nvGrpSpPr>
          <p:cNvPr id="19463" name="组合 28"/>
          <p:cNvGrpSpPr/>
          <p:nvPr/>
        </p:nvGrpSpPr>
        <p:grpSpPr>
          <a:xfrm>
            <a:off x="423863" y="2665413"/>
            <a:ext cx="590550" cy="627062"/>
            <a:chOff x="6242320" y="1105727"/>
            <a:chExt cx="589786" cy="626517"/>
          </a:xfrm>
        </p:grpSpPr>
        <p:sp>
          <p:nvSpPr>
            <p:cNvPr id="19478" name="TextBox 6"/>
            <p:cNvSpPr txBox="1"/>
            <p:nvPr/>
          </p:nvSpPr>
          <p:spPr>
            <a:xfrm>
              <a:off x="6327934" y="1105727"/>
              <a:ext cx="447096" cy="491697"/>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FF9900"/>
                  </a:solidFill>
                  <a:sym typeface="+mn-lt"/>
                </a:rPr>
                <a:t>01</a:t>
              </a:r>
              <a:endParaRPr lang="zh-CN" altLang="en-US" sz="3200" b="1" dirty="0">
                <a:solidFill>
                  <a:srgbClr val="FF9900"/>
                </a:solidFill>
                <a:sym typeface="+mn-lt"/>
              </a:endParaRPr>
            </a:p>
          </p:txBody>
        </p:sp>
        <p:sp>
          <p:nvSpPr>
            <p:cNvPr id="19479" name="文本框 22"/>
            <p:cNvSpPr txBox="1"/>
            <p:nvPr/>
          </p:nvSpPr>
          <p:spPr>
            <a:xfrm>
              <a:off x="6242320" y="1516532"/>
              <a:ext cx="589786" cy="215712"/>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800" b="1" dirty="0">
                  <a:solidFill>
                    <a:srgbClr val="818181"/>
                  </a:solidFill>
                  <a:sym typeface="+mn-lt"/>
                </a:rPr>
                <a:t>OPTION</a:t>
              </a:r>
              <a:endParaRPr lang="zh-CN" altLang="en-US" sz="800" b="1" dirty="0">
                <a:solidFill>
                  <a:srgbClr val="818181"/>
                </a:solidFill>
                <a:sym typeface="+mn-lt"/>
              </a:endParaRPr>
            </a:p>
          </p:txBody>
        </p:sp>
      </p:grpSp>
      <p:grpSp>
        <p:nvGrpSpPr>
          <p:cNvPr id="19464" name="组合 45"/>
          <p:cNvGrpSpPr/>
          <p:nvPr/>
        </p:nvGrpSpPr>
        <p:grpSpPr>
          <a:xfrm>
            <a:off x="423863" y="3260725"/>
            <a:ext cx="590550" cy="631825"/>
            <a:chOff x="6242320" y="2373233"/>
            <a:chExt cx="589786" cy="631741"/>
          </a:xfrm>
        </p:grpSpPr>
        <p:sp>
          <p:nvSpPr>
            <p:cNvPr id="19476" name="TextBox 6"/>
            <p:cNvSpPr txBox="1"/>
            <p:nvPr/>
          </p:nvSpPr>
          <p:spPr>
            <a:xfrm>
              <a:off x="6327934" y="2373233"/>
              <a:ext cx="447096" cy="492060"/>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6C4C8F"/>
                  </a:solidFill>
                  <a:sym typeface="+mn-lt"/>
                </a:rPr>
                <a:t>02</a:t>
              </a:r>
              <a:endParaRPr lang="zh-CN" altLang="en-US" sz="3200" b="1" dirty="0">
                <a:solidFill>
                  <a:srgbClr val="6C4C8F"/>
                </a:solidFill>
                <a:sym typeface="+mn-lt"/>
              </a:endParaRPr>
            </a:p>
          </p:txBody>
        </p:sp>
        <p:sp>
          <p:nvSpPr>
            <p:cNvPr id="19477" name="文本框 23"/>
            <p:cNvSpPr txBox="1"/>
            <p:nvPr/>
          </p:nvSpPr>
          <p:spPr>
            <a:xfrm>
              <a:off x="6242320" y="2789103"/>
              <a:ext cx="589786" cy="215871"/>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800" b="1" dirty="0">
                  <a:solidFill>
                    <a:srgbClr val="818181"/>
                  </a:solidFill>
                  <a:sym typeface="+mn-lt"/>
                </a:rPr>
                <a:t>OPTION</a:t>
              </a:r>
              <a:endParaRPr lang="zh-CN" altLang="en-US" sz="800" b="1" dirty="0">
                <a:solidFill>
                  <a:srgbClr val="818181"/>
                </a:solidFill>
                <a:sym typeface="+mn-lt"/>
              </a:endParaRPr>
            </a:p>
          </p:txBody>
        </p:sp>
      </p:grpSp>
      <p:grpSp>
        <p:nvGrpSpPr>
          <p:cNvPr id="19465" name="组合 48"/>
          <p:cNvGrpSpPr/>
          <p:nvPr/>
        </p:nvGrpSpPr>
        <p:grpSpPr>
          <a:xfrm>
            <a:off x="423863" y="4219575"/>
            <a:ext cx="590550" cy="620713"/>
            <a:chOff x="6242320" y="3640739"/>
            <a:chExt cx="589786" cy="620418"/>
          </a:xfrm>
        </p:grpSpPr>
        <p:sp>
          <p:nvSpPr>
            <p:cNvPr id="19474" name="TextBox 6"/>
            <p:cNvSpPr txBox="1"/>
            <p:nvPr/>
          </p:nvSpPr>
          <p:spPr>
            <a:xfrm>
              <a:off x="6327934" y="3640739"/>
              <a:ext cx="447096" cy="491891"/>
            </a:xfrm>
            <a:prstGeom prst="rect">
              <a:avLst/>
            </a:prstGeom>
            <a:noFill/>
            <a:ln w="9525">
              <a:noFill/>
            </a:ln>
          </p:spPr>
          <p:txBody>
            <a:bodyPr lIns="0" tIns="0" rIns="0" bIns="0" anchor="ctr" anchorCtr="0">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3200" b="1" dirty="0">
                  <a:solidFill>
                    <a:srgbClr val="76AEDD"/>
                  </a:solidFill>
                  <a:sym typeface="+mn-lt"/>
                </a:rPr>
                <a:t>03</a:t>
              </a:r>
              <a:endParaRPr lang="zh-CN" altLang="en-US" sz="3200" b="1" dirty="0">
                <a:solidFill>
                  <a:srgbClr val="76AEDD"/>
                </a:solidFill>
                <a:sym typeface="+mn-lt"/>
              </a:endParaRPr>
            </a:p>
          </p:txBody>
        </p:sp>
        <p:sp>
          <p:nvSpPr>
            <p:cNvPr id="19475" name="文本框 24"/>
            <p:cNvSpPr txBox="1"/>
            <p:nvPr/>
          </p:nvSpPr>
          <p:spPr>
            <a:xfrm>
              <a:off x="6242320" y="4045360"/>
              <a:ext cx="589786" cy="215797"/>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eaLnBrk="1" hangingPunct="1">
                <a:lnSpc>
                  <a:spcPct val="100000"/>
                </a:lnSpc>
                <a:spcBef>
                  <a:spcPct val="20000"/>
                </a:spcBef>
              </a:pPr>
              <a:r>
                <a:rPr lang="en-US" altLang="zh-CN" sz="800" b="1" dirty="0">
                  <a:solidFill>
                    <a:srgbClr val="818181"/>
                  </a:solidFill>
                  <a:sym typeface="+mn-lt"/>
                </a:rPr>
                <a:t>OPTION</a:t>
              </a:r>
              <a:endParaRPr lang="zh-CN" altLang="en-US" sz="800" b="1" dirty="0">
                <a:solidFill>
                  <a:srgbClr val="818181"/>
                </a:solidFill>
                <a:sym typeface="+mn-lt"/>
              </a:endParaRPr>
            </a:p>
          </p:txBody>
        </p:sp>
      </p:grpSp>
      <p:grpSp>
        <p:nvGrpSpPr>
          <p:cNvPr id="19466" name="组合 3"/>
          <p:cNvGrpSpPr/>
          <p:nvPr/>
        </p:nvGrpSpPr>
        <p:grpSpPr>
          <a:xfrm>
            <a:off x="3684588" y="336550"/>
            <a:ext cx="1830387" cy="1831975"/>
            <a:chOff x="3117668" y="234317"/>
            <a:chExt cx="2127323" cy="2127323"/>
          </a:xfrm>
        </p:grpSpPr>
        <p:sp>
          <p:nvSpPr>
            <p:cNvPr id="46" name="椭圆 45"/>
            <p:cNvSpPr/>
            <p:nvPr/>
          </p:nvSpPr>
          <p:spPr>
            <a:xfrm>
              <a:off x="3117668" y="234317"/>
              <a:ext cx="2127323" cy="2127323"/>
            </a:xfrm>
            <a:prstGeom prst="ellipse">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ea"/>
                <a:sym typeface="+mn-lt"/>
              </a:endParaRPr>
            </a:p>
          </p:txBody>
        </p:sp>
        <p:sp>
          <p:nvSpPr>
            <p:cNvPr id="47" name="椭圆 46"/>
            <p:cNvSpPr/>
            <p:nvPr/>
          </p:nvSpPr>
          <p:spPr>
            <a:xfrm>
              <a:off x="3372208" y="482505"/>
              <a:ext cx="1630947" cy="1630947"/>
            </a:xfrm>
            <a:prstGeom prst="ellipse">
              <a:avLst/>
            </a:prstGeom>
            <a:solidFill>
              <a:schemeClr val="bg1"/>
            </a:solidFill>
            <a:ln>
              <a:noFill/>
            </a:ln>
            <a:effectLst>
              <a:glow rad="165100">
                <a:schemeClr val="tx1">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lt1"/>
                </a:solidFill>
                <a:effectLst/>
                <a:uLnTx/>
                <a:uFillTx/>
                <a:latin typeface="+mn-lt"/>
                <a:ea typeface="+mn-ea"/>
                <a:cs typeface="+mn-ea"/>
                <a:sym typeface="+mn-lt"/>
              </a:endParaRPr>
            </a:p>
          </p:txBody>
        </p:sp>
        <p:grpSp>
          <p:nvGrpSpPr>
            <p:cNvPr id="19471" name="组合 47"/>
            <p:cNvGrpSpPr/>
            <p:nvPr/>
          </p:nvGrpSpPr>
          <p:grpSpPr>
            <a:xfrm>
              <a:off x="3250509" y="768989"/>
              <a:ext cx="1800200" cy="1001573"/>
              <a:chOff x="3896925" y="1033243"/>
              <a:chExt cx="1350150" cy="751179"/>
            </a:xfrm>
          </p:grpSpPr>
          <p:sp>
            <p:nvSpPr>
              <p:cNvPr id="49" name="TextBox 7"/>
              <p:cNvSpPr txBox="1"/>
              <p:nvPr/>
            </p:nvSpPr>
            <p:spPr>
              <a:xfrm>
                <a:off x="4256708" y="1399568"/>
                <a:ext cx="690504" cy="384356"/>
              </a:xfrm>
              <a:prstGeom prst="rect">
                <a:avLst/>
              </a:prstGeom>
              <a:noFill/>
            </p:spPr>
            <p:txBody>
              <a:bodyPr lIns="0" tIns="0" rIns="0" bIns="0" anchor="b">
                <a:normAutofit/>
              </a:bodyPr>
              <a:lstStyle/>
              <a:p>
                <a:pPr marR="0" algn="dist" defTabSz="914400" eaLnBrk="1" hangingPunct="1">
                  <a:spcBef>
                    <a:spcPct val="20000"/>
                  </a:spcBef>
                  <a:buClrTx/>
                  <a:buSzTx/>
                  <a:buFont typeface="Arial" panose="020B0604020202020204" pitchFamily="34" charset="0"/>
                  <a:buNone/>
                  <a:defRPr/>
                </a:pPr>
                <a:r>
                  <a:rPr kumimoji="0" lang="en-US" altLang="zh-CN" sz="2135" kern="1200" cap="none" spc="0" normalizeH="0" baseline="0" noProof="0" dirty="0">
                    <a:latin typeface="+mn-lt"/>
                    <a:ea typeface="+mn-ea"/>
                    <a:cs typeface="+mn-ea"/>
                    <a:sym typeface="+mn-lt"/>
                  </a:rPr>
                  <a:t>target</a:t>
                </a:r>
              </a:p>
            </p:txBody>
          </p:sp>
          <p:sp>
            <p:nvSpPr>
              <p:cNvPr id="50" name="Rectangle 9"/>
              <p:cNvSpPr/>
              <p:nvPr/>
            </p:nvSpPr>
            <p:spPr>
              <a:xfrm>
                <a:off x="3896926" y="1033186"/>
                <a:ext cx="1350565" cy="692670"/>
              </a:xfrm>
              <a:prstGeom prst="rect">
                <a:avLst/>
              </a:prstGeom>
            </p:spPr>
            <p:txBody>
              <a:bodyPr>
                <a:normAutofit/>
              </a:body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3735" b="1" i="0" u="none" strike="noStrike" kern="1200" cap="none" spc="0" normalizeH="0" baseline="0" noProof="0" dirty="0">
                    <a:ln>
                      <a:noFill/>
                    </a:ln>
                    <a:solidFill>
                      <a:schemeClr val="tx1"/>
                    </a:solidFill>
                    <a:effectLst/>
                    <a:uLnTx/>
                    <a:uFillTx/>
                    <a:latin typeface="+mn-lt"/>
                    <a:ea typeface="+mn-ea"/>
                    <a:cs typeface="+mn-ea"/>
                    <a:sym typeface="+mn-lt"/>
                  </a:rPr>
                  <a:t>目标</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62928510-2CA7-B06D-330B-C62C659AD25D}"/>
              </a:ext>
            </a:extLst>
          </p:cNvPr>
          <p:cNvSpPr>
            <a:spLocks noChangeArrowheads="1"/>
          </p:cNvSpPr>
          <p:nvPr/>
        </p:nvSpPr>
        <p:spPr bwMode="auto">
          <a:xfrm>
            <a:off x="143508" y="2126948"/>
            <a:ext cx="8856984" cy="3972646"/>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lvl="0" algn="just">
              <a:lnSpc>
                <a:spcPct val="130000"/>
              </a:lnSpc>
              <a:spcBef>
                <a:spcPct val="20000"/>
              </a:spcBef>
              <a:defRPr/>
            </a:pPr>
            <a:r>
              <a:rPr lang="zh-CN" altLang="en-US" sz="1800" b="0" dirty="0">
                <a:solidFill>
                  <a:srgbClr val="000000"/>
                </a:solidFill>
                <a:latin typeface="Times New Roman"/>
                <a:ea typeface="Microsoft YaHei"/>
                <a:cs typeface="+mn-ea"/>
                <a:sym typeface="+mn-lt"/>
              </a:rPr>
              <a:t>依次检测每对病毒</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和人的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是否匹配，循环执行：</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分别读取一对病毒</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序列和人的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设置</a:t>
            </a:r>
            <a:r>
              <a:rPr lang="en-US" altLang="zh-CN" sz="1800" b="0" dirty="0">
                <a:solidFill>
                  <a:srgbClr val="000000"/>
                </a:solidFill>
                <a:latin typeface="Times New Roman"/>
                <a:ea typeface="Microsoft YaHei"/>
                <a:cs typeface="+mn-ea"/>
                <a:sym typeface="+mn-lt"/>
              </a:rPr>
              <a:t>flag</a:t>
            </a:r>
            <a:r>
              <a:rPr lang="zh-CN" altLang="en-US" sz="1800" b="0" dirty="0">
                <a:solidFill>
                  <a:srgbClr val="000000"/>
                </a:solidFill>
                <a:latin typeface="Times New Roman"/>
                <a:ea typeface="Microsoft YaHei"/>
                <a:cs typeface="+mn-ea"/>
                <a:sym typeface="+mn-lt"/>
              </a:rPr>
              <a:t>，初始为</a:t>
            </a:r>
            <a:r>
              <a:rPr lang="en-US" altLang="zh-CN" sz="1800" b="0" dirty="0">
                <a:solidFill>
                  <a:srgbClr val="000000"/>
                </a:solidFill>
                <a:latin typeface="Times New Roman"/>
                <a:ea typeface="Microsoft YaHei"/>
                <a:cs typeface="+mn-ea"/>
                <a:sym typeface="+mn-lt"/>
              </a:rPr>
              <a:t>0</a:t>
            </a:r>
            <a:r>
              <a:rPr lang="zh-CN" altLang="en-US" sz="1800" b="0" dirty="0">
                <a:solidFill>
                  <a:srgbClr val="000000"/>
                </a:solidFill>
                <a:latin typeface="Times New Roman"/>
                <a:ea typeface="Microsoft YaHei"/>
                <a:cs typeface="+mn-ea"/>
                <a:sym typeface="+mn-lt"/>
              </a:rPr>
              <a:t>，表示未匹配；</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病毒</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长度是</a:t>
            </a:r>
            <a:r>
              <a:rPr lang="en-US" altLang="zh-CN" sz="1800" b="0" dirty="0">
                <a:solidFill>
                  <a:srgbClr val="000000"/>
                </a:solidFill>
                <a:latin typeface="Times New Roman"/>
                <a:ea typeface="Microsoft YaHei"/>
                <a:cs typeface="+mn-ea"/>
                <a:sym typeface="+mn-lt"/>
              </a:rPr>
              <a:t>m</a:t>
            </a:r>
            <a:r>
              <a:rPr lang="zh-CN" altLang="en-US" sz="1800" b="0" dirty="0">
                <a:solidFill>
                  <a:srgbClr val="000000"/>
                </a:solidFill>
                <a:latin typeface="Times New Roman"/>
                <a:ea typeface="Microsoft YaHei"/>
                <a:cs typeface="+mn-ea"/>
                <a:sym typeface="+mn-lt"/>
              </a:rPr>
              <a:t>，连续存储两次扩大为</a:t>
            </a:r>
            <a:r>
              <a:rPr lang="en-US" altLang="zh-CN" sz="1800" b="0" dirty="0">
                <a:solidFill>
                  <a:srgbClr val="000000"/>
                </a:solidFill>
                <a:latin typeface="Times New Roman"/>
                <a:ea typeface="Microsoft YaHei"/>
                <a:cs typeface="+mn-ea"/>
                <a:sym typeface="+mn-lt"/>
              </a:rPr>
              <a:t>2m</a:t>
            </a:r>
            <a:r>
              <a:rPr lang="zh-CN" altLang="en-US" sz="1800" b="0" dirty="0">
                <a:solidFill>
                  <a:srgbClr val="000000"/>
                </a:solidFill>
                <a:latin typeface="Times New Roman"/>
                <a:ea typeface="Microsoft YaHei"/>
                <a:cs typeface="+mn-ea"/>
                <a:sym typeface="+mn-lt"/>
              </a:rPr>
              <a:t>；</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循环</a:t>
            </a:r>
            <a:r>
              <a:rPr lang="en-US" altLang="zh-CN" sz="1800" b="0" dirty="0">
                <a:solidFill>
                  <a:srgbClr val="000000"/>
                </a:solidFill>
                <a:latin typeface="Times New Roman"/>
                <a:ea typeface="Microsoft YaHei"/>
                <a:cs typeface="+mn-ea"/>
                <a:sym typeface="+mn-lt"/>
              </a:rPr>
              <a:t>m</a:t>
            </a:r>
            <a:r>
              <a:rPr lang="zh-CN" altLang="en-US" sz="1800" b="0" dirty="0">
                <a:solidFill>
                  <a:srgbClr val="000000"/>
                </a:solidFill>
                <a:latin typeface="Times New Roman"/>
                <a:ea typeface="Microsoft YaHei"/>
                <a:cs typeface="+mn-ea"/>
                <a:sym typeface="+mn-lt"/>
              </a:rPr>
              <a:t>次，重复执行以下操作：</a:t>
            </a:r>
          </a:p>
          <a:p>
            <a:pPr marL="1428750" lvl="2" indent="-285750" algn="just">
              <a:lnSpc>
                <a:spcPct val="130000"/>
              </a:lnSpc>
              <a:spcBef>
                <a:spcPct val="20000"/>
              </a:spcBef>
              <a:buFont typeface="Wingdings" panose="05000000000000000000" pitchFamily="2" charset="2"/>
              <a:buChar char="Ø"/>
              <a:defRPr/>
            </a:pPr>
            <a:r>
              <a:rPr lang="zh-CN" altLang="en-US" sz="1800" b="0" dirty="0">
                <a:solidFill>
                  <a:srgbClr val="FF0000"/>
                </a:solidFill>
                <a:latin typeface="Times New Roman"/>
                <a:ea typeface="Microsoft YaHei"/>
                <a:cs typeface="+mn-ea"/>
                <a:sym typeface="+mn-lt"/>
              </a:rPr>
              <a:t>依次取得每个长度为</a:t>
            </a:r>
            <a:r>
              <a:rPr lang="en-US" altLang="zh-CN" sz="1800" b="0" dirty="0">
                <a:solidFill>
                  <a:srgbClr val="FF0000"/>
                </a:solidFill>
                <a:latin typeface="Times New Roman"/>
                <a:ea typeface="Microsoft YaHei"/>
                <a:cs typeface="+mn-ea"/>
                <a:sym typeface="+mn-lt"/>
              </a:rPr>
              <a:t>m</a:t>
            </a:r>
            <a:r>
              <a:rPr lang="zh-CN" altLang="en-US" sz="1800" b="0" dirty="0">
                <a:solidFill>
                  <a:srgbClr val="FF0000"/>
                </a:solidFill>
                <a:latin typeface="Times New Roman"/>
                <a:ea typeface="Microsoft YaHei"/>
                <a:cs typeface="+mn-ea"/>
                <a:sym typeface="+mn-lt"/>
              </a:rPr>
              <a:t>的病毒</a:t>
            </a:r>
            <a:r>
              <a:rPr lang="en-US" altLang="zh-CN" sz="1800" b="0" dirty="0">
                <a:solidFill>
                  <a:srgbClr val="FF0000"/>
                </a:solidFill>
                <a:latin typeface="Times New Roman"/>
                <a:ea typeface="Microsoft YaHei"/>
                <a:cs typeface="+mn-ea"/>
                <a:sym typeface="+mn-lt"/>
              </a:rPr>
              <a:t>DNA</a:t>
            </a:r>
            <a:r>
              <a:rPr lang="zh-CN" altLang="en-US" sz="1800" b="0" dirty="0">
                <a:solidFill>
                  <a:srgbClr val="FF0000"/>
                </a:solidFill>
                <a:latin typeface="Times New Roman"/>
                <a:ea typeface="Microsoft YaHei"/>
                <a:cs typeface="+mn-ea"/>
                <a:sym typeface="+mn-lt"/>
              </a:rPr>
              <a:t>环状字符串；</a:t>
            </a:r>
          </a:p>
          <a:p>
            <a:pPr marL="1428750" lvl="2" indent="-285750" algn="just">
              <a:lnSpc>
                <a:spcPct val="130000"/>
              </a:lnSpc>
              <a:spcBef>
                <a:spcPct val="20000"/>
              </a:spcBef>
              <a:buFont typeface="Wingdings" panose="05000000000000000000" pitchFamily="2" charset="2"/>
              <a:buChar char="Ø"/>
              <a:defRPr/>
            </a:pPr>
            <a:r>
              <a:rPr lang="zh-CN" altLang="en-US" sz="1800" b="0" dirty="0">
                <a:solidFill>
                  <a:srgbClr val="FF0000"/>
                </a:solidFill>
                <a:latin typeface="Times New Roman"/>
                <a:ea typeface="Microsoft YaHei"/>
                <a:cs typeface="+mn-ea"/>
                <a:sym typeface="+mn-lt"/>
              </a:rPr>
              <a:t>将此字符串作模式串，将人的</a:t>
            </a:r>
            <a:r>
              <a:rPr lang="en-US" altLang="zh-CN" sz="1800" b="0" dirty="0">
                <a:solidFill>
                  <a:srgbClr val="FF0000"/>
                </a:solidFill>
                <a:latin typeface="Times New Roman"/>
                <a:ea typeface="Microsoft YaHei"/>
                <a:cs typeface="+mn-ea"/>
                <a:sym typeface="+mn-lt"/>
              </a:rPr>
              <a:t>DNA</a:t>
            </a:r>
            <a:r>
              <a:rPr lang="zh-CN" altLang="en-US" sz="1800" b="0" dirty="0">
                <a:solidFill>
                  <a:srgbClr val="FF0000"/>
                </a:solidFill>
                <a:latin typeface="Times New Roman"/>
                <a:ea typeface="Microsoft YaHei"/>
                <a:cs typeface="+mn-ea"/>
                <a:sym typeface="+mn-lt"/>
              </a:rPr>
              <a:t>作主串，调用</a:t>
            </a:r>
            <a:r>
              <a:rPr lang="en-US" altLang="zh-CN" sz="1800" b="0" dirty="0">
                <a:solidFill>
                  <a:srgbClr val="FF0000"/>
                </a:solidFill>
                <a:latin typeface="Times New Roman"/>
                <a:ea typeface="Microsoft YaHei"/>
                <a:cs typeface="+mn-ea"/>
                <a:sym typeface="+mn-lt"/>
              </a:rPr>
              <a:t>BF</a:t>
            </a:r>
            <a:r>
              <a:rPr lang="zh-CN" altLang="en-US" sz="1800" b="0" dirty="0">
                <a:solidFill>
                  <a:srgbClr val="FF0000"/>
                </a:solidFill>
                <a:latin typeface="Times New Roman"/>
                <a:ea typeface="Microsoft YaHei"/>
                <a:cs typeface="+mn-ea"/>
                <a:sym typeface="+mn-lt"/>
              </a:rPr>
              <a:t>，将结果返回</a:t>
            </a:r>
            <a:r>
              <a:rPr lang="en-US" altLang="zh-CN" sz="1800" b="0" dirty="0">
                <a:solidFill>
                  <a:srgbClr val="FF0000"/>
                </a:solidFill>
                <a:latin typeface="Times New Roman"/>
                <a:ea typeface="Microsoft YaHei"/>
                <a:cs typeface="+mn-ea"/>
                <a:sym typeface="+mn-lt"/>
              </a:rPr>
              <a:t>flag</a:t>
            </a:r>
            <a:r>
              <a:rPr lang="zh-CN" altLang="en-US" sz="1800" b="0" dirty="0">
                <a:solidFill>
                  <a:srgbClr val="FF0000"/>
                </a:solidFill>
                <a:latin typeface="Times New Roman"/>
                <a:ea typeface="Microsoft YaHei"/>
                <a:cs typeface="+mn-ea"/>
                <a:sym typeface="+mn-lt"/>
              </a:rPr>
              <a:t>；</a:t>
            </a:r>
          </a:p>
          <a:p>
            <a:pPr marL="1428750" lvl="2" indent="-285750" algn="just">
              <a:lnSpc>
                <a:spcPct val="130000"/>
              </a:lnSpc>
              <a:spcBef>
                <a:spcPct val="20000"/>
              </a:spcBef>
              <a:buFont typeface="Wingdings" panose="05000000000000000000" pitchFamily="2" charset="2"/>
              <a:buChar char="Ø"/>
              <a:defRPr/>
            </a:pPr>
            <a:r>
              <a:rPr lang="zh-CN" altLang="en-US" sz="1800" b="0" dirty="0">
                <a:solidFill>
                  <a:srgbClr val="000000"/>
                </a:solidFill>
                <a:latin typeface="Times New Roman"/>
                <a:ea typeface="Microsoft YaHei"/>
                <a:cs typeface="+mn-ea"/>
                <a:sym typeface="+mn-lt"/>
              </a:rPr>
              <a:t>若</a:t>
            </a:r>
            <a:r>
              <a:rPr lang="en-US" altLang="zh-CN" sz="1800" b="0" dirty="0">
                <a:solidFill>
                  <a:srgbClr val="000000"/>
                </a:solidFill>
                <a:latin typeface="Times New Roman"/>
                <a:ea typeface="Microsoft YaHei"/>
                <a:cs typeface="+mn-ea"/>
                <a:sym typeface="+mn-lt"/>
              </a:rPr>
              <a:t>flag</a:t>
            </a:r>
            <a:r>
              <a:rPr lang="zh-CN" altLang="en-US" sz="1800" b="0" dirty="0">
                <a:solidFill>
                  <a:srgbClr val="000000"/>
                </a:solidFill>
                <a:latin typeface="Times New Roman"/>
                <a:ea typeface="Microsoft YaHei"/>
                <a:cs typeface="+mn-ea"/>
                <a:sym typeface="+mn-lt"/>
              </a:rPr>
              <a:t>非</a:t>
            </a:r>
            <a:r>
              <a:rPr lang="en-US" altLang="zh-CN" sz="1800" b="0" dirty="0">
                <a:solidFill>
                  <a:srgbClr val="000000"/>
                </a:solidFill>
                <a:latin typeface="Times New Roman"/>
                <a:ea typeface="Microsoft YaHei"/>
                <a:cs typeface="+mn-ea"/>
                <a:sym typeface="+mn-lt"/>
              </a:rPr>
              <a:t>0</a:t>
            </a:r>
            <a:r>
              <a:rPr lang="zh-CN" altLang="en-US" sz="1800" b="0" dirty="0">
                <a:solidFill>
                  <a:srgbClr val="000000"/>
                </a:solidFill>
                <a:latin typeface="Times New Roman"/>
                <a:ea typeface="Microsoft YaHei"/>
                <a:cs typeface="+mn-ea"/>
                <a:sym typeface="+mn-lt"/>
              </a:rPr>
              <a:t>，表示匹配成功。</a:t>
            </a:r>
          </a:p>
          <a:p>
            <a:pPr marL="742950" lvl="1" indent="-285750" algn="just">
              <a:lnSpc>
                <a:spcPct val="130000"/>
              </a:lnSpc>
              <a:spcBef>
                <a:spcPct val="20000"/>
              </a:spcBef>
              <a:buFont typeface="Wingdings" panose="05000000000000000000" pitchFamily="2" charset="2"/>
              <a:buChar char="l"/>
              <a:defRPr/>
            </a:pPr>
            <a:r>
              <a:rPr lang="zh-CN" altLang="en-US" sz="1800" b="0" dirty="0">
                <a:solidFill>
                  <a:srgbClr val="000000"/>
                </a:solidFill>
                <a:latin typeface="Times New Roman"/>
                <a:ea typeface="Microsoft YaHei"/>
                <a:cs typeface="+mn-ea"/>
                <a:sym typeface="+mn-lt"/>
              </a:rPr>
              <a:t>退出循环时，若</a:t>
            </a:r>
            <a:r>
              <a:rPr lang="en-US" altLang="zh-CN" sz="1800" b="0" dirty="0">
                <a:solidFill>
                  <a:srgbClr val="000000"/>
                </a:solidFill>
                <a:latin typeface="Times New Roman"/>
                <a:ea typeface="Microsoft YaHei"/>
                <a:cs typeface="+mn-ea"/>
                <a:sym typeface="+mn-lt"/>
              </a:rPr>
              <a:t>flag</a:t>
            </a:r>
            <a:r>
              <a:rPr lang="zh-CN" altLang="en-US" sz="1800" b="0" dirty="0">
                <a:solidFill>
                  <a:srgbClr val="000000"/>
                </a:solidFill>
                <a:latin typeface="Times New Roman"/>
                <a:ea typeface="Microsoft YaHei"/>
                <a:cs typeface="+mn-ea"/>
                <a:sym typeface="+mn-lt"/>
              </a:rPr>
              <a:t>非</a:t>
            </a:r>
            <a:r>
              <a:rPr lang="en-US" altLang="zh-CN" sz="1800" b="0" dirty="0">
                <a:solidFill>
                  <a:srgbClr val="000000"/>
                </a:solidFill>
                <a:latin typeface="Times New Roman"/>
                <a:ea typeface="Microsoft YaHei"/>
                <a:cs typeface="+mn-ea"/>
                <a:sym typeface="+mn-lt"/>
              </a:rPr>
              <a:t>0</a:t>
            </a:r>
            <a:r>
              <a:rPr lang="zh-CN" altLang="en-US" sz="1800" b="0" dirty="0">
                <a:solidFill>
                  <a:srgbClr val="000000"/>
                </a:solidFill>
                <a:latin typeface="Times New Roman"/>
                <a:ea typeface="Microsoft YaHei"/>
                <a:cs typeface="+mn-ea"/>
                <a:sym typeface="+mn-lt"/>
              </a:rPr>
              <a:t>，输出“</a:t>
            </a:r>
            <a:r>
              <a:rPr lang="en-US" altLang="zh-CN" sz="1800" b="0" dirty="0">
                <a:solidFill>
                  <a:srgbClr val="000000"/>
                </a:solidFill>
                <a:latin typeface="Times New Roman"/>
                <a:ea typeface="Microsoft YaHei"/>
                <a:cs typeface="+mn-ea"/>
                <a:sym typeface="+mn-lt"/>
              </a:rPr>
              <a:t>YES</a:t>
            </a:r>
            <a:r>
              <a:rPr lang="zh-CN" altLang="en-US" sz="1800" b="0" dirty="0">
                <a:solidFill>
                  <a:srgbClr val="000000"/>
                </a:solidFill>
                <a:latin typeface="Times New Roman"/>
                <a:ea typeface="Microsoft YaHei"/>
                <a:cs typeface="+mn-ea"/>
                <a:sym typeface="+mn-lt"/>
              </a:rPr>
              <a:t>”，否则，输出“</a:t>
            </a:r>
            <a:r>
              <a:rPr lang="en-US" altLang="zh-CN" sz="1800" b="0" dirty="0">
                <a:solidFill>
                  <a:srgbClr val="000000"/>
                </a:solidFill>
                <a:latin typeface="Times New Roman"/>
                <a:ea typeface="Microsoft YaHei"/>
                <a:cs typeface="+mn-ea"/>
                <a:sym typeface="+mn-lt"/>
              </a:rPr>
              <a:t>NO</a:t>
            </a:r>
            <a:r>
              <a:rPr lang="zh-CN" altLang="en-US" sz="1800" b="0" dirty="0">
                <a:solidFill>
                  <a:srgbClr val="000000"/>
                </a:solidFill>
                <a:latin typeface="Times New Roman"/>
                <a:ea typeface="Microsoft YaHei"/>
                <a:cs typeface="+mn-ea"/>
                <a:sym typeface="+mn-lt"/>
              </a:rPr>
              <a:t>”。</a:t>
            </a:r>
            <a:endParaRPr lang="en-US" altLang="zh-CN" sz="1800" b="0" dirty="0">
              <a:solidFill>
                <a:srgbClr val="000000"/>
              </a:solidFill>
              <a:latin typeface="Times New Roman"/>
              <a:ea typeface="Microsoft YaHei"/>
              <a:cs typeface="+mn-ea"/>
              <a:sym typeface="+mn-lt"/>
            </a:endParaRPr>
          </a:p>
        </p:txBody>
      </p:sp>
      <p:sp>
        <p:nvSpPr>
          <p:cNvPr id="6" name="Rectangle 154">
            <a:extLst>
              <a:ext uri="{FF2B5EF4-FFF2-40B4-BE49-F238E27FC236}">
                <a16:creationId xmlns:a16="http://schemas.microsoft.com/office/drawing/2014/main" id="{56FBF561-29EB-FAFF-BA0D-898840BED4E5}"/>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pic>
        <p:nvPicPr>
          <p:cNvPr id="13" name="图片 12">
            <a:extLst>
              <a:ext uri="{FF2B5EF4-FFF2-40B4-BE49-F238E27FC236}">
                <a16:creationId xmlns:a16="http://schemas.microsoft.com/office/drawing/2014/main" id="{AC95FE4B-089A-A414-5F18-9DAF21126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078" y="1415334"/>
            <a:ext cx="2628900" cy="546100"/>
          </a:xfrm>
          <a:prstGeom prst="rect">
            <a:avLst/>
          </a:prstGeom>
        </p:spPr>
      </p:pic>
      <p:pic>
        <p:nvPicPr>
          <p:cNvPr id="14" name="图片 13">
            <a:extLst>
              <a:ext uri="{FF2B5EF4-FFF2-40B4-BE49-F238E27FC236}">
                <a16:creationId xmlns:a16="http://schemas.microsoft.com/office/drawing/2014/main" id="{7E809C2F-DFBE-C390-2F48-3D2F5F678783}"/>
              </a:ext>
            </a:extLst>
          </p:cNvPr>
          <p:cNvPicPr>
            <a:picLocks noChangeAspect="1"/>
          </p:cNvPicPr>
          <p:nvPr/>
        </p:nvPicPr>
        <p:blipFill>
          <a:blip r:embed="rId3"/>
          <a:stretch>
            <a:fillRect/>
          </a:stretch>
        </p:blipFill>
        <p:spPr>
          <a:xfrm>
            <a:off x="4751357" y="1418843"/>
            <a:ext cx="2627604" cy="542591"/>
          </a:xfrm>
          <a:prstGeom prst="rect">
            <a:avLst/>
          </a:prstGeom>
        </p:spPr>
      </p:pic>
      <p:pic>
        <p:nvPicPr>
          <p:cNvPr id="15" name="图片 14">
            <a:extLst>
              <a:ext uri="{FF2B5EF4-FFF2-40B4-BE49-F238E27FC236}">
                <a16:creationId xmlns:a16="http://schemas.microsoft.com/office/drawing/2014/main" id="{F7782AA2-24C0-2B73-8A5F-E591EC8EA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5811" y="1412776"/>
            <a:ext cx="2540000" cy="546100"/>
          </a:xfrm>
          <a:prstGeom prst="rect">
            <a:avLst/>
          </a:prstGeom>
        </p:spPr>
      </p:pic>
      <p:pic>
        <p:nvPicPr>
          <p:cNvPr id="16" name="图片 15">
            <a:extLst>
              <a:ext uri="{FF2B5EF4-FFF2-40B4-BE49-F238E27FC236}">
                <a16:creationId xmlns:a16="http://schemas.microsoft.com/office/drawing/2014/main" id="{878288A4-A54F-8CC5-B1A1-2E4518A6F7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4324" y="758406"/>
            <a:ext cx="1097959" cy="1097959"/>
          </a:xfrm>
          <a:prstGeom prst="rect">
            <a:avLst/>
          </a:prstGeom>
        </p:spPr>
      </p:pic>
      <p:pic>
        <p:nvPicPr>
          <p:cNvPr id="17" name="图片 16">
            <a:extLst>
              <a:ext uri="{FF2B5EF4-FFF2-40B4-BE49-F238E27FC236}">
                <a16:creationId xmlns:a16="http://schemas.microsoft.com/office/drawing/2014/main" id="{E5EA73AB-AA31-8EEF-E1F5-B00881EC10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3440" y="1412776"/>
            <a:ext cx="2590800" cy="546100"/>
          </a:xfrm>
          <a:prstGeom prst="rect">
            <a:avLst/>
          </a:prstGeom>
        </p:spPr>
      </p:pic>
      <p:pic>
        <p:nvPicPr>
          <p:cNvPr id="18" name="图片 17">
            <a:extLst>
              <a:ext uri="{FF2B5EF4-FFF2-40B4-BE49-F238E27FC236}">
                <a16:creationId xmlns:a16="http://schemas.microsoft.com/office/drawing/2014/main" id="{D5FA5B67-9255-A3A4-C089-0CC30DE31A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97887" y="1412776"/>
            <a:ext cx="2616200" cy="546100"/>
          </a:xfrm>
          <a:prstGeom prst="rect">
            <a:avLst/>
          </a:prstGeom>
        </p:spPr>
      </p:pic>
    </p:spTree>
    <p:extLst>
      <p:ext uri="{BB962C8B-B14F-4D97-AF65-F5344CB8AC3E}">
        <p14:creationId xmlns:p14="http://schemas.microsoft.com/office/powerpoint/2010/main" val="302273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6"/>
                                        </p:tgtEl>
                                        <p:attrNameLst>
                                          <p:attrName>r</p:attrName>
                                        </p:attrNameLst>
                                      </p:cBhvr>
                                    </p:animRot>
                                  </p:childTnLst>
                                </p:cTn>
                              </p:par>
                              <p:par>
                                <p:cTn id="7" presetID="12" presetClass="entr" presetSubtype="8"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2000"/>
                                        <p:tgtEl>
                                          <p:spTgt spid="13"/>
                                        </p:tgtEl>
                                        <p:attrNameLst>
                                          <p:attrName>ppt_x</p:attrName>
                                        </p:attrNameLst>
                                      </p:cBhvr>
                                      <p:tavLst>
                                        <p:tav tm="0">
                                          <p:val>
                                            <p:strVal val="#ppt_x-#ppt_w*1.125000"/>
                                          </p:val>
                                        </p:tav>
                                        <p:tav tm="100000">
                                          <p:val>
                                            <p:strVal val="#ppt_x"/>
                                          </p:val>
                                        </p:tav>
                                      </p:tavLst>
                                    </p:anim>
                                    <p:animEffect transition="in" filter="wipe(right)">
                                      <p:cBhvr>
                                        <p:cTn id="10" dur="2000"/>
                                        <p:tgtEl>
                                          <p:spTgt spid="13"/>
                                        </p:tgtEl>
                                      </p:cBhvr>
                                    </p:animEffect>
                                  </p:childTnLst>
                                </p:cTn>
                              </p:par>
                            </p:childTnLst>
                          </p:cTn>
                        </p:par>
                        <p:par>
                          <p:cTn id="11" fill="hold">
                            <p:stCondLst>
                              <p:cond delay="2000"/>
                            </p:stCondLst>
                            <p:childTnLst>
                              <p:par>
                                <p:cTn id="12" presetID="8" presetClass="emph" presetSubtype="0" fill="hold" nodeType="afterEffect">
                                  <p:stCondLst>
                                    <p:cond delay="0"/>
                                  </p:stCondLst>
                                  <p:childTnLst>
                                    <p:animRot by="21600000">
                                      <p:cBhvr>
                                        <p:cTn id="13" dur="2000" fill="hold"/>
                                        <p:tgtEl>
                                          <p:spTgt spid="16"/>
                                        </p:tgtEl>
                                        <p:attrNameLst>
                                          <p:attrName>r</p:attrName>
                                        </p:attrNameLst>
                                      </p:cBhvr>
                                    </p:animRot>
                                  </p:childTnLst>
                                </p:cTn>
                              </p:par>
                              <p:par>
                                <p:cTn id="14" presetID="12" presetClass="entr" presetSubtype="8"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2000"/>
                                        <p:tgtEl>
                                          <p:spTgt spid="14"/>
                                        </p:tgtEl>
                                        <p:attrNameLst>
                                          <p:attrName>ppt_x</p:attrName>
                                        </p:attrNameLst>
                                      </p:cBhvr>
                                      <p:tavLst>
                                        <p:tav tm="0">
                                          <p:val>
                                            <p:strVal val="#ppt_x-#ppt_w*1.125000"/>
                                          </p:val>
                                        </p:tav>
                                        <p:tav tm="100000">
                                          <p:val>
                                            <p:strVal val="#ppt_x"/>
                                          </p:val>
                                        </p:tav>
                                      </p:tavLst>
                                    </p:anim>
                                    <p:animEffect transition="in" filter="wipe(right)">
                                      <p:cBhvr>
                                        <p:cTn id="17" dur="20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54">
            <a:extLst>
              <a:ext uri="{FF2B5EF4-FFF2-40B4-BE49-F238E27FC236}">
                <a16:creationId xmlns:a16="http://schemas.microsoft.com/office/drawing/2014/main" id="{087DF918-12A1-DEA5-F142-4FDB09E59C07}"/>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pic>
        <p:nvPicPr>
          <p:cNvPr id="5" name="Picture 2">
            <a:extLst>
              <a:ext uri="{FF2B5EF4-FFF2-40B4-BE49-F238E27FC236}">
                <a16:creationId xmlns:a16="http://schemas.microsoft.com/office/drawing/2014/main" id="{D29757BA-93EF-16A4-67A9-791162299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57199" y="1178710"/>
            <a:ext cx="6718475" cy="455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 name="标题 7">
            <a:extLst>
              <a:ext uri="{FF2B5EF4-FFF2-40B4-BE49-F238E27FC236}">
                <a16:creationId xmlns:a16="http://schemas.microsoft.com/office/drawing/2014/main" id="{34426861-6596-1AC5-370B-D4659395D8B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01947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3C0B6FAB-0308-AA5B-277E-10537EE061A3}"/>
              </a:ext>
            </a:extLst>
          </p:cNvPr>
          <p:cNvSpPr>
            <a:spLocks noChangeArrowheads="1"/>
          </p:cNvSpPr>
          <p:nvPr/>
        </p:nvSpPr>
        <p:spPr bwMode="auto">
          <a:xfrm>
            <a:off x="215516" y="1346201"/>
            <a:ext cx="8712968" cy="2226816"/>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800" b="0" dirty="0">
                <a:solidFill>
                  <a:srgbClr val="000000"/>
                </a:solidFill>
                <a:latin typeface="Times New Roman"/>
                <a:ea typeface="Microsoft YaHei"/>
                <a:cs typeface="+mn-ea"/>
                <a:sym typeface="+mn-lt"/>
              </a:rPr>
              <a:t>医学研究者最近发现了某些新病毒，通过对这些病毒的分析，得知它们的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序列都是环状的。现在研究者收集了大量的病毒</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和人的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数据，想快速检测出这些人是否感染了相应的病毒。为方便研究，研究者将人的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和病毒的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均表示成由一些小写字母组成的字符串，然后检测某种病毒的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序列是否在患者的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序列中出现过，如果出现过，则此人感染了病毒，否则没有感染。注意：人的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序列是线性的，而病毒的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序列是环状的。</a:t>
            </a:r>
          </a:p>
        </p:txBody>
      </p:sp>
      <p:sp>
        <p:nvSpPr>
          <p:cNvPr id="4" name="矩形: 圆角 16">
            <a:extLst>
              <a:ext uri="{FF2B5EF4-FFF2-40B4-BE49-F238E27FC236}">
                <a16:creationId xmlns:a16="http://schemas.microsoft.com/office/drawing/2014/main" id="{C0009541-1F58-FA2D-7A9F-5CFB8B42047E}"/>
              </a:ext>
            </a:extLst>
          </p:cNvPr>
          <p:cNvSpPr>
            <a:spLocks noChangeArrowheads="1"/>
          </p:cNvSpPr>
          <p:nvPr/>
        </p:nvSpPr>
        <p:spPr bwMode="auto">
          <a:xfrm>
            <a:off x="234577" y="841375"/>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a:spcBef>
                <a:spcPct val="20000"/>
              </a:spcBef>
              <a:defRPr/>
            </a:pPr>
            <a:r>
              <a:rPr lang="zh-CN" altLang="en-US" sz="2000" b="0" dirty="0">
                <a:solidFill>
                  <a:schemeClr val="bg1"/>
                </a:solidFill>
                <a:latin typeface="Times New Roman"/>
                <a:ea typeface="Microsoft YaHei"/>
                <a:cs typeface="+mn-ea"/>
                <a:sym typeface="+mn-lt"/>
              </a:rPr>
              <a:t>任务描述</a:t>
            </a: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5" name="Rectangle 7">
            <a:extLst>
              <a:ext uri="{FF2B5EF4-FFF2-40B4-BE49-F238E27FC236}">
                <a16:creationId xmlns:a16="http://schemas.microsoft.com/office/drawing/2014/main" id="{778A1997-F315-017D-EE2F-A910B63578D0}"/>
              </a:ext>
            </a:extLst>
          </p:cNvPr>
          <p:cNvSpPr>
            <a:spLocks noChangeArrowheads="1"/>
          </p:cNvSpPr>
          <p:nvPr/>
        </p:nvSpPr>
        <p:spPr bwMode="auto">
          <a:xfrm>
            <a:off x="239469" y="5609898"/>
            <a:ext cx="8712968" cy="771430"/>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800" b="0" dirty="0">
                <a:solidFill>
                  <a:srgbClr val="000000"/>
                </a:solidFill>
                <a:latin typeface="Times New Roman"/>
                <a:ea typeface="Microsoft YaHei"/>
                <a:cs typeface="+mn-ea"/>
                <a:sym typeface="+mn-lt"/>
              </a:rPr>
              <a:t>对于每组数据输出一行，若患者感染了病毒输出“</a:t>
            </a:r>
            <a:r>
              <a:rPr lang="en-US" altLang="zh-CN" sz="1800" b="0" dirty="0">
                <a:solidFill>
                  <a:srgbClr val="000000"/>
                </a:solidFill>
                <a:latin typeface="Times New Roman"/>
                <a:ea typeface="Microsoft YaHei"/>
                <a:cs typeface="+mn-ea"/>
                <a:sym typeface="+mn-lt"/>
              </a:rPr>
              <a:t>YES</a:t>
            </a:r>
            <a:r>
              <a:rPr lang="zh-CN" altLang="en-US" sz="1800" b="0" dirty="0">
                <a:solidFill>
                  <a:srgbClr val="000000"/>
                </a:solidFill>
                <a:latin typeface="Times New Roman"/>
                <a:ea typeface="Microsoft YaHei"/>
                <a:cs typeface="+mn-ea"/>
                <a:sym typeface="+mn-lt"/>
              </a:rPr>
              <a:t>”，否则输出“</a:t>
            </a:r>
            <a:r>
              <a:rPr lang="en-US" altLang="zh-CN" sz="1800" b="0" dirty="0">
                <a:solidFill>
                  <a:srgbClr val="000000"/>
                </a:solidFill>
                <a:latin typeface="Times New Roman"/>
                <a:ea typeface="Microsoft YaHei"/>
                <a:cs typeface="+mn-ea"/>
                <a:sym typeface="+mn-lt"/>
              </a:rPr>
              <a:t>NO</a:t>
            </a:r>
            <a:r>
              <a:rPr lang="zh-CN" altLang="en-US" sz="1800" b="0" dirty="0">
                <a:solidFill>
                  <a:srgbClr val="000000"/>
                </a:solidFill>
                <a:latin typeface="Times New Roman"/>
                <a:ea typeface="Microsoft YaHei"/>
                <a:cs typeface="+mn-ea"/>
                <a:sym typeface="+mn-lt"/>
              </a:rPr>
              <a:t>”。</a:t>
            </a:r>
            <a:endPar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6" name="矩形: 圆角 16">
            <a:extLst>
              <a:ext uri="{FF2B5EF4-FFF2-40B4-BE49-F238E27FC236}">
                <a16:creationId xmlns:a16="http://schemas.microsoft.com/office/drawing/2014/main" id="{6C7E0600-4420-0DEC-40AA-DBF304AAEF7E}"/>
              </a:ext>
            </a:extLst>
          </p:cNvPr>
          <p:cNvSpPr>
            <a:spLocks noChangeArrowheads="1"/>
          </p:cNvSpPr>
          <p:nvPr/>
        </p:nvSpPr>
        <p:spPr bwMode="auto">
          <a:xfrm>
            <a:off x="215516" y="3683360"/>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a:spcBef>
                <a:spcPct val="20000"/>
              </a:spcBef>
              <a:defRPr/>
            </a:pPr>
            <a:r>
              <a:rPr lang="zh-CN" altLang="en-US" sz="2000" b="0" dirty="0">
                <a:solidFill>
                  <a:schemeClr val="bg1"/>
                </a:solidFill>
                <a:latin typeface="Times New Roman"/>
                <a:ea typeface="Microsoft YaHei"/>
                <a:cs typeface="+mn-ea"/>
                <a:sym typeface="+mn-lt"/>
              </a:rPr>
              <a:t>输入</a:t>
            </a: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 name="矩形: 圆角 16">
            <a:extLst>
              <a:ext uri="{FF2B5EF4-FFF2-40B4-BE49-F238E27FC236}">
                <a16:creationId xmlns:a16="http://schemas.microsoft.com/office/drawing/2014/main" id="{61671268-BAC3-480C-11AD-9DC5B0AAC71A}"/>
              </a:ext>
            </a:extLst>
          </p:cNvPr>
          <p:cNvSpPr>
            <a:spLocks noChangeArrowheads="1"/>
          </p:cNvSpPr>
          <p:nvPr/>
        </p:nvSpPr>
        <p:spPr bwMode="auto">
          <a:xfrm>
            <a:off x="251520" y="5059338"/>
            <a:ext cx="2232496" cy="427385"/>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a:spcBef>
                <a:spcPct val="20000"/>
              </a:spcBef>
              <a:defRPr/>
            </a:pPr>
            <a:r>
              <a:rPr lang="zh-CN" altLang="en-US" sz="2000" b="0" dirty="0">
                <a:solidFill>
                  <a:schemeClr val="bg1"/>
                </a:solidFill>
                <a:latin typeface="Times New Roman"/>
                <a:ea typeface="Microsoft YaHei"/>
                <a:cs typeface="+mn-ea"/>
                <a:sym typeface="+mn-lt"/>
              </a:rPr>
              <a:t>输出</a:t>
            </a: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8" name="Rectangle 7">
            <a:extLst>
              <a:ext uri="{FF2B5EF4-FFF2-40B4-BE49-F238E27FC236}">
                <a16:creationId xmlns:a16="http://schemas.microsoft.com/office/drawing/2014/main" id="{577B86E3-C5E3-33E8-E61E-9F952103F65C}"/>
              </a:ext>
            </a:extLst>
          </p:cNvPr>
          <p:cNvSpPr>
            <a:spLocks noChangeArrowheads="1"/>
          </p:cNvSpPr>
          <p:nvPr/>
        </p:nvSpPr>
        <p:spPr bwMode="auto">
          <a:xfrm>
            <a:off x="239469" y="4215338"/>
            <a:ext cx="8712968" cy="797838"/>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800" b="0" dirty="0">
                <a:solidFill>
                  <a:srgbClr val="000000"/>
                </a:solidFill>
                <a:latin typeface="Times New Roman"/>
                <a:ea typeface="Microsoft YaHei"/>
                <a:cs typeface="+mn-ea"/>
                <a:sym typeface="+mn-lt"/>
              </a:rPr>
              <a:t>多组数据，每组数据有一行，为序列</a:t>
            </a:r>
            <a:r>
              <a:rPr lang="en-US" altLang="zh-CN" sz="1800" b="0" dirty="0">
                <a:solidFill>
                  <a:srgbClr val="000000"/>
                </a:solidFill>
                <a:latin typeface="Times New Roman"/>
                <a:ea typeface="Microsoft YaHei"/>
                <a:cs typeface="+mn-ea"/>
                <a:sym typeface="+mn-lt"/>
              </a:rPr>
              <a:t>A</a:t>
            </a:r>
            <a:r>
              <a:rPr lang="zh-CN" altLang="en-US" sz="1800" b="0" dirty="0">
                <a:solidFill>
                  <a:srgbClr val="000000"/>
                </a:solidFill>
                <a:latin typeface="Times New Roman"/>
                <a:ea typeface="Microsoft YaHei"/>
                <a:cs typeface="+mn-ea"/>
                <a:sym typeface="+mn-lt"/>
              </a:rPr>
              <a:t>和</a:t>
            </a:r>
            <a:r>
              <a:rPr lang="en-US" altLang="zh-CN" sz="1800" b="0" dirty="0">
                <a:solidFill>
                  <a:srgbClr val="000000"/>
                </a:solidFill>
                <a:latin typeface="Times New Roman"/>
                <a:ea typeface="Microsoft YaHei"/>
                <a:cs typeface="+mn-ea"/>
                <a:sym typeface="+mn-lt"/>
              </a:rPr>
              <a:t>B</a:t>
            </a:r>
            <a:r>
              <a:rPr lang="zh-CN" altLang="en-US" sz="1800" b="0" dirty="0">
                <a:solidFill>
                  <a:srgbClr val="000000"/>
                </a:solidFill>
                <a:latin typeface="Times New Roman"/>
                <a:ea typeface="Microsoft YaHei"/>
                <a:cs typeface="+mn-ea"/>
                <a:sym typeface="+mn-lt"/>
              </a:rPr>
              <a:t>，</a:t>
            </a:r>
            <a:r>
              <a:rPr lang="en-US" altLang="zh-CN" sz="1800" b="0" dirty="0">
                <a:solidFill>
                  <a:srgbClr val="000000"/>
                </a:solidFill>
                <a:latin typeface="Times New Roman"/>
                <a:ea typeface="Microsoft YaHei"/>
                <a:cs typeface="+mn-ea"/>
                <a:sym typeface="+mn-lt"/>
              </a:rPr>
              <a:t>A</a:t>
            </a:r>
            <a:r>
              <a:rPr lang="zh-CN" altLang="en-US" sz="1800" b="0" dirty="0">
                <a:solidFill>
                  <a:srgbClr val="000000"/>
                </a:solidFill>
                <a:latin typeface="Times New Roman"/>
                <a:ea typeface="Microsoft YaHei"/>
                <a:cs typeface="+mn-ea"/>
                <a:sym typeface="+mn-lt"/>
              </a:rPr>
              <a:t>对应病毒的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a:t>
            </a:r>
            <a:r>
              <a:rPr lang="en-US" altLang="zh-CN" sz="1800" b="0" dirty="0">
                <a:solidFill>
                  <a:srgbClr val="000000"/>
                </a:solidFill>
                <a:latin typeface="Times New Roman"/>
                <a:ea typeface="Microsoft YaHei"/>
                <a:cs typeface="+mn-ea"/>
                <a:sym typeface="+mn-lt"/>
              </a:rPr>
              <a:t>B</a:t>
            </a:r>
            <a:r>
              <a:rPr lang="zh-CN" altLang="en-US" sz="1800" b="0" dirty="0">
                <a:solidFill>
                  <a:srgbClr val="000000"/>
                </a:solidFill>
                <a:latin typeface="Times New Roman"/>
                <a:ea typeface="Microsoft YaHei"/>
                <a:cs typeface="+mn-ea"/>
                <a:sym typeface="+mn-lt"/>
              </a:rPr>
              <a:t>对应人的</a:t>
            </a:r>
            <a:r>
              <a:rPr lang="en-US" altLang="zh-CN" sz="1800" b="0" dirty="0">
                <a:solidFill>
                  <a:srgbClr val="000000"/>
                </a:solidFill>
                <a:latin typeface="Times New Roman"/>
                <a:ea typeface="Microsoft YaHei"/>
                <a:cs typeface="+mn-ea"/>
                <a:sym typeface="+mn-lt"/>
              </a:rPr>
              <a:t>DNA</a:t>
            </a:r>
            <a:r>
              <a:rPr lang="zh-CN" altLang="en-US" sz="1800" b="0" dirty="0">
                <a:solidFill>
                  <a:srgbClr val="000000"/>
                </a:solidFill>
                <a:latin typeface="Times New Roman"/>
                <a:ea typeface="Microsoft YaHei"/>
                <a:cs typeface="+mn-ea"/>
                <a:sym typeface="+mn-lt"/>
              </a:rPr>
              <a:t>序列。</a:t>
            </a:r>
            <a:r>
              <a:rPr lang="en-US" altLang="zh-CN" sz="1800" b="0" dirty="0">
                <a:solidFill>
                  <a:srgbClr val="000000"/>
                </a:solidFill>
                <a:latin typeface="Times New Roman"/>
                <a:ea typeface="Microsoft YaHei"/>
                <a:cs typeface="+mn-ea"/>
                <a:sym typeface="+mn-lt"/>
              </a:rPr>
              <a:t>A</a:t>
            </a:r>
            <a:r>
              <a:rPr lang="zh-CN" altLang="en-US" sz="1800" b="0" dirty="0">
                <a:solidFill>
                  <a:srgbClr val="000000"/>
                </a:solidFill>
                <a:latin typeface="Times New Roman"/>
                <a:ea typeface="Microsoft YaHei"/>
                <a:cs typeface="+mn-ea"/>
                <a:sym typeface="+mn-lt"/>
              </a:rPr>
              <a:t>和</a:t>
            </a:r>
            <a:r>
              <a:rPr lang="en-US" altLang="zh-CN" sz="1800" b="0" dirty="0">
                <a:solidFill>
                  <a:srgbClr val="000000"/>
                </a:solidFill>
                <a:latin typeface="Times New Roman"/>
                <a:ea typeface="Microsoft YaHei"/>
                <a:cs typeface="+mn-ea"/>
                <a:sym typeface="+mn-lt"/>
              </a:rPr>
              <a:t>B</a:t>
            </a:r>
            <a:r>
              <a:rPr lang="zh-CN" altLang="en-US" sz="1800" b="0" dirty="0">
                <a:solidFill>
                  <a:srgbClr val="000000"/>
                </a:solidFill>
                <a:latin typeface="Times New Roman"/>
                <a:ea typeface="Microsoft YaHei"/>
                <a:cs typeface="+mn-ea"/>
                <a:sym typeface="+mn-lt"/>
              </a:rPr>
              <a:t>都为“</a:t>
            </a:r>
            <a:r>
              <a:rPr lang="en-US" altLang="zh-CN" sz="1800" b="0" dirty="0">
                <a:solidFill>
                  <a:srgbClr val="000000"/>
                </a:solidFill>
                <a:latin typeface="Times New Roman"/>
                <a:ea typeface="Microsoft YaHei"/>
                <a:cs typeface="+mn-ea"/>
                <a:sym typeface="+mn-lt"/>
              </a:rPr>
              <a:t>0”</a:t>
            </a:r>
            <a:r>
              <a:rPr lang="zh-CN" altLang="en-US" sz="1800" b="0" dirty="0">
                <a:solidFill>
                  <a:srgbClr val="000000"/>
                </a:solidFill>
                <a:latin typeface="Times New Roman"/>
                <a:ea typeface="Microsoft YaHei"/>
                <a:cs typeface="+mn-ea"/>
                <a:sym typeface="+mn-lt"/>
              </a:rPr>
              <a:t>时输入结束。</a:t>
            </a:r>
            <a:endParaRPr kumimoji="0" lang="en-US" altLang="zh-CN"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9" name="Rectangle 154">
            <a:extLst>
              <a:ext uri="{FF2B5EF4-FFF2-40B4-BE49-F238E27FC236}">
                <a16:creationId xmlns:a16="http://schemas.microsoft.com/office/drawing/2014/main" id="{C0301EED-8DB8-F3F9-E796-21AE1822C979}"/>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案例实现</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1673081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7BA8F12-B46D-4B10-18CA-3AF8DFBFE0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55976"/>
            <a:ext cx="4035236" cy="2959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0A565DC3-D120-6985-717A-195BB97AF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573016"/>
            <a:ext cx="3622780" cy="284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54">
            <a:extLst>
              <a:ext uri="{FF2B5EF4-FFF2-40B4-BE49-F238E27FC236}">
                <a16:creationId xmlns:a16="http://schemas.microsoft.com/office/drawing/2014/main" id="{B921ED3B-A955-DDF9-908F-374DD7374544}"/>
              </a:ext>
            </a:extLst>
          </p:cNvPr>
          <p:cNvSpPr txBox="1"/>
          <p:nvPr/>
        </p:nvSpPr>
        <p:spPr>
          <a:xfrm>
            <a:off x="755650" y="165666"/>
            <a:ext cx="6408638"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
        <p:nvSpPr>
          <p:cNvPr id="10" name="标题 9">
            <a:extLst>
              <a:ext uri="{FF2B5EF4-FFF2-40B4-BE49-F238E27FC236}">
                <a16:creationId xmlns:a16="http://schemas.microsoft.com/office/drawing/2014/main" id="{A4A21B3C-3F10-DC15-7FF3-ADC676673326}"/>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610538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3C0B6FAB-0308-AA5B-277E-10537EE061A3}"/>
              </a:ext>
            </a:extLst>
          </p:cNvPr>
          <p:cNvSpPr>
            <a:spLocks noChangeArrowheads="1"/>
          </p:cNvSpPr>
          <p:nvPr/>
        </p:nvSpPr>
        <p:spPr bwMode="auto">
          <a:xfrm>
            <a:off x="215516" y="1253367"/>
            <a:ext cx="8712968" cy="2607505"/>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400" b="0" dirty="0">
                <a:solidFill>
                  <a:srgbClr val="000000"/>
                </a:solidFill>
                <a:latin typeface="Times New Roman"/>
                <a:ea typeface="Microsoft YaHei"/>
                <a:cs typeface="+mn-ea"/>
                <a:sym typeface="+mn-lt"/>
              </a:rPr>
              <a:t>随着互联网的飞速发展，网络安全问题日益严重。入侵检测技术是一种积极主动防御的安全保障技术，而</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是其中基于规则匹配的一种入侵检测技术。</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自</a:t>
            </a:r>
            <a:r>
              <a:rPr lang="en-US" altLang="zh-CN" sz="1400" b="0" dirty="0">
                <a:solidFill>
                  <a:srgbClr val="000000"/>
                </a:solidFill>
                <a:latin typeface="Times New Roman"/>
                <a:ea typeface="Microsoft YaHei"/>
                <a:cs typeface="+mn-ea"/>
                <a:sym typeface="+mn-lt"/>
              </a:rPr>
              <a:t>1998</a:t>
            </a:r>
            <a:r>
              <a:rPr lang="zh-CN" altLang="en-US" sz="1400" b="0" dirty="0">
                <a:solidFill>
                  <a:srgbClr val="000000"/>
                </a:solidFill>
                <a:latin typeface="Times New Roman"/>
                <a:ea typeface="Microsoft YaHei"/>
                <a:cs typeface="+mn-ea"/>
                <a:sym typeface="+mn-lt"/>
              </a:rPr>
              <a:t>年被发明以来，历经数年的迭代更新，</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已成为一个具有多平台</a:t>
            </a:r>
            <a:r>
              <a:rPr lang="en-US" altLang="zh-CN" sz="1400" b="0" dirty="0">
                <a:solidFill>
                  <a:srgbClr val="000000"/>
                </a:solidFill>
                <a:latin typeface="Times New Roman"/>
                <a:ea typeface="Microsoft YaHei"/>
                <a:cs typeface="+mn-ea"/>
                <a:sym typeface="+mn-lt"/>
              </a:rPr>
              <a:t>(Multi-Platform)</a:t>
            </a:r>
            <a:r>
              <a:rPr lang="zh-CN" altLang="en-US" sz="1400" b="0" dirty="0">
                <a:solidFill>
                  <a:srgbClr val="000000"/>
                </a:solidFill>
                <a:latin typeface="Times New Roman"/>
                <a:ea typeface="Microsoft YaHei"/>
                <a:cs typeface="+mn-ea"/>
                <a:sym typeface="+mn-lt"/>
              </a:rPr>
              <a:t>、实时</a:t>
            </a:r>
            <a:r>
              <a:rPr lang="en-US" altLang="zh-CN" sz="1400" b="0" dirty="0">
                <a:solidFill>
                  <a:srgbClr val="000000"/>
                </a:solidFill>
                <a:latin typeface="Times New Roman"/>
                <a:ea typeface="Microsoft YaHei"/>
                <a:cs typeface="+mn-ea"/>
                <a:sym typeface="+mn-lt"/>
              </a:rPr>
              <a:t>(Real-Time)</a:t>
            </a:r>
            <a:r>
              <a:rPr lang="zh-CN" altLang="en-US" sz="1400" b="0" dirty="0">
                <a:solidFill>
                  <a:srgbClr val="000000"/>
                </a:solidFill>
                <a:latin typeface="Times New Roman"/>
                <a:ea typeface="Microsoft YaHei"/>
                <a:cs typeface="+mn-ea"/>
                <a:sym typeface="+mn-lt"/>
              </a:rPr>
              <a:t>流量分析、网络</a:t>
            </a:r>
            <a:r>
              <a:rPr lang="en-US" altLang="zh-CN" sz="1400" b="0" dirty="0">
                <a:solidFill>
                  <a:srgbClr val="000000"/>
                </a:solidFill>
                <a:latin typeface="Times New Roman"/>
                <a:ea typeface="Microsoft YaHei"/>
                <a:cs typeface="+mn-ea"/>
                <a:sym typeface="+mn-lt"/>
              </a:rPr>
              <a:t>IP</a:t>
            </a:r>
            <a:r>
              <a:rPr lang="zh-CN" altLang="en-US" sz="1400" b="0" dirty="0">
                <a:solidFill>
                  <a:srgbClr val="000000"/>
                </a:solidFill>
                <a:latin typeface="Times New Roman"/>
                <a:ea typeface="Microsoft YaHei"/>
                <a:cs typeface="+mn-ea"/>
                <a:sym typeface="+mn-lt"/>
              </a:rPr>
              <a:t>数据包</a:t>
            </a:r>
            <a:r>
              <a:rPr lang="en-US" altLang="zh-CN" sz="1400" b="0" dirty="0">
                <a:solidFill>
                  <a:srgbClr val="000000"/>
                </a:solidFill>
                <a:latin typeface="Times New Roman"/>
                <a:ea typeface="Microsoft YaHei"/>
                <a:cs typeface="+mn-ea"/>
                <a:sym typeface="+mn-lt"/>
              </a:rPr>
              <a:t>(Pocket)</a:t>
            </a:r>
            <a:r>
              <a:rPr lang="zh-CN" altLang="en-US" sz="1400" b="0" dirty="0">
                <a:solidFill>
                  <a:srgbClr val="000000"/>
                </a:solidFill>
                <a:latin typeface="Times New Roman"/>
                <a:ea typeface="Microsoft YaHei"/>
                <a:cs typeface="+mn-ea"/>
                <a:sym typeface="+mn-lt"/>
              </a:rPr>
              <a:t>记录等特性的强大的网络入侵检测</a:t>
            </a:r>
            <a:r>
              <a:rPr lang="en-US" altLang="zh-CN" sz="1400" b="0" dirty="0">
                <a:solidFill>
                  <a:srgbClr val="000000"/>
                </a:solidFill>
                <a:latin typeface="Times New Roman"/>
                <a:ea typeface="Microsoft YaHei"/>
                <a:cs typeface="+mn-ea"/>
                <a:sym typeface="+mn-lt"/>
              </a:rPr>
              <a:t>/</a:t>
            </a:r>
            <a:r>
              <a:rPr lang="zh-CN" altLang="en-US" sz="1400" b="0" dirty="0">
                <a:solidFill>
                  <a:srgbClr val="000000"/>
                </a:solidFill>
                <a:latin typeface="Times New Roman"/>
                <a:ea typeface="Microsoft YaHei"/>
                <a:cs typeface="+mn-ea"/>
                <a:sym typeface="+mn-lt"/>
              </a:rPr>
              <a:t>防御系统</a:t>
            </a:r>
            <a:r>
              <a:rPr lang="en-US" altLang="zh-CN" sz="1400" b="0" dirty="0">
                <a:solidFill>
                  <a:srgbClr val="000000"/>
                </a:solidFill>
                <a:latin typeface="Times New Roman"/>
                <a:ea typeface="Microsoft YaHei"/>
                <a:cs typeface="+mn-ea"/>
                <a:sym typeface="+mn-lt"/>
              </a:rPr>
              <a:t>(Network Intrusion Detection/Prevention System)</a:t>
            </a:r>
            <a:r>
              <a:rPr lang="zh-CN" altLang="en-US" sz="1400" b="0" dirty="0">
                <a:solidFill>
                  <a:srgbClr val="000000"/>
                </a:solidFill>
                <a:latin typeface="Times New Roman"/>
                <a:ea typeface="Microsoft YaHei"/>
                <a:cs typeface="+mn-ea"/>
                <a:sym typeface="+mn-lt"/>
              </a:rPr>
              <a:t>，即</a:t>
            </a:r>
            <a:r>
              <a:rPr lang="en-US" altLang="zh-CN" sz="1400" b="0" dirty="0">
                <a:solidFill>
                  <a:srgbClr val="000000"/>
                </a:solidFill>
                <a:latin typeface="Times New Roman"/>
                <a:ea typeface="Microsoft YaHei"/>
                <a:cs typeface="+mn-ea"/>
                <a:sym typeface="+mn-lt"/>
              </a:rPr>
              <a:t>NIDS/NIPS</a:t>
            </a:r>
            <a:r>
              <a:rPr lang="zh-CN" altLang="en-US" sz="1400" b="0" dirty="0">
                <a:solidFill>
                  <a:srgbClr val="000000"/>
                </a:solidFill>
                <a:latin typeface="Times New Roman"/>
                <a:ea typeface="Microsoft YaHei"/>
                <a:cs typeface="+mn-ea"/>
                <a:sym typeface="+mn-lt"/>
              </a:rPr>
              <a:t>。</a:t>
            </a:r>
          </a:p>
          <a:p>
            <a:pPr marL="0" lvl="0" indent="0" algn="just">
              <a:lnSpc>
                <a:spcPct val="130000"/>
              </a:lnSpc>
              <a:spcBef>
                <a:spcPct val="20000"/>
              </a:spcBef>
              <a:defRPr/>
            </a:pP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首先需要使用者根据入侵行为的特征，按照一定的规范将这些特征编写成规则，最后通过检测网络数据与规则数据库中的规则是否匹配来判断入侵与否。在</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入侵检测系统中，规则的匹配效率是影响</a:t>
            </a:r>
            <a:r>
              <a:rPr lang="en-US" altLang="zh-CN" sz="1400" b="0" dirty="0">
                <a:solidFill>
                  <a:srgbClr val="000000"/>
                </a:solidFill>
                <a:latin typeface="Times New Roman"/>
                <a:ea typeface="Microsoft YaHei"/>
                <a:cs typeface="+mn-ea"/>
                <a:sym typeface="+mn-lt"/>
              </a:rPr>
              <a:t>Snort</a:t>
            </a:r>
            <a:r>
              <a:rPr lang="zh-CN" altLang="en-US" sz="1400" b="0" dirty="0">
                <a:solidFill>
                  <a:srgbClr val="000000"/>
                </a:solidFill>
                <a:latin typeface="Times New Roman"/>
                <a:ea typeface="Microsoft YaHei"/>
                <a:cs typeface="+mn-ea"/>
                <a:sym typeface="+mn-lt"/>
              </a:rPr>
              <a:t>检测效率的关键。而规则匹配的核心技术是模式匹配算法。</a:t>
            </a:r>
          </a:p>
          <a:p>
            <a:pPr marL="0" lvl="0" indent="0" algn="just">
              <a:lnSpc>
                <a:spcPct val="130000"/>
              </a:lnSpc>
              <a:spcBef>
                <a:spcPct val="20000"/>
              </a:spcBef>
              <a:defRPr/>
            </a:pPr>
            <a:r>
              <a:rPr lang="zh-CN" altLang="en-US" sz="1400" b="0" dirty="0">
                <a:solidFill>
                  <a:srgbClr val="000000"/>
                </a:solidFill>
                <a:latin typeface="Times New Roman"/>
                <a:ea typeface="Microsoft YaHei"/>
                <a:cs typeface="+mn-ea"/>
                <a:sym typeface="+mn-lt"/>
              </a:rPr>
              <a:t>请实现一个模式匹配算法，用于网络入侵行为的检测。若检在网络日志中检测到任何一条检测规则中的</a:t>
            </a:r>
            <a:r>
              <a:rPr lang="en-US" altLang="zh-CN" sz="1400" b="0" dirty="0" err="1">
                <a:solidFill>
                  <a:srgbClr val="000000"/>
                </a:solidFill>
                <a:latin typeface="Times New Roman"/>
                <a:ea typeface="Microsoft YaHei"/>
                <a:cs typeface="+mn-ea"/>
                <a:sym typeface="+mn-lt"/>
              </a:rPr>
              <a:t>ip</a:t>
            </a:r>
            <a:r>
              <a:rPr lang="zh-CN" altLang="en-US" sz="1400" b="0" dirty="0">
                <a:solidFill>
                  <a:srgbClr val="000000"/>
                </a:solidFill>
                <a:latin typeface="Times New Roman"/>
                <a:ea typeface="Microsoft YaHei"/>
                <a:cs typeface="+mn-ea"/>
                <a:sym typeface="+mn-lt"/>
              </a:rPr>
              <a:t>地址，则输出“</a:t>
            </a:r>
            <a:r>
              <a:rPr lang="en-US" altLang="zh-CN" sz="1400" b="0" dirty="0">
                <a:solidFill>
                  <a:srgbClr val="000000"/>
                </a:solidFill>
                <a:latin typeface="Times New Roman"/>
                <a:ea typeface="Microsoft YaHei"/>
                <a:cs typeface="+mn-ea"/>
                <a:sym typeface="+mn-lt"/>
              </a:rPr>
              <a:t>Network intrusion detected.”</a:t>
            </a:r>
            <a:r>
              <a:rPr lang="zh-CN" altLang="en-US" sz="1400" b="0" dirty="0">
                <a:solidFill>
                  <a:srgbClr val="000000"/>
                </a:solidFill>
                <a:latin typeface="Times New Roman"/>
                <a:ea typeface="Microsoft YaHei"/>
                <a:cs typeface="+mn-ea"/>
                <a:sym typeface="+mn-lt"/>
              </a:rPr>
              <a:t>，反之输出“</a:t>
            </a:r>
            <a:r>
              <a:rPr lang="en-US" altLang="zh-CN" sz="1400" b="0" dirty="0">
                <a:solidFill>
                  <a:srgbClr val="000000"/>
                </a:solidFill>
                <a:latin typeface="Times New Roman"/>
                <a:ea typeface="Microsoft YaHei"/>
                <a:cs typeface="+mn-ea"/>
                <a:sym typeface="+mn-lt"/>
              </a:rPr>
              <a:t>Nothing detected.”</a:t>
            </a:r>
            <a:endParaRPr kumimoji="0" lang="zh-CN" altLang="en-US"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4" name="矩形: 圆角 16">
            <a:extLst>
              <a:ext uri="{FF2B5EF4-FFF2-40B4-BE49-F238E27FC236}">
                <a16:creationId xmlns:a16="http://schemas.microsoft.com/office/drawing/2014/main" id="{C0009541-1F58-FA2D-7A9F-5CFB8B42047E}"/>
              </a:ext>
            </a:extLst>
          </p:cNvPr>
          <p:cNvSpPr>
            <a:spLocks noChangeArrowheads="1"/>
          </p:cNvSpPr>
          <p:nvPr/>
        </p:nvSpPr>
        <p:spPr bwMode="auto">
          <a:xfrm>
            <a:off x="234577" y="841376"/>
            <a:ext cx="2232496" cy="381650"/>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任务描述</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5" name="Rectangle 7">
            <a:extLst>
              <a:ext uri="{FF2B5EF4-FFF2-40B4-BE49-F238E27FC236}">
                <a16:creationId xmlns:a16="http://schemas.microsoft.com/office/drawing/2014/main" id="{778A1997-F315-017D-EE2F-A910B63578D0}"/>
              </a:ext>
            </a:extLst>
          </p:cNvPr>
          <p:cNvSpPr>
            <a:spLocks noChangeArrowheads="1"/>
          </p:cNvSpPr>
          <p:nvPr/>
        </p:nvSpPr>
        <p:spPr bwMode="auto">
          <a:xfrm>
            <a:off x="239469" y="5920904"/>
            <a:ext cx="8712968" cy="771430"/>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400" b="0" dirty="0">
                <a:solidFill>
                  <a:srgbClr val="000000"/>
                </a:solidFill>
                <a:latin typeface="Times New Roman"/>
                <a:ea typeface="Microsoft YaHei"/>
                <a:cs typeface="+mn-ea"/>
                <a:sym typeface="+mn-lt"/>
              </a:rPr>
              <a:t>输出一行，若检在网络日志中检测到任何一条检测规则中的</a:t>
            </a:r>
            <a:r>
              <a:rPr lang="en-US" altLang="zh-CN" sz="1400" b="0" dirty="0" err="1">
                <a:solidFill>
                  <a:srgbClr val="000000"/>
                </a:solidFill>
                <a:latin typeface="Times New Roman"/>
                <a:ea typeface="Microsoft YaHei"/>
                <a:cs typeface="+mn-ea"/>
                <a:sym typeface="+mn-lt"/>
              </a:rPr>
              <a:t>ip</a:t>
            </a:r>
            <a:r>
              <a:rPr lang="zh-CN" altLang="en-US" sz="1400" b="0" dirty="0">
                <a:solidFill>
                  <a:srgbClr val="000000"/>
                </a:solidFill>
                <a:latin typeface="Times New Roman"/>
                <a:ea typeface="Microsoft YaHei"/>
                <a:cs typeface="+mn-ea"/>
                <a:sym typeface="+mn-lt"/>
              </a:rPr>
              <a:t>地址，则输出“</a:t>
            </a:r>
            <a:r>
              <a:rPr lang="en-US" altLang="zh-CN" sz="1400" b="0" dirty="0">
                <a:solidFill>
                  <a:srgbClr val="000000"/>
                </a:solidFill>
                <a:latin typeface="Times New Roman"/>
                <a:ea typeface="Microsoft YaHei"/>
                <a:cs typeface="+mn-ea"/>
                <a:sym typeface="+mn-lt"/>
              </a:rPr>
              <a:t>Network intrusion detected.</a:t>
            </a:r>
            <a:r>
              <a:rPr lang="zh-CN" altLang="en-US" sz="1400" b="0" dirty="0">
                <a:solidFill>
                  <a:srgbClr val="000000"/>
                </a:solidFill>
                <a:latin typeface="Times New Roman"/>
                <a:ea typeface="Microsoft YaHei"/>
                <a:cs typeface="+mn-ea"/>
                <a:sym typeface="+mn-lt"/>
              </a:rPr>
              <a:t>”，反之输出“</a:t>
            </a:r>
            <a:r>
              <a:rPr lang="en-US" altLang="zh-CN" sz="1400" b="0" dirty="0">
                <a:solidFill>
                  <a:srgbClr val="000000"/>
                </a:solidFill>
                <a:latin typeface="Times New Roman"/>
                <a:ea typeface="Microsoft YaHei"/>
                <a:cs typeface="+mn-ea"/>
                <a:sym typeface="+mn-lt"/>
              </a:rPr>
              <a:t>Nothing detected.</a:t>
            </a:r>
            <a:r>
              <a:rPr lang="zh-CN" altLang="en-US" sz="1400" b="0" dirty="0">
                <a:solidFill>
                  <a:srgbClr val="000000"/>
                </a:solidFill>
                <a:latin typeface="Times New Roman"/>
                <a:ea typeface="Microsoft YaHei"/>
                <a:cs typeface="+mn-ea"/>
                <a:sym typeface="+mn-lt"/>
              </a:rPr>
              <a:t>”。</a:t>
            </a:r>
            <a:endPar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6" name="矩形: 圆角 16">
            <a:extLst>
              <a:ext uri="{FF2B5EF4-FFF2-40B4-BE49-F238E27FC236}">
                <a16:creationId xmlns:a16="http://schemas.microsoft.com/office/drawing/2014/main" id="{6C7E0600-4420-0DEC-40AA-DBF304AAEF7E}"/>
              </a:ext>
            </a:extLst>
          </p:cNvPr>
          <p:cNvSpPr>
            <a:spLocks noChangeArrowheads="1"/>
          </p:cNvSpPr>
          <p:nvPr/>
        </p:nvSpPr>
        <p:spPr bwMode="auto">
          <a:xfrm>
            <a:off x="323528" y="3973183"/>
            <a:ext cx="2232496" cy="385887"/>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输入</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7" name="矩形: 圆角 16">
            <a:extLst>
              <a:ext uri="{FF2B5EF4-FFF2-40B4-BE49-F238E27FC236}">
                <a16:creationId xmlns:a16="http://schemas.microsoft.com/office/drawing/2014/main" id="{61671268-BAC3-480C-11AD-9DC5B0AAC71A}"/>
              </a:ext>
            </a:extLst>
          </p:cNvPr>
          <p:cNvSpPr>
            <a:spLocks noChangeArrowheads="1"/>
          </p:cNvSpPr>
          <p:nvPr/>
        </p:nvSpPr>
        <p:spPr bwMode="auto">
          <a:xfrm>
            <a:off x="264853" y="5467751"/>
            <a:ext cx="2232496" cy="385886"/>
          </a:xfrm>
          <a:prstGeom prst="roundRect">
            <a:avLst>
              <a:gd name="adj" fmla="val 16667"/>
            </a:avLst>
          </a:prstGeom>
          <a:solidFill>
            <a:srgbClr val="9476B6"/>
          </a:solidFill>
          <a:ln>
            <a:noFill/>
          </a:ln>
          <a:extLst>
            <a:ext uri="{91240B29-F687-4F45-9708-019B960494DF}">
              <a14:hiddenLine xmlns:a14="http://schemas.microsoft.com/office/drawing/2010/main" w="9525">
                <a:solidFill>
                  <a:srgbClr val="000000"/>
                </a:solidFill>
                <a:round/>
              </a14:hiddenLine>
            </a:ext>
          </a:extLst>
        </p:spPr>
        <p:txBody>
          <a:bodyPr/>
          <a:lstStyle>
            <a:lvl1pPr marL="342900" indent="-342900">
              <a:defRPr sz="2800">
                <a:solidFill>
                  <a:schemeClr val="tx1"/>
                </a:solidFill>
                <a:latin typeface="Times New Roman" panose="02020603050405020304" pitchFamily="18" charset="0"/>
                <a:ea typeface="仿宋_GB2312" pitchFamily="49" charset="-122"/>
              </a:defRPr>
            </a:lvl1pPr>
            <a:lvl2pPr marL="742950" indent="-285750">
              <a:defRPr sz="2800">
                <a:solidFill>
                  <a:schemeClr val="tx1"/>
                </a:solidFill>
                <a:latin typeface="Times New Roman" panose="02020603050405020304" pitchFamily="18" charset="0"/>
                <a:ea typeface="仿宋_GB2312" pitchFamily="49" charset="-122"/>
              </a:defRPr>
            </a:lvl2pPr>
            <a:lvl3pPr marL="1143000" indent="-228600">
              <a:defRPr sz="2800">
                <a:solidFill>
                  <a:schemeClr val="tx1"/>
                </a:solidFill>
                <a:latin typeface="Times New Roman" panose="02020603050405020304" pitchFamily="18" charset="0"/>
                <a:ea typeface="仿宋_GB2312" pitchFamily="49" charset="-122"/>
              </a:defRPr>
            </a:lvl3pPr>
            <a:lvl4pPr marL="1600200" indent="-228600">
              <a:defRPr sz="2800">
                <a:solidFill>
                  <a:schemeClr val="tx1"/>
                </a:solidFill>
                <a:latin typeface="Times New Roman" panose="02020603050405020304" pitchFamily="18" charset="0"/>
                <a:ea typeface="仿宋_GB2312" pitchFamily="49" charset="-122"/>
              </a:defRPr>
            </a:lvl4pPr>
            <a:lvl5pPr marL="2057400" indent="-228600">
              <a:defRPr sz="28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ea typeface="仿宋_GB2312" pitchFamily="49" charset="-122"/>
              </a:defRPr>
            </a:lvl9p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1200" cap="none" spc="0" normalizeH="0" baseline="0" noProof="0" dirty="0">
                <a:ln>
                  <a:noFill/>
                </a:ln>
                <a:solidFill>
                  <a:srgbClr val="FEFFFF"/>
                </a:solidFill>
                <a:effectLst/>
                <a:uLnTx/>
                <a:uFillTx/>
                <a:latin typeface="Times New Roman"/>
                <a:ea typeface="Microsoft YaHei"/>
                <a:cs typeface="+mn-ea"/>
                <a:sym typeface="+mn-lt"/>
              </a:rPr>
              <a:t>输出</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1" lang="zh-CN" altLang="en-US" sz="18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8" name="Rectangle 7">
            <a:extLst>
              <a:ext uri="{FF2B5EF4-FFF2-40B4-BE49-F238E27FC236}">
                <a16:creationId xmlns:a16="http://schemas.microsoft.com/office/drawing/2014/main" id="{577B86E3-C5E3-33E8-E61E-9F952103F65C}"/>
              </a:ext>
            </a:extLst>
          </p:cNvPr>
          <p:cNvSpPr>
            <a:spLocks noChangeArrowheads="1"/>
          </p:cNvSpPr>
          <p:nvPr/>
        </p:nvSpPr>
        <p:spPr bwMode="auto">
          <a:xfrm>
            <a:off x="239469" y="4408281"/>
            <a:ext cx="8712968" cy="992203"/>
          </a:xfrm>
          <a:prstGeom prst="rect">
            <a:avLst/>
          </a:prstGeom>
          <a:solidFill>
            <a:schemeClr val="bg2">
              <a:lumMod val="20000"/>
              <a:lumOff val="80000"/>
            </a:schemeClr>
          </a:solidFill>
          <a:ln>
            <a:noFill/>
          </a:ln>
        </p:spPr>
        <p:txBody>
          <a:bodyPr/>
          <a:lstStyle>
            <a:lvl1pPr marL="342900" indent="-342900">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marL="1143000" indent="-228600">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lvl="0" indent="0" algn="just">
              <a:lnSpc>
                <a:spcPct val="130000"/>
              </a:lnSpc>
              <a:spcBef>
                <a:spcPct val="20000"/>
              </a:spcBef>
              <a:defRPr/>
            </a:pPr>
            <a:r>
              <a:rPr lang="zh-CN" altLang="en-US" sz="1400" b="0" dirty="0">
                <a:solidFill>
                  <a:srgbClr val="000000"/>
                </a:solidFill>
                <a:latin typeface="Times New Roman"/>
                <a:ea typeface="Microsoft YaHei"/>
                <a:cs typeface="+mn-ea"/>
                <a:sym typeface="+mn-lt"/>
              </a:rPr>
              <a:t>输入共</a:t>
            </a:r>
            <a:r>
              <a:rPr lang="en-US" altLang="zh-CN" sz="1400" b="0" dirty="0">
                <a:solidFill>
                  <a:srgbClr val="000000"/>
                </a:solidFill>
                <a:latin typeface="Times New Roman"/>
                <a:ea typeface="Microsoft YaHei"/>
                <a:cs typeface="+mn-ea"/>
                <a:sym typeface="+mn-lt"/>
              </a:rPr>
              <a:t>n + m + 1</a:t>
            </a:r>
            <a:r>
              <a:rPr lang="zh-CN" altLang="en-US" sz="1400" b="0" dirty="0">
                <a:solidFill>
                  <a:srgbClr val="000000"/>
                </a:solidFill>
                <a:latin typeface="Times New Roman"/>
                <a:ea typeface="Microsoft YaHei"/>
                <a:cs typeface="+mn-ea"/>
                <a:sym typeface="+mn-lt"/>
              </a:rPr>
              <a:t>行，第</a:t>
            </a:r>
            <a:r>
              <a:rPr lang="en-US" altLang="zh-CN" sz="1400" b="0" dirty="0">
                <a:solidFill>
                  <a:srgbClr val="000000"/>
                </a:solidFill>
                <a:latin typeface="Times New Roman"/>
                <a:ea typeface="Microsoft YaHei"/>
                <a:cs typeface="+mn-ea"/>
                <a:sym typeface="+mn-lt"/>
              </a:rPr>
              <a:t>1</a:t>
            </a:r>
            <a:r>
              <a:rPr lang="zh-CN" altLang="en-US" sz="1400" b="0" dirty="0">
                <a:solidFill>
                  <a:srgbClr val="000000"/>
                </a:solidFill>
                <a:latin typeface="Times New Roman"/>
                <a:ea typeface="Microsoft YaHei"/>
                <a:cs typeface="+mn-ea"/>
                <a:sym typeface="+mn-lt"/>
              </a:rPr>
              <a:t>行两个整数</a:t>
            </a:r>
            <a:r>
              <a:rPr lang="en-US" altLang="zh-CN" sz="1400" b="0" dirty="0">
                <a:solidFill>
                  <a:srgbClr val="000000"/>
                </a:solidFill>
                <a:latin typeface="Times New Roman"/>
                <a:ea typeface="Microsoft YaHei"/>
                <a:cs typeface="+mn-ea"/>
                <a:sym typeface="+mn-lt"/>
              </a:rPr>
              <a:t>n, m(n, m ≤ 100) 2 </a:t>
            </a:r>
            <a:r>
              <a:rPr lang="zh-CN" altLang="en-US" sz="1400" b="0" dirty="0">
                <a:solidFill>
                  <a:srgbClr val="000000"/>
                </a:solidFill>
                <a:latin typeface="Times New Roman"/>
                <a:ea typeface="Microsoft YaHei"/>
                <a:cs typeface="+mn-ea"/>
                <a:sym typeface="+mn-lt"/>
              </a:rPr>
              <a:t>～ </a:t>
            </a:r>
            <a:r>
              <a:rPr lang="en-US" altLang="zh-CN" sz="1400" b="0" dirty="0">
                <a:solidFill>
                  <a:srgbClr val="000000"/>
                </a:solidFill>
                <a:latin typeface="Times New Roman"/>
                <a:ea typeface="Microsoft YaHei"/>
                <a:cs typeface="+mn-ea"/>
                <a:sym typeface="+mn-lt"/>
              </a:rPr>
              <a:t>n + 1</a:t>
            </a:r>
            <a:r>
              <a:rPr lang="zh-CN" altLang="en-US" sz="1400" b="0" dirty="0">
                <a:solidFill>
                  <a:srgbClr val="000000"/>
                </a:solidFill>
                <a:latin typeface="Times New Roman"/>
                <a:ea typeface="Microsoft YaHei"/>
                <a:cs typeface="+mn-ea"/>
                <a:sym typeface="+mn-lt"/>
              </a:rPr>
              <a:t>行每行为一条检测规则。规则的格式为</a:t>
            </a:r>
            <a:r>
              <a:rPr lang="en-US" altLang="zh-CN" sz="1400" b="0" dirty="0">
                <a:solidFill>
                  <a:srgbClr val="000000"/>
                </a:solidFill>
                <a:latin typeface="Times New Roman"/>
                <a:ea typeface="Microsoft YaHei"/>
                <a:cs typeface="+mn-ea"/>
                <a:sym typeface="+mn-lt"/>
              </a:rPr>
              <a:t>:</a:t>
            </a:r>
          </a:p>
          <a:p>
            <a:pPr marL="0" lvl="0" indent="0" algn="just">
              <a:lnSpc>
                <a:spcPct val="130000"/>
              </a:lnSpc>
              <a:spcBef>
                <a:spcPct val="20000"/>
              </a:spcBef>
              <a:defRPr/>
            </a:pPr>
            <a:r>
              <a:rPr lang="en-US" altLang="zh-CN" sz="1400" b="0" dirty="0">
                <a:solidFill>
                  <a:srgbClr val="000000"/>
                </a:solidFill>
                <a:latin typeface="Times New Roman"/>
                <a:ea typeface="Microsoft YaHei"/>
                <a:cs typeface="+mn-ea"/>
                <a:sym typeface="+mn-lt"/>
              </a:rPr>
              <a:t>protocol:</a:t>
            </a:r>
            <a:r>
              <a:rPr lang="zh-CN" altLang="en-US" sz="1400" b="0" dirty="0">
                <a:solidFill>
                  <a:srgbClr val="000000"/>
                </a:solidFill>
                <a:latin typeface="Times New Roman"/>
                <a:ea typeface="Microsoft YaHei"/>
                <a:cs typeface="+mn-ea"/>
                <a:sym typeface="+mn-lt"/>
              </a:rPr>
              <a:t>网络协议 </a:t>
            </a:r>
            <a:r>
              <a:rPr lang="en-US" altLang="zh-CN" sz="1400" b="0" dirty="0" err="1">
                <a:solidFill>
                  <a:srgbClr val="000000"/>
                </a:solidFill>
                <a:latin typeface="Times New Roman"/>
                <a:ea typeface="Microsoft YaHei"/>
                <a:cs typeface="+mn-ea"/>
                <a:sym typeface="+mn-lt"/>
              </a:rPr>
              <a:t>ip:ip</a:t>
            </a:r>
            <a:r>
              <a:rPr lang="zh-CN" altLang="en-US" sz="1400" b="0" dirty="0">
                <a:solidFill>
                  <a:srgbClr val="000000"/>
                </a:solidFill>
                <a:latin typeface="Times New Roman"/>
                <a:ea typeface="Microsoft YaHei"/>
                <a:cs typeface="+mn-ea"/>
                <a:sym typeface="+mn-lt"/>
              </a:rPr>
              <a:t>地址 </a:t>
            </a:r>
            <a:r>
              <a:rPr lang="en-US" altLang="zh-CN" sz="1400" b="0" dirty="0">
                <a:solidFill>
                  <a:srgbClr val="000000"/>
                </a:solidFill>
                <a:latin typeface="Times New Roman"/>
                <a:ea typeface="Microsoft YaHei"/>
                <a:cs typeface="+mn-ea"/>
                <a:sym typeface="+mn-lt"/>
              </a:rPr>
              <a:t>msg:"</a:t>
            </a:r>
            <a:r>
              <a:rPr lang="zh-CN" altLang="en-US" sz="1400" b="0" dirty="0">
                <a:solidFill>
                  <a:srgbClr val="000000"/>
                </a:solidFill>
                <a:latin typeface="Times New Roman"/>
                <a:ea typeface="Microsoft YaHei"/>
                <a:cs typeface="+mn-ea"/>
                <a:sym typeface="+mn-lt"/>
              </a:rPr>
              <a:t>附加信息</a:t>
            </a:r>
            <a:r>
              <a:rPr lang="en-US" altLang="zh-CN" sz="1400" b="0" dirty="0">
                <a:solidFill>
                  <a:srgbClr val="000000"/>
                </a:solidFill>
                <a:latin typeface="Times New Roman"/>
                <a:ea typeface="Microsoft YaHei"/>
                <a:cs typeface="+mn-ea"/>
                <a:sym typeface="+mn-lt"/>
              </a:rPr>
              <a:t>"</a:t>
            </a:r>
          </a:p>
          <a:p>
            <a:pPr marL="0" lvl="0" indent="0" algn="just">
              <a:lnSpc>
                <a:spcPct val="130000"/>
              </a:lnSpc>
              <a:spcBef>
                <a:spcPct val="20000"/>
              </a:spcBef>
              <a:defRPr/>
            </a:pPr>
            <a:r>
              <a:rPr lang="en-US" altLang="zh-CN" sz="1400" b="0" dirty="0">
                <a:solidFill>
                  <a:srgbClr val="000000"/>
                </a:solidFill>
                <a:latin typeface="Times New Roman"/>
                <a:ea typeface="Microsoft YaHei"/>
                <a:cs typeface="+mn-ea"/>
                <a:sym typeface="+mn-lt"/>
              </a:rPr>
              <a:t>n + 2 </a:t>
            </a:r>
            <a:r>
              <a:rPr lang="zh-CN" altLang="en-US" sz="1400" b="0" dirty="0">
                <a:solidFill>
                  <a:srgbClr val="000000"/>
                </a:solidFill>
                <a:latin typeface="Times New Roman"/>
                <a:ea typeface="Microsoft YaHei"/>
                <a:cs typeface="+mn-ea"/>
                <a:sym typeface="+mn-lt"/>
              </a:rPr>
              <a:t>～ </a:t>
            </a:r>
            <a:r>
              <a:rPr lang="en-US" altLang="zh-CN" sz="1400" b="0" dirty="0">
                <a:solidFill>
                  <a:srgbClr val="000000"/>
                </a:solidFill>
                <a:latin typeface="Times New Roman"/>
                <a:ea typeface="Microsoft YaHei"/>
                <a:cs typeface="+mn-ea"/>
                <a:sym typeface="+mn-lt"/>
              </a:rPr>
              <a:t>n + m + 1</a:t>
            </a:r>
            <a:r>
              <a:rPr lang="zh-CN" altLang="en-US" sz="1400" b="0" dirty="0">
                <a:solidFill>
                  <a:srgbClr val="000000"/>
                </a:solidFill>
                <a:latin typeface="Times New Roman"/>
                <a:ea typeface="Microsoft YaHei"/>
                <a:cs typeface="+mn-ea"/>
                <a:sym typeface="+mn-lt"/>
              </a:rPr>
              <a:t>行共</a:t>
            </a:r>
            <a:r>
              <a:rPr lang="en-US" altLang="zh-CN" sz="1400" b="0" dirty="0">
                <a:solidFill>
                  <a:srgbClr val="000000"/>
                </a:solidFill>
                <a:latin typeface="Times New Roman"/>
                <a:ea typeface="Microsoft YaHei"/>
                <a:cs typeface="+mn-ea"/>
                <a:sym typeface="+mn-lt"/>
              </a:rPr>
              <a:t>m</a:t>
            </a:r>
            <a:r>
              <a:rPr lang="zh-CN" altLang="en-US" sz="1400" b="0" dirty="0">
                <a:solidFill>
                  <a:srgbClr val="000000"/>
                </a:solidFill>
                <a:latin typeface="Times New Roman"/>
                <a:ea typeface="Microsoft YaHei"/>
                <a:cs typeface="+mn-ea"/>
                <a:sym typeface="+mn-lt"/>
              </a:rPr>
              <a:t>行，为网络日志内容。</a:t>
            </a:r>
            <a:endParaRPr kumimoji="0" lang="en-US" altLang="zh-CN" sz="1400" b="0" i="0" u="none" strike="noStrike" kern="1200" cap="none" spc="0" normalizeH="0" baseline="0" noProof="0" dirty="0">
              <a:ln>
                <a:noFill/>
              </a:ln>
              <a:solidFill>
                <a:srgbClr val="000000"/>
              </a:solidFill>
              <a:effectLst/>
              <a:uLnTx/>
              <a:uFillTx/>
              <a:latin typeface="Times New Roman"/>
              <a:ea typeface="Microsoft YaHei"/>
              <a:cs typeface="+mn-ea"/>
              <a:sym typeface="+mn-lt"/>
            </a:endParaRPr>
          </a:p>
        </p:txBody>
      </p:sp>
      <p:sp>
        <p:nvSpPr>
          <p:cNvPr id="9" name="Rectangle 154">
            <a:extLst>
              <a:ext uri="{FF2B5EF4-FFF2-40B4-BE49-F238E27FC236}">
                <a16:creationId xmlns:a16="http://schemas.microsoft.com/office/drawing/2014/main" id="{C0301EED-8DB8-F3F9-E796-21AE1822C979}"/>
              </a:ext>
            </a:extLst>
          </p:cNvPr>
          <p:cNvSpPr txBox="1"/>
          <p:nvPr/>
        </p:nvSpPr>
        <p:spPr>
          <a:xfrm>
            <a:off x="755650" y="165666"/>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案例实现</a:t>
            </a:r>
            <a:r>
              <a:rPr kumimoji="0" lang="en-US" altLang="zh-CN"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a:t>
            </a: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网络入侵检测</a:t>
            </a:r>
          </a:p>
        </p:txBody>
      </p:sp>
    </p:spTree>
    <p:extLst>
      <p:ext uri="{BB962C8B-B14F-4D97-AF65-F5344CB8AC3E}">
        <p14:creationId xmlns:p14="http://schemas.microsoft.com/office/powerpoint/2010/main" val="11567680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154"/>
          <p:cNvSpPr txBox="1"/>
          <p:nvPr/>
        </p:nvSpPr>
        <p:spPr>
          <a:xfrm>
            <a:off x="827088" y="192088"/>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模式匹配算法小结</a:t>
            </a:r>
          </a:p>
        </p:txBody>
      </p:sp>
      <p:pic>
        <p:nvPicPr>
          <p:cNvPr id="5" name="图片 4">
            <a:extLst>
              <a:ext uri="{FF2B5EF4-FFF2-40B4-BE49-F238E27FC236}">
                <a16:creationId xmlns:a16="http://schemas.microsoft.com/office/drawing/2014/main" id="{B0365875-2CEE-7925-DFB3-7A3F04017553}"/>
              </a:ext>
            </a:extLst>
          </p:cNvPr>
          <p:cNvPicPr>
            <a:picLocks noChangeAspect="1"/>
          </p:cNvPicPr>
          <p:nvPr/>
        </p:nvPicPr>
        <p:blipFill>
          <a:blip r:embed="rId2"/>
          <a:stretch>
            <a:fillRect/>
          </a:stretch>
        </p:blipFill>
        <p:spPr>
          <a:xfrm>
            <a:off x="539552" y="1556792"/>
            <a:ext cx="7621202" cy="4319458"/>
          </a:xfrm>
          <a:prstGeom prst="rect">
            <a:avLst/>
          </a:prstGeom>
        </p:spPr>
      </p:pic>
    </p:spTree>
    <p:extLst>
      <p:ext uri="{BB962C8B-B14F-4D97-AF65-F5344CB8AC3E}">
        <p14:creationId xmlns:p14="http://schemas.microsoft.com/office/powerpoint/2010/main" val="2909408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FC5B02A-7AE1-4B08-F742-8AB01C137068}"/>
              </a:ext>
            </a:extLst>
          </p:cNvPr>
          <p:cNvPicPr>
            <a:picLocks noChangeAspect="1"/>
          </p:cNvPicPr>
          <p:nvPr/>
        </p:nvPicPr>
        <p:blipFill>
          <a:blip r:embed="rId2"/>
          <a:stretch>
            <a:fillRect/>
          </a:stretch>
        </p:blipFill>
        <p:spPr>
          <a:xfrm>
            <a:off x="2004" y="3724192"/>
            <a:ext cx="3671282" cy="1950011"/>
          </a:xfrm>
          <a:prstGeom prst="rect">
            <a:avLst/>
          </a:prstGeom>
        </p:spPr>
      </p:pic>
      <p:sp>
        <p:nvSpPr>
          <p:cNvPr id="92164" name="Rectangle 154"/>
          <p:cNvSpPr txBox="1"/>
          <p:nvPr/>
        </p:nvSpPr>
        <p:spPr>
          <a:xfrm>
            <a:off x="827088" y="192088"/>
            <a:ext cx="6841256"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srgbClr val="FEFFFF"/>
                </a:solidFill>
                <a:effectLst/>
                <a:uLnTx/>
                <a:uFillTx/>
                <a:latin typeface="Times New Roman"/>
                <a:ea typeface="微软雅黑" panose="020B0503020204020204" pitchFamily="34" charset="-122"/>
                <a:cs typeface="+mn-cs"/>
                <a:sym typeface="+mn-lt"/>
              </a:rPr>
              <a:t>模式匹配知真酌，入侵检测卫家国</a:t>
            </a:r>
          </a:p>
        </p:txBody>
      </p:sp>
      <p:sp>
        <p:nvSpPr>
          <p:cNvPr id="2" name="矩形 1">
            <a:extLst>
              <a:ext uri="{FF2B5EF4-FFF2-40B4-BE49-F238E27FC236}">
                <a16:creationId xmlns:a16="http://schemas.microsoft.com/office/drawing/2014/main" id="{0F0523DD-485C-92EB-BCE9-778548118368}"/>
              </a:ext>
            </a:extLst>
          </p:cNvPr>
          <p:cNvSpPr/>
          <p:nvPr/>
        </p:nvSpPr>
        <p:spPr>
          <a:xfrm>
            <a:off x="1835696" y="980728"/>
            <a:ext cx="5643602" cy="353943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模</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拟数据无量着，</a:t>
            </a:r>
            <a:endPar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式</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子算法何其多。</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匹</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配相合题相似，</a:t>
            </a:r>
            <a:endPar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配</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出相同</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知真灼</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入</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心付血辅新秀，</a:t>
            </a:r>
            <a:endPar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侵</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解内核吾存忧。</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en-US" altLang="zh-CN" sz="2800" b="0" i="0" u="none" strike="noStrike" kern="1200" cap="none" spc="0" normalizeH="0" baseline="0" noProof="0" dirty="0">
                <a:ln>
                  <a:noFill/>
                </a:ln>
                <a:solidFill>
                  <a:srgbClr val="FF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检</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验真知迎风浪，</a:t>
            </a:r>
            <a:endPar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a:ln>
                  <a:noFill/>
                </a:ln>
                <a:solidFill>
                  <a:srgbClr val="000000"/>
                </a:solidFill>
                <a:effectLst/>
                <a:uLnTx/>
                <a:uFillTx/>
                <a:latin typeface="Microsoft YaHei"/>
                <a:ea typeface="Microsoft YaHei"/>
                <a:cs typeface="+mn-cs"/>
              </a:rPr>
              <a:t>                         </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测</a:t>
            </a:r>
            <a:r>
              <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rPr>
              <a:t>病防疫</a:t>
            </a:r>
            <a:r>
              <a:rPr kumimoji="0" lang="zh-CN" altLang="zh-CN" sz="2800" b="0" i="0" u="none" strike="noStrike" kern="1200" cap="none" spc="0" normalizeH="0" baseline="0" noProof="0" dirty="0">
                <a:ln>
                  <a:noFill/>
                </a:ln>
                <a:solidFill>
                  <a:srgbClr val="FF0000"/>
                </a:solidFill>
                <a:effectLst/>
                <a:uLnTx/>
                <a:uFillTx/>
                <a:latin typeface="Microsoft YaHei"/>
                <a:ea typeface="Microsoft YaHei"/>
                <a:cs typeface="+mn-cs"/>
              </a:rPr>
              <a:t>卫家国</a:t>
            </a:r>
            <a:endParaRPr kumimoji="0" lang="zh-CN" altLang="zh-CN" sz="2800" b="0" i="0" u="none" strike="noStrike" kern="1200" cap="none" spc="0" normalizeH="0" baseline="0" noProof="0" dirty="0">
              <a:ln>
                <a:noFill/>
              </a:ln>
              <a:solidFill>
                <a:srgbClr val="000000"/>
              </a:solidFill>
              <a:effectLst/>
              <a:uLnTx/>
              <a:uFillTx/>
              <a:latin typeface="Microsoft YaHei"/>
              <a:ea typeface="Microsoft YaHei"/>
              <a:cs typeface="+mn-cs"/>
            </a:endParaRPr>
          </a:p>
        </p:txBody>
      </p:sp>
    </p:spTree>
    <p:extLst>
      <p:ext uri="{BB962C8B-B14F-4D97-AF65-F5344CB8AC3E}">
        <p14:creationId xmlns:p14="http://schemas.microsoft.com/office/powerpoint/2010/main" val="220557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xEl>
                                              <p:pRg st="0" end="0"/>
                                            </p:txEl>
                                          </p:spTgt>
                                        </p:tgtEl>
                                        <p:attrNameLst>
                                          <p:attrName>style.visibility</p:attrName>
                                        </p:attrNameLst>
                                      </p:cBhvr>
                                      <p:to>
                                        <p:strVal val="visible"/>
                                      </p:to>
                                    </p:set>
                                    <p:anim calcmode="discrete" valueType="clr">
                                      <p:cBhvr override="childStyle">
                                        <p:cTn id="7" dur="500"/>
                                        <p:tgtEl>
                                          <p:spTgt spid="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2">
                                            <p:txEl>
                                              <p:pRg st="0" end="0"/>
                                            </p:txEl>
                                          </p:spTgt>
                                        </p:tgtEl>
                                        <p:attrNameLst>
                                          <p:attrName>fillcolor</p:attrName>
                                        </p:attrNameLst>
                                      </p:cBhvr>
                                      <p:tavLst>
                                        <p:tav tm="0">
                                          <p:val>
                                            <p:clrVal>
                                              <a:schemeClr val="accent2"/>
                                            </p:clrVal>
                                          </p:val>
                                        </p:tav>
                                        <p:tav tm="50000">
                                          <p:val>
                                            <p:clrVal>
                                              <a:schemeClr val="hlink"/>
                                            </p:clrVal>
                                          </p:val>
                                        </p:tav>
                                      </p:tavLst>
                                    </p:anim>
                                    <p:set>
                                      <p:cBhvr>
                                        <p:cTn id="9" dur="500"/>
                                        <p:tgtEl>
                                          <p:spTgt spid="2">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
                                            <p:txEl>
                                              <p:pRg st="1" end="1"/>
                                            </p:txEl>
                                          </p:spTgt>
                                        </p:tgtEl>
                                        <p:attrNameLst>
                                          <p:attrName>style.visibility</p:attrName>
                                        </p:attrNameLst>
                                      </p:cBhvr>
                                      <p:to>
                                        <p:strVal val="visible"/>
                                      </p:to>
                                    </p:set>
                                    <p:anim calcmode="discrete" valueType="clr">
                                      <p:cBhvr override="childStyle">
                                        <p:cTn id="14" dur="500"/>
                                        <p:tgtEl>
                                          <p:spTgt spid="2">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500"/>
                                        <p:tgtEl>
                                          <p:spTgt spid="2">
                                            <p:txEl>
                                              <p:pRg st="1" end="1"/>
                                            </p:txEl>
                                          </p:spTgt>
                                        </p:tgtEl>
                                        <p:attrNameLst>
                                          <p:attrName>fillcolor</p:attrName>
                                        </p:attrNameLst>
                                      </p:cBhvr>
                                      <p:tavLst>
                                        <p:tav tm="0">
                                          <p:val>
                                            <p:clrVal>
                                              <a:schemeClr val="accent2"/>
                                            </p:clrVal>
                                          </p:val>
                                        </p:tav>
                                        <p:tav tm="50000">
                                          <p:val>
                                            <p:clrVal>
                                              <a:schemeClr val="hlink"/>
                                            </p:clrVal>
                                          </p:val>
                                        </p:tav>
                                      </p:tavLst>
                                    </p:anim>
                                    <p:set>
                                      <p:cBhvr>
                                        <p:cTn id="16" dur="500"/>
                                        <p:tgtEl>
                                          <p:spTgt spid="2">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2">
                                            <p:txEl>
                                              <p:pRg st="2" end="2"/>
                                            </p:txEl>
                                          </p:spTgt>
                                        </p:tgtEl>
                                        <p:attrNameLst>
                                          <p:attrName>style.visibility</p:attrName>
                                        </p:attrNameLst>
                                      </p:cBhvr>
                                      <p:to>
                                        <p:strVal val="visible"/>
                                      </p:to>
                                    </p:set>
                                    <p:anim calcmode="discrete" valueType="clr">
                                      <p:cBhvr override="childStyle">
                                        <p:cTn id="21" dur="500"/>
                                        <p:tgtEl>
                                          <p:spTgt spid="2">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500"/>
                                        <p:tgtEl>
                                          <p:spTgt spid="2">
                                            <p:txEl>
                                              <p:pRg st="2" end="2"/>
                                            </p:txEl>
                                          </p:spTgt>
                                        </p:tgtEl>
                                        <p:attrNameLst>
                                          <p:attrName>fillcolor</p:attrName>
                                        </p:attrNameLst>
                                      </p:cBhvr>
                                      <p:tavLst>
                                        <p:tav tm="0">
                                          <p:val>
                                            <p:clrVal>
                                              <a:schemeClr val="accent2"/>
                                            </p:clrVal>
                                          </p:val>
                                        </p:tav>
                                        <p:tav tm="50000">
                                          <p:val>
                                            <p:clrVal>
                                              <a:schemeClr val="hlink"/>
                                            </p:clrVal>
                                          </p:val>
                                        </p:tav>
                                      </p:tavLst>
                                    </p:anim>
                                    <p:set>
                                      <p:cBhvr>
                                        <p:cTn id="23" dur="500"/>
                                        <p:tgtEl>
                                          <p:spTgt spid="2">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grpId="0" nodeType="clickEffect">
                                  <p:stCondLst>
                                    <p:cond delay="0"/>
                                  </p:stCondLst>
                                  <p:iterate type="lt">
                                    <p:tmPct val="50000"/>
                                  </p:iterate>
                                  <p:childTnLst>
                                    <p:set>
                                      <p:cBhvr>
                                        <p:cTn id="27" dur="1" fill="hold">
                                          <p:stCondLst>
                                            <p:cond delay="0"/>
                                          </p:stCondLst>
                                        </p:cTn>
                                        <p:tgtEl>
                                          <p:spTgt spid="2">
                                            <p:txEl>
                                              <p:pRg st="3" end="3"/>
                                            </p:txEl>
                                          </p:spTgt>
                                        </p:tgtEl>
                                        <p:attrNameLst>
                                          <p:attrName>style.visibility</p:attrName>
                                        </p:attrNameLst>
                                      </p:cBhvr>
                                      <p:to>
                                        <p:strVal val="visible"/>
                                      </p:to>
                                    </p:set>
                                    <p:anim calcmode="discrete" valueType="clr">
                                      <p:cBhvr override="childStyle">
                                        <p:cTn id="28" dur="500"/>
                                        <p:tgtEl>
                                          <p:spTgt spid="2">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500"/>
                                        <p:tgtEl>
                                          <p:spTgt spid="2">
                                            <p:txEl>
                                              <p:pRg st="3" end="3"/>
                                            </p:txEl>
                                          </p:spTgt>
                                        </p:tgtEl>
                                        <p:attrNameLst>
                                          <p:attrName>fillcolor</p:attrName>
                                        </p:attrNameLst>
                                      </p:cBhvr>
                                      <p:tavLst>
                                        <p:tav tm="0">
                                          <p:val>
                                            <p:clrVal>
                                              <a:schemeClr val="accent2"/>
                                            </p:clrVal>
                                          </p:val>
                                        </p:tav>
                                        <p:tav tm="50000">
                                          <p:val>
                                            <p:clrVal>
                                              <a:schemeClr val="hlink"/>
                                            </p:clrVal>
                                          </p:val>
                                        </p:tav>
                                      </p:tavLst>
                                    </p:anim>
                                    <p:set>
                                      <p:cBhvr>
                                        <p:cTn id="30" dur="500"/>
                                        <p:tgtEl>
                                          <p:spTgt spid="2">
                                            <p:txEl>
                                              <p:pRg st="3" end="3"/>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grpId="0" nodeType="clickEffect">
                                  <p:stCondLst>
                                    <p:cond delay="0"/>
                                  </p:stCondLst>
                                  <p:iterate type="lt">
                                    <p:tmPct val="50000"/>
                                  </p:iterate>
                                  <p:childTnLst>
                                    <p:set>
                                      <p:cBhvr>
                                        <p:cTn id="34" dur="1" fill="hold">
                                          <p:stCondLst>
                                            <p:cond delay="0"/>
                                          </p:stCondLst>
                                        </p:cTn>
                                        <p:tgtEl>
                                          <p:spTgt spid="2">
                                            <p:txEl>
                                              <p:pRg st="4" end="4"/>
                                            </p:txEl>
                                          </p:spTgt>
                                        </p:tgtEl>
                                        <p:attrNameLst>
                                          <p:attrName>style.visibility</p:attrName>
                                        </p:attrNameLst>
                                      </p:cBhvr>
                                      <p:to>
                                        <p:strVal val="visible"/>
                                      </p:to>
                                    </p:set>
                                    <p:anim calcmode="discrete" valueType="clr">
                                      <p:cBhvr override="childStyle">
                                        <p:cTn id="35" dur="500"/>
                                        <p:tgtEl>
                                          <p:spTgt spid="2">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500"/>
                                        <p:tgtEl>
                                          <p:spTgt spid="2">
                                            <p:txEl>
                                              <p:pRg st="4" end="4"/>
                                            </p:txEl>
                                          </p:spTgt>
                                        </p:tgtEl>
                                        <p:attrNameLst>
                                          <p:attrName>fillcolor</p:attrName>
                                        </p:attrNameLst>
                                      </p:cBhvr>
                                      <p:tavLst>
                                        <p:tav tm="0">
                                          <p:val>
                                            <p:clrVal>
                                              <a:schemeClr val="accent2"/>
                                            </p:clrVal>
                                          </p:val>
                                        </p:tav>
                                        <p:tav tm="50000">
                                          <p:val>
                                            <p:clrVal>
                                              <a:schemeClr val="hlink"/>
                                            </p:clrVal>
                                          </p:val>
                                        </p:tav>
                                      </p:tavLst>
                                    </p:anim>
                                    <p:set>
                                      <p:cBhvr>
                                        <p:cTn id="37" dur="500"/>
                                        <p:tgtEl>
                                          <p:spTgt spid="2">
                                            <p:txEl>
                                              <p:pRg st="4" end="4"/>
                                            </p:txEl>
                                          </p:spTgt>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grpId="0" nodeType="clickEffect">
                                  <p:stCondLst>
                                    <p:cond delay="0"/>
                                  </p:stCondLst>
                                  <p:iterate type="lt">
                                    <p:tmPct val="50000"/>
                                  </p:iterate>
                                  <p:childTnLst>
                                    <p:set>
                                      <p:cBhvr>
                                        <p:cTn id="41" dur="1" fill="hold">
                                          <p:stCondLst>
                                            <p:cond delay="0"/>
                                          </p:stCondLst>
                                        </p:cTn>
                                        <p:tgtEl>
                                          <p:spTgt spid="2">
                                            <p:txEl>
                                              <p:pRg st="5" end="5"/>
                                            </p:txEl>
                                          </p:spTgt>
                                        </p:tgtEl>
                                        <p:attrNameLst>
                                          <p:attrName>style.visibility</p:attrName>
                                        </p:attrNameLst>
                                      </p:cBhvr>
                                      <p:to>
                                        <p:strVal val="visible"/>
                                      </p:to>
                                    </p:set>
                                    <p:anim calcmode="discrete" valueType="clr">
                                      <p:cBhvr override="childStyle">
                                        <p:cTn id="42" dur="500"/>
                                        <p:tgtEl>
                                          <p:spTgt spid="2">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500"/>
                                        <p:tgtEl>
                                          <p:spTgt spid="2">
                                            <p:txEl>
                                              <p:pRg st="5" end="5"/>
                                            </p:txEl>
                                          </p:spTgt>
                                        </p:tgtEl>
                                        <p:attrNameLst>
                                          <p:attrName>fillcolor</p:attrName>
                                        </p:attrNameLst>
                                      </p:cBhvr>
                                      <p:tavLst>
                                        <p:tav tm="0">
                                          <p:val>
                                            <p:clrVal>
                                              <a:schemeClr val="accent2"/>
                                            </p:clrVal>
                                          </p:val>
                                        </p:tav>
                                        <p:tav tm="50000">
                                          <p:val>
                                            <p:clrVal>
                                              <a:schemeClr val="hlink"/>
                                            </p:clrVal>
                                          </p:val>
                                        </p:tav>
                                      </p:tavLst>
                                    </p:anim>
                                    <p:set>
                                      <p:cBhvr>
                                        <p:cTn id="44" dur="500"/>
                                        <p:tgtEl>
                                          <p:spTgt spid="2">
                                            <p:txEl>
                                              <p:pRg st="5" end="5"/>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grpId="0" nodeType="clickEffect">
                                  <p:stCondLst>
                                    <p:cond delay="0"/>
                                  </p:stCondLst>
                                  <p:iterate type="lt">
                                    <p:tmPct val="50000"/>
                                  </p:iterate>
                                  <p:childTnLst>
                                    <p:set>
                                      <p:cBhvr>
                                        <p:cTn id="48" dur="1" fill="hold">
                                          <p:stCondLst>
                                            <p:cond delay="0"/>
                                          </p:stCondLst>
                                        </p:cTn>
                                        <p:tgtEl>
                                          <p:spTgt spid="2">
                                            <p:txEl>
                                              <p:pRg st="6" end="6"/>
                                            </p:txEl>
                                          </p:spTgt>
                                        </p:tgtEl>
                                        <p:attrNameLst>
                                          <p:attrName>style.visibility</p:attrName>
                                        </p:attrNameLst>
                                      </p:cBhvr>
                                      <p:to>
                                        <p:strVal val="visible"/>
                                      </p:to>
                                    </p:set>
                                    <p:anim calcmode="discrete" valueType="clr">
                                      <p:cBhvr override="childStyle">
                                        <p:cTn id="49" dur="500"/>
                                        <p:tgtEl>
                                          <p:spTgt spid="2">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0" dur="500"/>
                                        <p:tgtEl>
                                          <p:spTgt spid="2">
                                            <p:txEl>
                                              <p:pRg st="6" end="6"/>
                                            </p:txEl>
                                          </p:spTgt>
                                        </p:tgtEl>
                                        <p:attrNameLst>
                                          <p:attrName>fillcolor</p:attrName>
                                        </p:attrNameLst>
                                      </p:cBhvr>
                                      <p:tavLst>
                                        <p:tav tm="0">
                                          <p:val>
                                            <p:clrVal>
                                              <a:schemeClr val="accent2"/>
                                            </p:clrVal>
                                          </p:val>
                                        </p:tav>
                                        <p:tav tm="50000">
                                          <p:val>
                                            <p:clrVal>
                                              <a:schemeClr val="hlink"/>
                                            </p:clrVal>
                                          </p:val>
                                        </p:tav>
                                      </p:tavLst>
                                    </p:anim>
                                    <p:set>
                                      <p:cBhvr>
                                        <p:cTn id="51" dur="500"/>
                                        <p:tgtEl>
                                          <p:spTgt spid="2">
                                            <p:txEl>
                                              <p:pRg st="6" end="6"/>
                                            </p:txEl>
                                          </p:spTgt>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7" presetClass="entr" presetSubtype="0" fill="hold" grpId="0" nodeType="clickEffect">
                                  <p:stCondLst>
                                    <p:cond delay="0"/>
                                  </p:stCondLst>
                                  <p:iterate type="lt">
                                    <p:tmPct val="50000"/>
                                  </p:iterate>
                                  <p:childTnLst>
                                    <p:set>
                                      <p:cBhvr>
                                        <p:cTn id="55" dur="1" fill="hold">
                                          <p:stCondLst>
                                            <p:cond delay="0"/>
                                          </p:stCondLst>
                                        </p:cTn>
                                        <p:tgtEl>
                                          <p:spTgt spid="2">
                                            <p:txEl>
                                              <p:pRg st="7" end="7"/>
                                            </p:txEl>
                                          </p:spTgt>
                                        </p:tgtEl>
                                        <p:attrNameLst>
                                          <p:attrName>style.visibility</p:attrName>
                                        </p:attrNameLst>
                                      </p:cBhvr>
                                      <p:to>
                                        <p:strVal val="visible"/>
                                      </p:to>
                                    </p:set>
                                    <p:anim calcmode="discrete" valueType="clr">
                                      <p:cBhvr override="childStyle">
                                        <p:cTn id="56" dur="500"/>
                                        <p:tgtEl>
                                          <p:spTgt spid="2">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7" dur="500"/>
                                        <p:tgtEl>
                                          <p:spTgt spid="2">
                                            <p:txEl>
                                              <p:pRg st="7" end="7"/>
                                            </p:txEl>
                                          </p:spTgt>
                                        </p:tgtEl>
                                        <p:attrNameLst>
                                          <p:attrName>fillcolor</p:attrName>
                                        </p:attrNameLst>
                                      </p:cBhvr>
                                      <p:tavLst>
                                        <p:tav tm="0">
                                          <p:val>
                                            <p:clrVal>
                                              <a:schemeClr val="accent2"/>
                                            </p:clrVal>
                                          </p:val>
                                        </p:tav>
                                        <p:tav tm="50000">
                                          <p:val>
                                            <p:clrVal>
                                              <a:schemeClr val="hlink"/>
                                            </p:clrVal>
                                          </p:val>
                                        </p:tav>
                                      </p:tavLst>
                                    </p:anim>
                                    <p:set>
                                      <p:cBhvr>
                                        <p:cTn id="58" dur="500"/>
                                        <p:tgtEl>
                                          <p:spTgt spid="2">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42" name="Text Box 6"/>
          <p:cNvSpPr txBox="1">
            <a:spLocks noChangeArrowheads="1"/>
          </p:cNvSpPr>
          <p:nvPr/>
        </p:nvSpPr>
        <p:spPr bwMode="auto">
          <a:xfrm>
            <a:off x="904875" y="1408113"/>
            <a:ext cx="7239000" cy="1077913"/>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S  : a b a b c a b c a c b a b</a:t>
            </a: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T  : a b c</a:t>
            </a:r>
          </a:p>
        </p:txBody>
      </p:sp>
      <p:sp>
        <p:nvSpPr>
          <p:cNvPr id="756743" name="Line 7"/>
          <p:cNvSpPr>
            <a:spLocks noChangeShapeType="1"/>
          </p:cNvSpPr>
          <p:nvPr/>
        </p:nvSpPr>
        <p:spPr bwMode="auto">
          <a:xfrm>
            <a:off x="1666875" y="1014413"/>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44" name="Line 8"/>
          <p:cNvSpPr>
            <a:spLocks noChangeShapeType="1"/>
          </p:cNvSpPr>
          <p:nvPr/>
        </p:nvSpPr>
        <p:spPr bwMode="auto">
          <a:xfrm flipV="1">
            <a:off x="1619250" y="2420938"/>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45" name="Text Box 9"/>
          <p:cNvSpPr txBox="1">
            <a:spLocks noChangeArrowheads="1"/>
          </p:cNvSpPr>
          <p:nvPr/>
        </p:nvSpPr>
        <p:spPr bwMode="auto">
          <a:xfrm>
            <a:off x="981075" y="874713"/>
            <a:ext cx="304800" cy="579438"/>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en-US" altLang="zh-CN" sz="3200" b="0" i="0" u="none" strike="noStrike" kern="1200" cap="none" spc="0" normalizeH="0" baseline="0" noProof="0" dirty="0" err="1">
                <a:ln>
                  <a:noFill/>
                </a:ln>
                <a:solidFill>
                  <a:srgbClr val="4F99E2"/>
                </a:solidFill>
                <a:effectLst/>
                <a:uLnTx/>
                <a:uFillTx/>
                <a:latin typeface="Times New Roman"/>
                <a:ea typeface="Microsoft YaHei"/>
                <a:cs typeface="+mn-ea"/>
                <a:sym typeface="+mn-lt"/>
              </a:rPr>
              <a:t>i</a:t>
            </a:r>
            <a:endParaRPr kumimoji="1" lang="en-US" altLang="zh-CN" sz="2400" b="0" i="0" u="none" strike="noStrike" kern="1200" cap="none" spc="0" normalizeH="0" baseline="0" noProof="0" dirty="0">
              <a:ln>
                <a:noFill/>
              </a:ln>
              <a:solidFill>
                <a:srgbClr val="4F99E2"/>
              </a:solidFill>
              <a:effectLst/>
              <a:uLnTx/>
              <a:uFillTx/>
              <a:latin typeface="Times New Roman"/>
              <a:ea typeface="Microsoft YaHei"/>
              <a:cs typeface="+mn-ea"/>
              <a:sym typeface="+mn-lt"/>
            </a:endParaRPr>
          </a:p>
        </p:txBody>
      </p:sp>
      <p:sp>
        <p:nvSpPr>
          <p:cNvPr id="756746" name="Text Box 10"/>
          <p:cNvSpPr txBox="1">
            <a:spLocks noChangeArrowheads="1"/>
          </p:cNvSpPr>
          <p:nvPr/>
        </p:nvSpPr>
        <p:spPr bwMode="auto">
          <a:xfrm>
            <a:off x="981075" y="2349500"/>
            <a:ext cx="304800" cy="584200"/>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1" lang="en-US" altLang="zh-CN" sz="3200" b="0" i="0" u="none" strike="noStrike" kern="1200" cap="none" spc="0" normalizeH="0" baseline="0" noProof="0" dirty="0">
                <a:ln>
                  <a:noFill/>
                </a:ln>
                <a:solidFill>
                  <a:srgbClr val="FF0000"/>
                </a:solidFill>
                <a:effectLst/>
                <a:uLnTx/>
                <a:uFillTx/>
                <a:latin typeface="Times New Roman"/>
                <a:ea typeface="Microsoft YaHei"/>
                <a:cs typeface="+mn-ea"/>
                <a:sym typeface="+mn-lt"/>
              </a:rPr>
              <a:t>j</a:t>
            </a:r>
            <a:endParaRPr kumimoji="1" lang="en-US" altLang="zh-CN" sz="2400" b="0" i="0" u="none" strike="noStrike" kern="1200" cap="none" spc="0" normalizeH="0" baseline="0" noProof="0" dirty="0">
              <a:ln>
                <a:noFill/>
              </a:ln>
              <a:solidFill>
                <a:srgbClr val="FF0000"/>
              </a:solidFill>
              <a:effectLst/>
              <a:uLnTx/>
              <a:uFillTx/>
              <a:latin typeface="Times New Roman"/>
              <a:ea typeface="Microsoft YaHei"/>
              <a:cs typeface="+mn-ea"/>
              <a:sym typeface="+mn-lt"/>
            </a:endParaRPr>
          </a:p>
        </p:txBody>
      </p:sp>
      <p:sp>
        <p:nvSpPr>
          <p:cNvPr id="756747" name="Line 11"/>
          <p:cNvSpPr>
            <a:spLocks noChangeShapeType="1"/>
          </p:cNvSpPr>
          <p:nvPr/>
        </p:nvSpPr>
        <p:spPr bwMode="auto">
          <a:xfrm flipV="1">
            <a:off x="1924050" y="2420938"/>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48" name="Line 12"/>
          <p:cNvSpPr>
            <a:spLocks noChangeShapeType="1"/>
          </p:cNvSpPr>
          <p:nvPr/>
        </p:nvSpPr>
        <p:spPr bwMode="auto">
          <a:xfrm flipV="1">
            <a:off x="2195513" y="2420938"/>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49" name="Line 13"/>
          <p:cNvSpPr>
            <a:spLocks noChangeShapeType="1"/>
          </p:cNvSpPr>
          <p:nvPr/>
        </p:nvSpPr>
        <p:spPr bwMode="auto">
          <a:xfrm>
            <a:off x="1971675" y="1014413"/>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0" name="Line 14"/>
          <p:cNvSpPr>
            <a:spLocks noChangeShapeType="1"/>
          </p:cNvSpPr>
          <p:nvPr/>
        </p:nvSpPr>
        <p:spPr bwMode="auto">
          <a:xfrm>
            <a:off x="2276475" y="1014413"/>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1" name="Text Box 15"/>
          <p:cNvSpPr txBox="1">
            <a:spLocks noChangeArrowheads="1"/>
          </p:cNvSpPr>
          <p:nvPr/>
        </p:nvSpPr>
        <p:spPr bwMode="auto">
          <a:xfrm>
            <a:off x="895350" y="3476625"/>
            <a:ext cx="7696200" cy="1076325"/>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S  : a b a b c a b c a c b a b 	</a:t>
            </a: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T  :    a b c</a:t>
            </a:r>
          </a:p>
        </p:txBody>
      </p:sp>
      <p:sp>
        <p:nvSpPr>
          <p:cNvPr id="756752" name="Line 16"/>
          <p:cNvSpPr>
            <a:spLocks noChangeShapeType="1"/>
          </p:cNvSpPr>
          <p:nvPr/>
        </p:nvSpPr>
        <p:spPr bwMode="auto">
          <a:xfrm>
            <a:off x="1973263" y="3070225"/>
            <a:ext cx="0" cy="457200"/>
          </a:xfrm>
          <a:prstGeom prst="line">
            <a:avLst/>
          </a:prstGeom>
          <a:noFill/>
          <a:ln w="28575">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3" name="Line 17"/>
          <p:cNvSpPr>
            <a:spLocks noChangeShapeType="1"/>
          </p:cNvSpPr>
          <p:nvPr/>
        </p:nvSpPr>
        <p:spPr bwMode="auto">
          <a:xfrm flipV="1">
            <a:off x="1935163" y="4437063"/>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4" name="Text Box 18"/>
          <p:cNvSpPr txBox="1">
            <a:spLocks noChangeArrowheads="1"/>
          </p:cNvSpPr>
          <p:nvPr/>
        </p:nvSpPr>
        <p:spPr bwMode="auto">
          <a:xfrm>
            <a:off x="895350" y="5080000"/>
            <a:ext cx="5257800" cy="1076325"/>
          </a:xfrm>
          <a:prstGeom prst="rect">
            <a:avLst/>
          </a:prstGeom>
          <a:noFill/>
          <a:ln w="12700">
            <a:noFill/>
            <a:miter lim="800000"/>
            <a:headEnd type="none" w="sm" len="sm"/>
            <a:tailEnd type="none" w="sm" len="sm"/>
          </a:ln>
          <a:effectLst/>
        </p:spPr>
        <p:txBody>
          <a:bodyPr>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S  : a b a b c a b c a c b a b</a:t>
            </a:r>
          </a:p>
          <a:p>
            <a:pPr marL="0" marR="0" lvl="0" indent="0" algn="l" defTabSz="914400" rtl="0" eaLnBrk="0" fontAlgn="base" latinLnBrk="0" hangingPunct="0">
              <a:lnSpc>
                <a:spcPct val="100000"/>
              </a:lnSpc>
              <a:spcBef>
                <a:spcPts val="0"/>
              </a:spcBef>
              <a:spcAft>
                <a:spcPct val="0"/>
              </a:spcAft>
              <a:buClrTx/>
              <a:buSzTx/>
              <a:buFontTx/>
              <a:buNone/>
              <a:tabLst/>
              <a:defRPr/>
            </a:pPr>
            <a:r>
              <a:rPr kumimoji="1" lang="en-US" altLang="zh-CN" sz="3200" b="0" i="0" u="none" strike="noStrike" kern="1200" cap="none" spc="0" normalizeH="0" baseline="0" noProof="0" dirty="0">
                <a:ln>
                  <a:noFill/>
                </a:ln>
                <a:solidFill>
                  <a:srgbClr val="000000"/>
                </a:solidFill>
                <a:effectLst/>
                <a:uLnTx/>
                <a:uFillTx/>
                <a:latin typeface="Times New Roman"/>
                <a:ea typeface="Microsoft YaHei"/>
                <a:cs typeface="+mn-ea"/>
                <a:sym typeface="+mn-lt"/>
              </a:rPr>
              <a:t>T  :       a b c</a:t>
            </a:r>
          </a:p>
        </p:txBody>
      </p:sp>
      <p:sp>
        <p:nvSpPr>
          <p:cNvPr id="756755" name="Line 19"/>
          <p:cNvSpPr>
            <a:spLocks noChangeShapeType="1"/>
          </p:cNvSpPr>
          <p:nvPr/>
        </p:nvSpPr>
        <p:spPr bwMode="auto">
          <a:xfrm>
            <a:off x="2144713" y="4775200"/>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6" name="Line 20"/>
          <p:cNvSpPr>
            <a:spLocks noChangeShapeType="1"/>
          </p:cNvSpPr>
          <p:nvPr/>
        </p:nvSpPr>
        <p:spPr bwMode="auto">
          <a:xfrm>
            <a:off x="2449513" y="4775200"/>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7" name="Line 21"/>
          <p:cNvSpPr>
            <a:spLocks noChangeShapeType="1"/>
          </p:cNvSpPr>
          <p:nvPr/>
        </p:nvSpPr>
        <p:spPr bwMode="auto">
          <a:xfrm>
            <a:off x="3059113" y="4775200"/>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8" name="Line 22"/>
          <p:cNvSpPr>
            <a:spLocks noChangeShapeType="1"/>
          </p:cNvSpPr>
          <p:nvPr/>
        </p:nvSpPr>
        <p:spPr bwMode="auto">
          <a:xfrm flipV="1">
            <a:off x="2343150" y="6092825"/>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59" name="Line 23"/>
          <p:cNvSpPr>
            <a:spLocks noChangeShapeType="1"/>
          </p:cNvSpPr>
          <p:nvPr/>
        </p:nvSpPr>
        <p:spPr bwMode="auto">
          <a:xfrm flipV="1">
            <a:off x="2647950" y="6092825"/>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60" name="Line 24"/>
          <p:cNvSpPr>
            <a:spLocks noChangeShapeType="1"/>
          </p:cNvSpPr>
          <p:nvPr/>
        </p:nvSpPr>
        <p:spPr bwMode="auto">
          <a:xfrm flipV="1">
            <a:off x="3257550" y="6092825"/>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61" name="AutoShape 25"/>
          <p:cNvSpPr>
            <a:spLocks noChangeArrowheads="1"/>
          </p:cNvSpPr>
          <p:nvPr/>
        </p:nvSpPr>
        <p:spPr bwMode="auto">
          <a:xfrm>
            <a:off x="2886075" y="2371725"/>
            <a:ext cx="2743200" cy="609600"/>
          </a:xfrm>
          <a:prstGeom prst="wedgeEllipseCallout">
            <a:avLst>
              <a:gd name="adj1" fmla="val -69097"/>
              <a:gd name="adj2" fmla="val 158593"/>
            </a:avLst>
          </a:prstGeom>
          <a:noFill/>
          <a:ln w="9525">
            <a:solidFill>
              <a:schemeClr val="tx1"/>
            </a:solidFill>
            <a:miter lim="800000"/>
          </a:ln>
          <a:effectLst/>
        </p:spPr>
        <p: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zh-CN" sz="2800" b="0" i="0" u="none" strike="noStrike" kern="1200" cap="none" spc="0" normalizeH="0" baseline="0" noProof="0">
                <a:ln>
                  <a:noFill/>
                </a:ln>
                <a:solidFill>
                  <a:srgbClr val="0000FF"/>
                </a:solidFill>
                <a:effectLst/>
                <a:uLnTx/>
                <a:uFillTx/>
                <a:latin typeface="Times New Roman"/>
                <a:ea typeface="Microsoft YaHei"/>
                <a:cs typeface="+mn-ea"/>
                <a:sym typeface="+mn-lt"/>
              </a:rPr>
              <a:t>i</a:t>
            </a:r>
            <a:r>
              <a:rPr kumimoji="0" lang="zh-CN" altLang="zh-CN" sz="2800" b="0" i="0" u="none" strike="noStrike" kern="1200" cap="none" spc="0" normalizeH="0" baseline="0" noProof="0">
                <a:ln>
                  <a:noFill/>
                </a:ln>
                <a:solidFill>
                  <a:srgbClr val="0000FF"/>
                </a:solidFill>
                <a:effectLst/>
                <a:uLnTx/>
                <a:uFillTx/>
                <a:latin typeface="Times New Roman"/>
                <a:ea typeface="Microsoft YaHei"/>
                <a:cs typeface="+mn-ea"/>
                <a:sym typeface="+mn-lt"/>
              </a:rPr>
              <a:t>指针回溯</a:t>
            </a:r>
            <a:endParaRPr kumimoji="0" lang="zh-CN" altLang="en-US" sz="2800" b="0" i="0" u="none" strike="noStrike" kern="1200" cap="none" spc="0" normalizeH="0" baseline="0" noProof="0">
              <a:ln>
                <a:noFill/>
              </a:ln>
              <a:solidFill>
                <a:srgbClr val="0000FF"/>
              </a:solidFill>
              <a:effectLst/>
              <a:uLnTx/>
              <a:uFillTx/>
              <a:latin typeface="Times New Roman"/>
              <a:ea typeface="Microsoft YaHei"/>
              <a:cs typeface="+mn-ea"/>
              <a:sym typeface="+mn-lt"/>
            </a:endParaRPr>
          </a:p>
        </p:txBody>
      </p:sp>
      <p:sp>
        <p:nvSpPr>
          <p:cNvPr id="756762" name="Line 26"/>
          <p:cNvSpPr>
            <a:spLocks noChangeShapeType="1"/>
          </p:cNvSpPr>
          <p:nvPr/>
        </p:nvSpPr>
        <p:spPr bwMode="auto">
          <a:xfrm>
            <a:off x="2754313" y="4775200"/>
            <a:ext cx="0" cy="457200"/>
          </a:xfrm>
          <a:prstGeom prst="line">
            <a:avLst/>
          </a:prstGeom>
          <a:noFill/>
          <a:ln w="28575">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756763" name="Line 27"/>
          <p:cNvSpPr>
            <a:spLocks noChangeShapeType="1"/>
          </p:cNvSpPr>
          <p:nvPr/>
        </p:nvSpPr>
        <p:spPr bwMode="auto">
          <a:xfrm flipV="1">
            <a:off x="2952750" y="6092825"/>
            <a:ext cx="0" cy="457200"/>
          </a:xfrm>
          <a:prstGeom prst="line">
            <a:avLst/>
          </a:prstGeom>
          <a:noFill/>
          <a:ln w="28575">
            <a:solidFill>
              <a:srgbClr val="4F99E2"/>
            </a:solidFill>
            <a:round/>
            <a:headEnd type="none" w="sm" len="sm"/>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zh-CN" altLang="en-US" sz="2400" b="0" i="0" u="none" strike="noStrike" kern="1200" cap="none" spc="0" normalizeH="0" baseline="0" noProof="0">
              <a:ln>
                <a:noFill/>
              </a:ln>
              <a:solidFill>
                <a:srgbClr val="000000"/>
              </a:solidFill>
              <a:effectLst/>
              <a:uLnTx/>
              <a:uFillTx/>
              <a:latin typeface="Times New Roman"/>
              <a:ea typeface="Microsoft YaHei"/>
              <a:cs typeface="+mn-ea"/>
              <a:sym typeface="+mn-lt"/>
            </a:endParaRPr>
          </a:p>
        </p:txBody>
      </p:sp>
      <p:sp>
        <p:nvSpPr>
          <p:cNvPr id="24602" name="Rectangle 29"/>
          <p:cNvSpPr>
            <a:spLocks noChangeArrowheads="1"/>
          </p:cNvSpPr>
          <p:nvPr/>
        </p:nvSpPr>
        <p:spPr bwMode="auto">
          <a:xfrm>
            <a:off x="915988" y="236538"/>
            <a:ext cx="35242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BF</a:t>
            </a: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算法低效</a:t>
            </a:r>
          </a:p>
        </p:txBody>
      </p:sp>
    </p:spTree>
    <p:extLst>
      <p:ext uri="{BB962C8B-B14F-4D97-AF65-F5344CB8AC3E}">
        <p14:creationId xmlns:p14="http://schemas.microsoft.com/office/powerpoint/2010/main" val="415036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56743"/>
                                        </p:tgtEl>
                                        <p:attrNameLst>
                                          <p:attrName>style.visibility</p:attrName>
                                        </p:attrNameLst>
                                      </p:cBhvr>
                                      <p:to>
                                        <p:strVal val="visible"/>
                                      </p:to>
                                    </p:set>
                                  </p:childTnLst>
                                  <p:subTnLst>
                                    <p:animClr clrSpc="rgb" dir="cw">
                                      <p:cBhvr override="childStyle">
                                        <p:cTn dur="1" fill="hold" display="0" masterRel="nextClick" afterEffect="1"/>
                                        <p:tgtEl>
                                          <p:spTgt spid="756743"/>
                                        </p:tgtEl>
                                        <p:attrNameLst>
                                          <p:attrName>ppt_c</p:attrName>
                                        </p:attrNameLst>
                                      </p:cBhvr>
                                      <p:to>
                                        <a:srgbClr val="CC66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56744"/>
                                        </p:tgtEl>
                                        <p:attrNameLst>
                                          <p:attrName>style.visibility</p:attrName>
                                        </p:attrNameLst>
                                      </p:cBhvr>
                                      <p:to>
                                        <p:strVal val="visible"/>
                                      </p:to>
                                    </p:set>
                                  </p:childTnLst>
                                  <p:subTnLst>
                                    <p:animClr clrSpc="rgb" dir="cw">
                                      <p:cBhvr override="childStyle">
                                        <p:cTn dur="1" fill="hold" display="0" masterRel="nextClick" afterEffect="1"/>
                                        <p:tgtEl>
                                          <p:spTgt spid="756744"/>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56749"/>
                                        </p:tgtEl>
                                        <p:attrNameLst>
                                          <p:attrName>style.visibility</p:attrName>
                                        </p:attrNameLst>
                                      </p:cBhvr>
                                      <p:to>
                                        <p:strVal val="visible"/>
                                      </p:to>
                                    </p:set>
                                  </p:childTnLst>
                                  <p:subTnLst>
                                    <p:animClr clrSpc="rgb" dir="cw">
                                      <p:cBhvr override="childStyle">
                                        <p:cTn dur="1" fill="hold" display="0" masterRel="nextClick" afterEffect="1"/>
                                        <p:tgtEl>
                                          <p:spTgt spid="756749"/>
                                        </p:tgtEl>
                                        <p:attrNameLst>
                                          <p:attrName>ppt_c</p:attrName>
                                        </p:attrNameLst>
                                      </p:cBhvr>
                                      <p:to>
                                        <a:srgbClr val="CC66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56747"/>
                                        </p:tgtEl>
                                        <p:attrNameLst>
                                          <p:attrName>style.visibility</p:attrName>
                                        </p:attrNameLst>
                                      </p:cBhvr>
                                      <p:to>
                                        <p:strVal val="visible"/>
                                      </p:to>
                                    </p:set>
                                  </p:childTnLst>
                                  <p:subTnLst>
                                    <p:animClr clrSpc="rgb" dir="cw">
                                      <p:cBhvr override="childStyle">
                                        <p:cTn dur="1" fill="hold" display="0" masterRel="nextClick" afterEffect="1"/>
                                        <p:tgtEl>
                                          <p:spTgt spid="756747"/>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7567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7567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56751"/>
                                        </p:tgtEl>
                                        <p:attrNameLst>
                                          <p:attrName>style.visibility</p:attrName>
                                        </p:attrNameLst>
                                      </p:cBhvr>
                                      <p:to>
                                        <p:strVal val="visible"/>
                                      </p:to>
                                    </p:set>
                                    <p:animEffect transition="in" filter="blinds(horizontal)">
                                      <p:cBhvr>
                                        <p:cTn id="31" dur="500"/>
                                        <p:tgtEl>
                                          <p:spTgt spid="75675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756752"/>
                                        </p:tgtEl>
                                        <p:attrNameLst>
                                          <p:attrName>style.visibility</p:attrName>
                                        </p:attrNameLst>
                                      </p:cBhvr>
                                      <p:to>
                                        <p:strVal val="visible"/>
                                      </p:to>
                                    </p:set>
                                  </p:childTnLst>
                                </p:cTn>
                              </p:par>
                            </p:childTnLst>
                          </p:cTn>
                        </p:par>
                        <p:par>
                          <p:cTn id="36" fill="hold">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756761"/>
                                        </p:tgtEl>
                                        <p:attrNameLst>
                                          <p:attrName>style.visibility</p:attrName>
                                        </p:attrNameLst>
                                      </p:cBhvr>
                                      <p:to>
                                        <p:strVal val="visible"/>
                                      </p:to>
                                    </p:set>
                                    <p:animEffect transition="in" filter="blinds(horizontal)">
                                      <p:cBhvr>
                                        <p:cTn id="39" dur="500"/>
                                        <p:tgtEl>
                                          <p:spTgt spid="75676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75675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756754"/>
                                        </p:tgtEl>
                                        <p:attrNameLst>
                                          <p:attrName>style.visibility</p:attrName>
                                        </p:attrNameLst>
                                      </p:cBhvr>
                                      <p:to>
                                        <p:strVal val="visible"/>
                                      </p:to>
                                    </p:set>
                                    <p:animEffect transition="in" filter="blinds(horizontal)">
                                      <p:cBhvr>
                                        <p:cTn id="48" dur="500"/>
                                        <p:tgtEl>
                                          <p:spTgt spid="75675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499"/>
                                          </p:stCondLst>
                                        </p:cTn>
                                        <p:tgtEl>
                                          <p:spTgt spid="756755"/>
                                        </p:tgtEl>
                                        <p:attrNameLst>
                                          <p:attrName>style.visibility</p:attrName>
                                        </p:attrNameLst>
                                      </p:cBhvr>
                                      <p:to>
                                        <p:strVal val="visible"/>
                                      </p:to>
                                    </p:set>
                                  </p:childTnLst>
                                  <p:subTnLst>
                                    <p:animClr clrSpc="rgb" dir="cw">
                                      <p:cBhvr override="childStyle">
                                        <p:cTn dur="1" fill="hold" display="0" masterRel="nextClick" afterEffect="1"/>
                                        <p:tgtEl>
                                          <p:spTgt spid="756755"/>
                                        </p:tgtEl>
                                        <p:attrNameLst>
                                          <p:attrName>ppt_c</p:attrName>
                                        </p:attrNameLst>
                                      </p:cBhvr>
                                      <p:to>
                                        <a:srgbClr val="CC6600"/>
                                      </p:to>
                                    </p:animClr>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756758"/>
                                        </p:tgtEl>
                                        <p:attrNameLst>
                                          <p:attrName>style.visibility</p:attrName>
                                        </p:attrNameLst>
                                      </p:cBhvr>
                                      <p:to>
                                        <p:strVal val="visible"/>
                                      </p:to>
                                    </p:set>
                                  </p:childTnLst>
                                  <p:subTnLst>
                                    <p:animClr clrSpc="rgb" dir="cw">
                                      <p:cBhvr override="childStyle">
                                        <p:cTn dur="1" fill="hold" display="0" masterRel="nextClick" afterEffect="1"/>
                                        <p:tgtEl>
                                          <p:spTgt spid="756758"/>
                                        </p:tgtEl>
                                        <p:attrNameLst>
                                          <p:attrName>ppt_c</p:attrName>
                                        </p:attrNameLst>
                                      </p:cBhvr>
                                      <p:to>
                                        <a:schemeClr val="bg2"/>
                                      </p:to>
                                    </p:animClr>
                                  </p:sub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499"/>
                                          </p:stCondLst>
                                        </p:cTn>
                                        <p:tgtEl>
                                          <p:spTgt spid="756756"/>
                                        </p:tgtEl>
                                        <p:attrNameLst>
                                          <p:attrName>style.visibility</p:attrName>
                                        </p:attrNameLst>
                                      </p:cBhvr>
                                      <p:to>
                                        <p:strVal val="visible"/>
                                      </p:to>
                                    </p:set>
                                  </p:childTnLst>
                                  <p:subTnLst>
                                    <p:animClr clrSpc="rgb" dir="cw">
                                      <p:cBhvr override="childStyle">
                                        <p:cTn dur="1" fill="hold" display="0" masterRel="nextClick" afterEffect="1"/>
                                        <p:tgtEl>
                                          <p:spTgt spid="756756"/>
                                        </p:tgtEl>
                                        <p:attrNameLst>
                                          <p:attrName>ppt_c</p:attrName>
                                        </p:attrNameLst>
                                      </p:cBhvr>
                                      <p:to>
                                        <a:srgbClr val="CC6600"/>
                                      </p:to>
                                    </p:animClr>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499"/>
                                          </p:stCondLst>
                                        </p:cTn>
                                        <p:tgtEl>
                                          <p:spTgt spid="756759"/>
                                        </p:tgtEl>
                                        <p:attrNameLst>
                                          <p:attrName>style.visibility</p:attrName>
                                        </p:attrNameLst>
                                      </p:cBhvr>
                                      <p:to>
                                        <p:strVal val="visible"/>
                                      </p:to>
                                    </p:set>
                                  </p:childTnLst>
                                  <p:subTnLst>
                                    <p:animClr clrSpc="rgb" dir="cw">
                                      <p:cBhvr override="childStyle">
                                        <p:cTn dur="1" fill="hold" display="0" masterRel="nextClick" afterEffect="1"/>
                                        <p:tgtEl>
                                          <p:spTgt spid="756759"/>
                                        </p:tgtEl>
                                        <p:attrNameLst>
                                          <p:attrName>ppt_c</p:attrName>
                                        </p:attrNameLst>
                                      </p:cBhvr>
                                      <p:to>
                                        <a:schemeClr val="bg2"/>
                                      </p:to>
                                    </p:animClr>
                                  </p:sub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499"/>
                                          </p:stCondLst>
                                        </p:cTn>
                                        <p:tgtEl>
                                          <p:spTgt spid="756762"/>
                                        </p:tgtEl>
                                        <p:attrNameLst>
                                          <p:attrName>style.visibility</p:attrName>
                                        </p:attrNameLst>
                                      </p:cBhvr>
                                      <p:to>
                                        <p:strVal val="visible"/>
                                      </p:to>
                                    </p:set>
                                  </p:childTnLst>
                                  <p:subTnLst>
                                    <p:animClr clrSpc="rgb" dir="cw">
                                      <p:cBhvr override="childStyle">
                                        <p:cTn dur="1" fill="hold" display="0" masterRel="nextClick" afterEffect="1"/>
                                        <p:tgtEl>
                                          <p:spTgt spid="756762"/>
                                        </p:tgtEl>
                                        <p:attrNameLst>
                                          <p:attrName>ppt_c</p:attrName>
                                        </p:attrNameLst>
                                      </p:cBhvr>
                                      <p:to>
                                        <a:srgbClr val="CC6600"/>
                                      </p:to>
                                    </p:animClr>
                                  </p:sub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756763"/>
                                        </p:tgtEl>
                                        <p:attrNameLst>
                                          <p:attrName>style.visibility</p:attrName>
                                        </p:attrNameLst>
                                      </p:cBhvr>
                                      <p:to>
                                        <p:strVal val="visible"/>
                                      </p:to>
                                    </p:set>
                                  </p:childTnLst>
                                  <p:subTnLst>
                                    <p:animClr clrSpc="rgb" dir="cw">
                                      <p:cBhvr override="childStyle">
                                        <p:cTn dur="1" fill="hold" display="0" masterRel="nextClick" afterEffect="1"/>
                                        <p:tgtEl>
                                          <p:spTgt spid="756763"/>
                                        </p:tgtEl>
                                        <p:attrNameLst>
                                          <p:attrName>ppt_c</p:attrName>
                                        </p:attrNameLst>
                                      </p:cBhvr>
                                      <p:to>
                                        <a:schemeClr val="bg2"/>
                                      </p:to>
                                    </p:animClr>
                                  </p:subTnLst>
                                </p:cTn>
                              </p:par>
                            </p:childTnLst>
                          </p:cTn>
                        </p:par>
                      </p:childTnLst>
                    </p:cTn>
                  </p:par>
                  <p:par>
                    <p:cTn id="73" fill="hold">
                      <p:stCondLst>
                        <p:cond delay="indefinite"/>
                      </p:stCondLst>
                      <p:childTnLst>
                        <p:par>
                          <p:cTn id="74" fill="hold">
                            <p:stCondLst>
                              <p:cond delay="0"/>
                            </p:stCondLst>
                            <p:childTnLst>
                              <p:par>
                                <p:cTn id="75" presetID="23" presetClass="entr" presetSubtype="272" fill="hold" nodeType="clickEffect">
                                  <p:stCondLst>
                                    <p:cond delay="0"/>
                                  </p:stCondLst>
                                  <p:childTnLst>
                                    <p:set>
                                      <p:cBhvr>
                                        <p:cTn id="76" dur="1" fill="hold">
                                          <p:stCondLst>
                                            <p:cond delay="0"/>
                                          </p:stCondLst>
                                        </p:cTn>
                                        <p:tgtEl>
                                          <p:spTgt spid="756757"/>
                                        </p:tgtEl>
                                        <p:attrNameLst>
                                          <p:attrName>style.visibility</p:attrName>
                                        </p:attrNameLst>
                                      </p:cBhvr>
                                      <p:to>
                                        <p:strVal val="visible"/>
                                      </p:to>
                                    </p:set>
                                    <p:anim calcmode="lin" valueType="num">
                                      <p:cBhvr>
                                        <p:cTn id="77" dur="500" fill="hold"/>
                                        <p:tgtEl>
                                          <p:spTgt spid="756757"/>
                                        </p:tgtEl>
                                        <p:attrNameLst>
                                          <p:attrName>ppt_w</p:attrName>
                                        </p:attrNameLst>
                                      </p:cBhvr>
                                      <p:tavLst>
                                        <p:tav tm="0">
                                          <p:val>
                                            <p:strVal val="2/3*#ppt_w"/>
                                          </p:val>
                                        </p:tav>
                                        <p:tav tm="100000">
                                          <p:val>
                                            <p:strVal val="#ppt_w"/>
                                          </p:val>
                                        </p:tav>
                                      </p:tavLst>
                                    </p:anim>
                                    <p:anim calcmode="lin" valueType="num">
                                      <p:cBhvr>
                                        <p:cTn id="78" dur="500" fill="hold"/>
                                        <p:tgtEl>
                                          <p:spTgt spid="756757"/>
                                        </p:tgtEl>
                                        <p:attrNameLst>
                                          <p:attrName>ppt_h</p:attrName>
                                        </p:attrNameLst>
                                      </p:cBhvr>
                                      <p:tavLst>
                                        <p:tav tm="0">
                                          <p:val>
                                            <p:strVal val="2/3*#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23" presetClass="entr" presetSubtype="272" fill="hold" nodeType="clickEffect">
                                  <p:stCondLst>
                                    <p:cond delay="0"/>
                                  </p:stCondLst>
                                  <p:childTnLst>
                                    <p:set>
                                      <p:cBhvr>
                                        <p:cTn id="82" dur="1" fill="hold">
                                          <p:stCondLst>
                                            <p:cond delay="0"/>
                                          </p:stCondLst>
                                        </p:cTn>
                                        <p:tgtEl>
                                          <p:spTgt spid="756760"/>
                                        </p:tgtEl>
                                        <p:attrNameLst>
                                          <p:attrName>style.visibility</p:attrName>
                                        </p:attrNameLst>
                                      </p:cBhvr>
                                      <p:to>
                                        <p:strVal val="visible"/>
                                      </p:to>
                                    </p:set>
                                    <p:anim calcmode="lin" valueType="num">
                                      <p:cBhvr>
                                        <p:cTn id="83" dur="500" fill="hold"/>
                                        <p:tgtEl>
                                          <p:spTgt spid="756760"/>
                                        </p:tgtEl>
                                        <p:attrNameLst>
                                          <p:attrName>ppt_w</p:attrName>
                                        </p:attrNameLst>
                                      </p:cBhvr>
                                      <p:tavLst>
                                        <p:tav tm="0">
                                          <p:val>
                                            <p:strVal val="2/3*#ppt_w"/>
                                          </p:val>
                                        </p:tav>
                                        <p:tav tm="100000">
                                          <p:val>
                                            <p:strVal val="#ppt_w"/>
                                          </p:val>
                                        </p:tav>
                                      </p:tavLst>
                                    </p:anim>
                                    <p:anim calcmode="lin" valueType="num">
                                      <p:cBhvr>
                                        <p:cTn id="84" dur="500" fill="hold"/>
                                        <p:tgtEl>
                                          <p:spTgt spid="756760"/>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51" grpId="0"/>
      <p:bldP spid="756754" grpId="0"/>
      <p:bldP spid="75676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A29BE53-8067-C69D-DA30-1580EF297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01" y="1844824"/>
            <a:ext cx="3689549" cy="3689549"/>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5" descr="don"/>
          <p:cNvPicPr>
            <a:picLocks noChangeAspect="1"/>
          </p:cNvPicPr>
          <p:nvPr/>
        </p:nvPicPr>
        <p:blipFill>
          <a:blip r:embed="rId3"/>
          <a:stretch>
            <a:fillRect/>
          </a:stretch>
        </p:blipFill>
        <p:spPr>
          <a:xfrm>
            <a:off x="3059832" y="3490402"/>
            <a:ext cx="2554288" cy="3095625"/>
          </a:xfrm>
          <a:prstGeom prst="rect">
            <a:avLst/>
          </a:prstGeom>
          <a:noFill/>
          <a:ln w="9525" cap="flat" cmpd="sng">
            <a:solidFill>
              <a:srgbClr val="000000"/>
            </a:solidFill>
            <a:prstDash val="solid"/>
            <a:miter/>
            <a:headEnd type="none" w="med" len="med"/>
            <a:tailEnd type="none" w="med" len="med"/>
          </a:ln>
        </p:spPr>
      </p:pic>
      <p:sp>
        <p:nvSpPr>
          <p:cNvPr id="28676" name="Rectangle 6"/>
          <p:cNvSpPr>
            <a:spLocks noChangeArrowheads="1"/>
          </p:cNvSpPr>
          <p:nvPr/>
        </p:nvSpPr>
        <p:spPr bwMode="auto">
          <a:xfrm>
            <a:off x="839788" y="169863"/>
            <a:ext cx="74342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KMP</a:t>
            </a: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a:t>
            </a:r>
            <a:r>
              <a:rPr kumimoji="0" lang="en-US" altLang="zh-CN"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Knuth Morris Pratt</a:t>
            </a:r>
            <a:r>
              <a:rPr kumimoji="0" lang="zh-CN" altLang="en-US" sz="2800" b="0" i="0" u="none" strike="noStrike" kern="1200" cap="none" spc="0" normalizeH="0" baseline="0" noProof="0" dirty="0">
                <a:ln>
                  <a:noFill/>
                </a:ln>
                <a:solidFill>
                  <a:srgbClr val="FEFFFF"/>
                </a:solidFill>
                <a:effectLst/>
                <a:uLnTx/>
                <a:uFillTx/>
                <a:latin typeface="Times New Roman"/>
                <a:ea typeface="Microsoft YaHei"/>
                <a:cs typeface="+mn-ea"/>
                <a:sym typeface="+mn-lt"/>
              </a:rPr>
              <a:t>）算法</a:t>
            </a:r>
          </a:p>
        </p:txBody>
      </p:sp>
      <p:sp>
        <p:nvSpPr>
          <p:cNvPr id="28678" name="Rectangle 8"/>
          <p:cNvSpPr>
            <a:spLocks noChangeArrowheads="1"/>
          </p:cNvSpPr>
          <p:nvPr/>
        </p:nvSpPr>
        <p:spPr bwMode="auto">
          <a:xfrm>
            <a:off x="-36512" y="990306"/>
            <a:ext cx="6048375" cy="189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25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计算机程序设计艺术 第</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1</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卷 基本算法</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  </a:t>
            </a:r>
          </a:p>
          <a:p>
            <a:pPr marL="0" marR="0" lvl="0" indent="0" algn="l" defTabSz="914400" rtl="0" eaLnBrk="0" fontAlgn="base" latinLnBrk="0" hangingPunct="0">
              <a:lnSpc>
                <a:spcPct val="125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计算机程序设计艺术 第</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2</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卷 半数值算法</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l" defTabSz="914400" rtl="0" eaLnBrk="0" fontAlgn="base" latinLnBrk="0" hangingPunct="0">
              <a:lnSpc>
                <a:spcPct val="125000"/>
              </a:lnSpc>
              <a:spcBef>
                <a:spcPct val="0"/>
              </a:spcBef>
              <a:spcAft>
                <a:spcPct val="0"/>
              </a:spcAft>
              <a:buClrTx/>
              <a:buSzTx/>
              <a:buFont typeface="Arial" panose="020B0604020202020204" pitchFamily="34" charset="0"/>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计算机程序设计艺术 第</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3</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卷 排序与查找</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a:p>
            <a:pPr marL="0" marR="0" lvl="0" indent="0" algn="l" defTabSz="914400" rtl="0" eaLnBrk="0" fontAlgn="base" latinLnBrk="0" hangingPunct="0">
              <a:lnSpc>
                <a:spcPct val="125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计算机程序设计艺术 第</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4</a:t>
            </a:r>
            <a:r>
              <a:rPr kumimoji="0" lang="zh-CN" altLang="en-US"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卷 组合算法</a:t>
            </a:r>
            <a:r>
              <a:rPr kumimoji="0" lang="en-US" altLang="zh-CN" sz="2400" b="0" i="0" u="none" strike="noStrike" kern="1200" cap="none" spc="0" normalizeH="0" baseline="0" noProof="0" dirty="0">
                <a:ln>
                  <a:noFill/>
                </a:ln>
                <a:solidFill>
                  <a:srgbClr val="000000"/>
                </a:solidFill>
                <a:effectLst/>
                <a:uLnTx/>
                <a:uFillTx/>
                <a:latin typeface="Times New Roman"/>
                <a:ea typeface="Microsoft YaHei"/>
                <a:cs typeface="+mn-ea"/>
                <a:sym typeface="+mn-lt"/>
              </a:rPr>
              <a:t>》</a:t>
            </a:r>
          </a:p>
        </p:txBody>
      </p:sp>
    </p:spTree>
    <p:extLst>
      <p:ext uri="{BB962C8B-B14F-4D97-AF65-F5344CB8AC3E}">
        <p14:creationId xmlns:p14="http://schemas.microsoft.com/office/powerpoint/2010/main" val="2760824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文本框 3"/>
          <p:cNvSpPr txBox="1"/>
          <p:nvPr/>
        </p:nvSpPr>
        <p:spPr>
          <a:xfrm>
            <a:off x="467547" y="995976"/>
            <a:ext cx="8208909"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华文楷体" panose="02010600040101010101" pitchFamily="2" charset="-122"/>
                <a:ea typeface="华文楷体" panose="02010600040101010101" pitchFamily="2" charset="-122"/>
              </a:rPr>
              <a:t>BF</a:t>
            </a:r>
            <a:r>
              <a:rPr lang="zh-CN" altLang="en-US" sz="2400" b="1" dirty="0">
                <a:latin typeface="华文楷体" panose="02010600040101010101" pitchFamily="2" charset="-122"/>
                <a:ea typeface="华文楷体" panose="02010600040101010101" pitchFamily="2" charset="-122"/>
              </a:rPr>
              <a:t>缺陷：</a:t>
            </a:r>
            <a:endParaRPr lang="en-US" altLang="zh-CN" sz="24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2400" b="1" dirty="0">
                <a:latin typeface="华文楷体" panose="02010600040101010101" pitchFamily="2" charset="-122"/>
                <a:ea typeface="华文楷体" panose="02010600040101010101" pitchFamily="2" charset="-122"/>
              </a:rPr>
              <a:t>s</a:t>
            </a:r>
            <a:r>
              <a:rPr lang="zh-CN" altLang="en-US" sz="2400" b="1" dirty="0">
                <a:latin typeface="华文楷体" panose="02010600040101010101" pitchFamily="2" charset="-122"/>
                <a:ea typeface="华文楷体" panose="02010600040101010101" pitchFamily="2" charset="-122"/>
              </a:rPr>
              <a:t>的指针 </a:t>
            </a:r>
            <a:r>
              <a:rPr lang="en-US" altLang="zh-CN" sz="2400" b="1" dirty="0" err="1">
                <a:latin typeface="华文楷体" panose="02010600040101010101" pitchFamily="2" charset="-122"/>
                <a:ea typeface="华文楷体" panose="02010600040101010101" pitchFamily="2" charset="-122"/>
              </a:rPr>
              <a:t>i</a:t>
            </a:r>
            <a:r>
              <a:rPr lang="en-US" altLang="zh-CN" sz="2400" b="1" dirty="0">
                <a:latin typeface="华文楷体" panose="02010600040101010101" pitchFamily="2" charset="-122"/>
                <a:ea typeface="华文楷体" panose="02010600040101010101" pitchFamily="2" charset="-122"/>
              </a:rPr>
              <a:t> </a:t>
            </a:r>
            <a:r>
              <a:rPr lang="zh-CN" altLang="en-US" sz="2400" b="1" dirty="0">
                <a:latin typeface="华文楷体" panose="02010600040101010101" pitchFamily="2" charset="-122"/>
                <a:ea typeface="华文楷体" panose="02010600040101010101" pitchFamily="2" charset="-122"/>
              </a:rPr>
              <a:t>回溯，已经被检索过的部分主串被重复检索。</a:t>
            </a:r>
            <a:endParaRPr lang="en-US" altLang="zh-CN" sz="24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2400" b="1" dirty="0">
                <a:latin typeface="华文楷体" panose="02010600040101010101" pitchFamily="2" charset="-122"/>
                <a:ea typeface="华文楷体" panose="02010600040101010101" pitchFamily="2" charset="-122"/>
              </a:rPr>
              <a:t>同时，</a:t>
            </a:r>
            <a:r>
              <a:rPr lang="en-US" altLang="zh-CN" sz="2400" b="1" dirty="0">
                <a:latin typeface="华文楷体" panose="02010600040101010101" pitchFamily="2" charset="-122"/>
                <a:ea typeface="华文楷体" panose="02010600040101010101" pitchFamily="2" charset="-122"/>
              </a:rPr>
              <a:t>t</a:t>
            </a:r>
            <a:r>
              <a:rPr lang="zh-CN" altLang="en-US" sz="2400" b="1" dirty="0">
                <a:latin typeface="华文楷体" panose="02010600040101010101" pitchFamily="2" charset="-122"/>
                <a:ea typeface="华文楷体" panose="02010600040101010101" pitchFamily="2" charset="-122"/>
              </a:rPr>
              <a:t>的指针 </a:t>
            </a:r>
            <a:r>
              <a:rPr lang="en-US" altLang="zh-CN" sz="2400" b="1" dirty="0">
                <a:latin typeface="华文楷体" panose="02010600040101010101" pitchFamily="2" charset="-122"/>
                <a:ea typeface="华文楷体" panose="02010600040101010101" pitchFamily="2" charset="-122"/>
              </a:rPr>
              <a:t>j </a:t>
            </a:r>
            <a:r>
              <a:rPr lang="zh-CN" altLang="en-US" sz="2400" b="1" dirty="0">
                <a:latin typeface="华文楷体" panose="02010600040101010101" pitchFamily="2" charset="-122"/>
                <a:ea typeface="华文楷体" panose="02010600040101010101" pitchFamily="2" charset="-122"/>
              </a:rPr>
              <a:t>也会回溯到起始位置。</a:t>
            </a:r>
          </a:p>
        </p:txBody>
      </p:sp>
      <p:sp>
        <p:nvSpPr>
          <p:cNvPr id="6" name="矩形 5"/>
          <p:cNvSpPr/>
          <p:nvPr/>
        </p:nvSpPr>
        <p:spPr>
          <a:xfrm>
            <a:off x="2014538"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555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09562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3537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1751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714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52546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794375"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6335713"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309562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63537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175125" y="4267200"/>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0" name="直接箭头连接符 19"/>
          <p:cNvCxnSpPr/>
          <p:nvPr/>
        </p:nvCxnSpPr>
        <p:spPr>
          <a:xfrm>
            <a:off x="4457700" y="29559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451350" y="489426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354513" y="2524125"/>
            <a:ext cx="273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23" name="文本框 22"/>
          <p:cNvSpPr txBox="1"/>
          <p:nvPr/>
        </p:nvSpPr>
        <p:spPr>
          <a:xfrm>
            <a:off x="4354513" y="53006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29715" name="文本框 23"/>
          <p:cNvSpPr txBox="1"/>
          <p:nvPr/>
        </p:nvSpPr>
        <p:spPr>
          <a:xfrm>
            <a:off x="1604963" y="3479800"/>
            <a:ext cx="295274"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5" name="文本框 24"/>
          <p:cNvSpPr txBox="1"/>
          <p:nvPr/>
        </p:nvSpPr>
        <p:spPr>
          <a:xfrm>
            <a:off x="2706688" y="4318000"/>
            <a:ext cx="284052" cy="4616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3.7037E-6 L -0.06029 -3.7037E-6 " pathEditMode="relative" rAng="0" ptsTypes="AA">
                                      <p:cBhvr>
                                        <p:cTn id="6" dur="1000" fill="hold"/>
                                        <p:tgtEl>
                                          <p:spTgt spid="20"/>
                                        </p:tgtEl>
                                        <p:attrNameLst>
                                          <p:attrName>ppt_x</p:attrName>
                                          <p:attrName>ppt_y</p:attrName>
                                        </p:attrNameLst>
                                      </p:cBhvr>
                                      <p:rCtr x="-3000" y="0"/>
                                    </p:animMotion>
                                  </p:childTnLst>
                                </p:cTn>
                              </p:par>
                              <p:par>
                                <p:cTn id="7" presetID="35" presetClass="path" presetSubtype="0" accel="50000" decel="50000" fill="hold" grpId="0" nodeType="withEffect">
                                  <p:stCondLst>
                                    <p:cond delay="0"/>
                                  </p:stCondLst>
                                  <p:childTnLst>
                                    <p:animMotion origin="layout" path="M -1.66667E-6 1.85185E-6 L -0.06198 1.85185E-6 " pathEditMode="relative" rAng="0" ptsTypes="AA">
                                      <p:cBhvr>
                                        <p:cTn id="8" dur="1000" fill="hold"/>
                                        <p:tgtEl>
                                          <p:spTgt spid="22"/>
                                        </p:tgtEl>
                                        <p:attrNameLst>
                                          <p:attrName>ppt_x</p:attrName>
                                          <p:attrName>ppt_y</p:attrName>
                                        </p:attrNameLst>
                                      </p:cBhvr>
                                      <p:rCtr x="-3100" y="0"/>
                                    </p:animMotion>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8"/>
                                        </p:tgtEl>
                                        <p:attrNameLst>
                                          <p:attrName>fillcolor</p:attrName>
                                        </p:attrNameLst>
                                      </p:cBhvr>
                                      <p:to>
                                        <a:srgbClr val="4472C4"/>
                                      </p:to>
                                    </p:animClr>
                                    <p:set>
                                      <p:cBhvr>
                                        <p:cTn id="13" dur="500" fill="hold"/>
                                        <p:tgtEl>
                                          <p:spTgt spid="8"/>
                                        </p:tgtEl>
                                        <p:attrNameLst>
                                          <p:attrName>fill.type</p:attrName>
                                        </p:attrNameLst>
                                      </p:cBhvr>
                                      <p:to>
                                        <p:strVal val="solid"/>
                                      </p:to>
                                    </p:set>
                                    <p:set>
                                      <p:cBhvr>
                                        <p:cTn id="14" dur="500" fill="hold"/>
                                        <p:tgtEl>
                                          <p:spTgt spid="8"/>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9"/>
                                        </p:tgtEl>
                                        <p:attrNameLst>
                                          <p:attrName>fillcolor</p:attrName>
                                        </p:attrNameLst>
                                      </p:cBhvr>
                                      <p:to>
                                        <a:srgbClr val="4472C4"/>
                                      </p:to>
                                    </p:animClr>
                                    <p:set>
                                      <p:cBhvr>
                                        <p:cTn id="17" dur="500" fill="hold"/>
                                        <p:tgtEl>
                                          <p:spTgt spid="9"/>
                                        </p:tgtEl>
                                        <p:attrNameLst>
                                          <p:attrName>fill.type</p:attrName>
                                        </p:attrNameLst>
                                      </p:cBhvr>
                                      <p:to>
                                        <p:strVal val="solid"/>
                                      </p:to>
                                    </p:set>
                                    <p:set>
                                      <p:cBhvr>
                                        <p:cTn id="18" dur="500" fill="hold"/>
                                        <p:tgtEl>
                                          <p:spTgt spid="9"/>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17"/>
                                        </p:tgtEl>
                                        <p:attrNameLst>
                                          <p:attrName>fillcolor</p:attrName>
                                        </p:attrNameLst>
                                      </p:cBhvr>
                                      <p:to>
                                        <a:srgbClr val="FFC000"/>
                                      </p:to>
                                    </p:animClr>
                                    <p:set>
                                      <p:cBhvr>
                                        <p:cTn id="21" dur="500" fill="hold"/>
                                        <p:tgtEl>
                                          <p:spTgt spid="17"/>
                                        </p:tgtEl>
                                        <p:attrNameLst>
                                          <p:attrName>fill.type</p:attrName>
                                        </p:attrNameLst>
                                      </p:cBhvr>
                                      <p:to>
                                        <p:strVal val="solid"/>
                                      </p:to>
                                    </p:set>
                                    <p:set>
                                      <p:cBhvr>
                                        <p:cTn id="22" dur="500" fill="hold"/>
                                        <p:tgtEl>
                                          <p:spTgt spid="17"/>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18"/>
                                        </p:tgtEl>
                                        <p:attrNameLst>
                                          <p:attrName>fillcolor</p:attrName>
                                        </p:attrNameLst>
                                      </p:cBhvr>
                                      <p:to>
                                        <a:srgbClr val="FFC000"/>
                                      </p:to>
                                    </p:animClr>
                                    <p:set>
                                      <p:cBhvr>
                                        <p:cTn id="25" dur="500" fill="hold"/>
                                        <p:tgtEl>
                                          <p:spTgt spid="18"/>
                                        </p:tgtEl>
                                        <p:attrNameLst>
                                          <p:attrName>fill.type</p:attrName>
                                        </p:attrNameLst>
                                      </p:cBhvr>
                                      <p:to>
                                        <p:strVal val="solid"/>
                                      </p:to>
                                    </p:set>
                                    <p:set>
                                      <p:cBhvr>
                                        <p:cTn id="26" dur="500" fill="hold"/>
                                        <p:tgtEl>
                                          <p:spTgt spid="18"/>
                                        </p:tgtEl>
                                        <p:attrNameLst>
                                          <p:attrName>fill.on</p:attrName>
                                        </p:attrNameLst>
                                      </p:cBhvr>
                                      <p:to>
                                        <p:strVal val="true"/>
                                      </p:to>
                                    </p:set>
                                  </p:childTnLst>
                                </p:cTn>
                              </p:par>
                              <p:par>
                                <p:cTn id="27" presetID="63" presetClass="path" presetSubtype="0" accel="50000" decel="50000" fill="hold" grpId="0" nodeType="withEffect">
                                  <p:stCondLst>
                                    <p:cond delay="0"/>
                                  </p:stCondLst>
                                  <p:childTnLst>
                                    <p:animMotion origin="layout" path="M 1.25E-6 7.40741E-7 L 0.05911 7.40741E-7 " pathEditMode="relative" rAng="0" ptsTypes="AA">
                                      <p:cBhvr>
                                        <p:cTn id="28" dur="1000" fill="hold"/>
                                        <p:tgtEl>
                                          <p:spTgt spid="17"/>
                                        </p:tgtEl>
                                        <p:attrNameLst>
                                          <p:attrName>ppt_x</p:attrName>
                                          <p:attrName>ppt_y</p:attrName>
                                        </p:attrNameLst>
                                      </p:cBhvr>
                                      <p:rCtr x="3000" y="0"/>
                                    </p:animMotion>
                                  </p:childTnLst>
                                </p:cTn>
                              </p:par>
                              <p:par>
                                <p:cTn id="29" presetID="63" presetClass="path" presetSubtype="0" accel="50000" decel="50000" fill="hold" grpId="0" nodeType="withEffect">
                                  <p:stCondLst>
                                    <p:cond delay="0"/>
                                  </p:stCondLst>
                                  <p:childTnLst>
                                    <p:animMotion origin="layout" path="M -3.33333E-6 7.40741E-7 L 0.05899 7.40741E-7 " pathEditMode="relative" rAng="0" ptsTypes="AA">
                                      <p:cBhvr>
                                        <p:cTn id="30" dur="1000" fill="hold"/>
                                        <p:tgtEl>
                                          <p:spTgt spid="18"/>
                                        </p:tgtEl>
                                        <p:attrNameLst>
                                          <p:attrName>ppt_x</p:attrName>
                                          <p:attrName>ppt_y</p:attrName>
                                        </p:attrNameLst>
                                      </p:cBhvr>
                                      <p:rCtr x="3000" y="0"/>
                                    </p:animMotion>
                                  </p:childTnLst>
                                </p:cTn>
                              </p:par>
                              <p:par>
                                <p:cTn id="31" presetID="63" presetClass="path" presetSubtype="0" accel="50000" decel="50000" fill="hold" grpId="0" nodeType="withEffect">
                                  <p:stCondLst>
                                    <p:cond delay="0"/>
                                  </p:stCondLst>
                                  <p:childTnLst>
                                    <p:animMotion origin="layout" path="M 2.29167E-6 7.40741E-7 L 0.05911 7.40741E-7 " pathEditMode="relative" rAng="0" ptsTypes="AA">
                                      <p:cBhvr>
                                        <p:cTn id="32" dur="1000" fill="hold"/>
                                        <p:tgtEl>
                                          <p:spTgt spid="19"/>
                                        </p:tgtEl>
                                        <p:attrNameLst>
                                          <p:attrName>ppt_x</p:attrName>
                                          <p:attrName>ppt_y</p:attrName>
                                        </p:attrNameLst>
                                      </p:cBhvr>
                                      <p:rCtr x="3000" y="0"/>
                                    </p:animMotion>
                                  </p:childTnLst>
                                </p:cTn>
                              </p:par>
                              <p:par>
                                <p:cTn id="33" presetID="63" presetClass="path" presetSubtype="0" accel="50000" decel="50000" fill="hold" nodeType="withEffect">
                                  <p:stCondLst>
                                    <p:cond delay="0"/>
                                  </p:stCondLst>
                                  <p:childTnLst>
                                    <p:animMotion origin="layout" path="M 1.04167E-6 -4.07407E-6 L 0.05911 -4.07407E-6 " pathEditMode="relative" rAng="0" ptsTypes="AA">
                                      <p:cBhvr>
                                        <p:cTn id="34" dur="1000" fill="hold"/>
                                        <p:tgtEl>
                                          <p:spTgt spid="21"/>
                                        </p:tgtEl>
                                        <p:attrNameLst>
                                          <p:attrName>ppt_x</p:attrName>
                                          <p:attrName>ppt_y</p:attrName>
                                        </p:attrNameLst>
                                      </p:cBhvr>
                                      <p:rCtr x="3000" y="0"/>
                                    </p:animMotion>
                                  </p:childTnLst>
                                </p:cTn>
                              </p:par>
                              <p:par>
                                <p:cTn id="35" presetID="63" presetClass="path" presetSubtype="0" accel="50000" decel="50000" fill="hold" grpId="0" nodeType="withEffect">
                                  <p:stCondLst>
                                    <p:cond delay="0"/>
                                  </p:stCondLst>
                                  <p:childTnLst>
                                    <p:animMotion origin="layout" path="M 5.55112E-17 -1.48148E-6 L 0.05911 -1.48148E-6 " pathEditMode="relative" rAng="0" ptsTypes="AA">
                                      <p:cBhvr>
                                        <p:cTn id="36" dur="1000" fill="hold"/>
                                        <p:tgtEl>
                                          <p:spTgt spid="23"/>
                                        </p:tgtEl>
                                        <p:attrNameLst>
                                          <p:attrName>ppt_x</p:attrName>
                                          <p:attrName>ppt_y</p:attrName>
                                        </p:attrNameLst>
                                      </p:cBhvr>
                                      <p:rCtr x="3000" y="0"/>
                                    </p:animMotion>
                                  </p:childTnLst>
                                </p:cTn>
                              </p:par>
                              <p:par>
                                <p:cTn id="37" presetID="63" presetClass="path" presetSubtype="0" accel="50000" decel="50000" fill="hold" grpId="0" nodeType="withEffect">
                                  <p:stCondLst>
                                    <p:cond delay="0"/>
                                  </p:stCondLst>
                                  <p:childTnLst>
                                    <p:animMotion origin="layout" path="M -0.0007 -0.00046 L 0.05903 -4.44444E-6 " pathEditMode="relative" rAng="0" ptsTypes="AA">
                                      <p:cBhvr>
                                        <p:cTn id="38" dur="1000" fill="hold"/>
                                        <p:tgtEl>
                                          <p:spTgt spid="25"/>
                                        </p:tgtEl>
                                        <p:attrNameLst>
                                          <p:attrName>ppt_x</p:attrName>
                                          <p:attrName>ppt_y</p:attrName>
                                        </p:attrNameLst>
                                      </p:cBhvr>
                                      <p:rCtr x="2986" y="23"/>
                                    </p:animMotion>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nodeType="clickEffect">
                                  <p:stCondLst>
                                    <p:cond delay="0"/>
                                  </p:stCondLst>
                                  <p:childTnLst>
                                    <p:animMotion origin="layout" path="M 0.05911 -4.07407E-6 L -0.05807 -4.07407E-6 " pathEditMode="relative" rAng="0" ptsTypes="AA">
                                      <p:cBhvr>
                                        <p:cTn id="42" dur="1000" fill="hold"/>
                                        <p:tgtEl>
                                          <p:spTgt spid="21"/>
                                        </p:tgtEl>
                                        <p:attrNameLst>
                                          <p:attrName>ppt_x</p:attrName>
                                          <p:attrName>ppt_y</p:attrName>
                                        </p:attrNameLst>
                                      </p:cBhvr>
                                      <p:rCtr x="-5900" y="0"/>
                                    </p:animMotion>
                                  </p:childTnLst>
                                </p:cTn>
                              </p:par>
                              <p:par>
                                <p:cTn id="43" presetID="35" presetClass="path" presetSubtype="0" accel="50000" decel="50000" fill="hold" grpId="1" nodeType="withEffect">
                                  <p:stCondLst>
                                    <p:cond delay="0"/>
                                  </p:stCondLst>
                                  <p:childTnLst>
                                    <p:animMotion origin="layout" path="M 0.05911 -1.48148E-6 L -0.05794 -1.48148E-6 " pathEditMode="relative" rAng="0" ptsTypes="AA">
                                      <p:cBhvr>
                                        <p:cTn id="44" dur="1000" fill="hold"/>
                                        <p:tgtEl>
                                          <p:spTgt spid="23"/>
                                        </p:tgtEl>
                                        <p:attrNameLst>
                                          <p:attrName>ppt_x</p:attrName>
                                          <p:attrName>ppt_y</p:attrName>
                                        </p:attrNameLst>
                                      </p:cBhvr>
                                      <p:rCtr x="-59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19" grpId="0" bldLvl="0" animBg="1"/>
      <p:bldP spid="22" grpId="0"/>
      <p:bldP spid="23" grpId="0"/>
      <p:bldP spid="23" grpId="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21507" name="矩形: 圆角 16"/>
          <p:cNvSpPr/>
          <p:nvPr/>
        </p:nvSpPr>
        <p:spPr>
          <a:xfrm>
            <a:off x="2576513" y="2492375"/>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21508" name="矩形: 圆角 15"/>
          <p:cNvSpPr/>
          <p:nvPr/>
        </p:nvSpPr>
        <p:spPr>
          <a:xfrm>
            <a:off x="1631950" y="2492375"/>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4.1</a:t>
            </a:r>
            <a:endParaRPr kumimoji="0" lang="zh-CN" altLang="en-US"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4.4</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4.6</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串</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案例引入</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广义表</a:t>
            </a:r>
            <a:endParaRPr kumimoji="0" lang="en-US" altLang="zh-CN"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3"/>
          <p:cNvSpPr txBox="1"/>
          <p:nvPr/>
        </p:nvSpPr>
        <p:spPr>
          <a:xfrm>
            <a:off x="251520" y="1126997"/>
            <a:ext cx="8496942"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en-US" altLang="zh-CN" sz="2400" b="1" dirty="0">
                <a:latin typeface="华文楷体" panose="02010600040101010101" pitchFamily="2" charset="-122"/>
                <a:ea typeface="华文楷体" panose="02010600040101010101" pitchFamily="2" charset="-122"/>
              </a:rPr>
              <a:t>KMP</a:t>
            </a:r>
            <a:r>
              <a:rPr lang="zh-CN" altLang="en-US" sz="2400" b="1" dirty="0">
                <a:latin typeface="华文楷体" panose="02010600040101010101" pitchFamily="2" charset="-122"/>
                <a:ea typeface="华文楷体" panose="02010600040101010101" pitchFamily="2" charset="-122"/>
              </a:rPr>
              <a:t>改进：如何避免指针</a:t>
            </a:r>
            <a:r>
              <a:rPr lang="en-US" altLang="zh-CN" sz="2400" b="1" dirty="0" err="1">
                <a:latin typeface="华文楷体" panose="02010600040101010101" pitchFamily="2" charset="-122"/>
                <a:ea typeface="华文楷体" panose="02010600040101010101" pitchFamily="2" charset="-122"/>
              </a:rPr>
              <a:t>i</a:t>
            </a:r>
            <a:r>
              <a:rPr lang="zh-CN" altLang="en-US" sz="2400" b="1" dirty="0">
                <a:latin typeface="华文楷体" panose="02010600040101010101" pitchFamily="2" charset="-122"/>
                <a:ea typeface="华文楷体" panose="02010600040101010101" pitchFamily="2" charset="-122"/>
              </a:rPr>
              <a:t>回溯。</a:t>
            </a:r>
          </a:p>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在</a:t>
            </a:r>
            <a:r>
              <a:rPr lang="en-US" altLang="zh-CN" sz="2400" b="1" dirty="0">
                <a:latin typeface="华文楷体" panose="02010600040101010101" pitchFamily="2" charset="-122"/>
                <a:ea typeface="华文楷体" panose="02010600040101010101" pitchFamily="2" charset="-122"/>
              </a:rPr>
              <a:t>BF</a:t>
            </a:r>
            <a:r>
              <a:rPr lang="zh-CN" altLang="en-US" sz="2400" b="1" dirty="0">
                <a:latin typeface="华文楷体" panose="02010600040101010101" pitchFamily="2" charset="-122"/>
                <a:ea typeface="华文楷体" panose="02010600040101010101" pitchFamily="2" charset="-122"/>
              </a:rPr>
              <a:t>中，指针 </a:t>
            </a:r>
            <a:r>
              <a:rPr lang="en-US" altLang="zh-CN" sz="2400" b="1" dirty="0">
                <a:latin typeface="华文楷体" panose="02010600040101010101" pitchFamily="2" charset="-122"/>
                <a:ea typeface="华文楷体" panose="02010600040101010101" pitchFamily="2" charset="-122"/>
              </a:rPr>
              <a:t>i </a:t>
            </a:r>
            <a:r>
              <a:rPr lang="zh-CN" altLang="en-US" sz="2400" b="1" dirty="0">
                <a:latin typeface="华文楷体" panose="02010600040101010101" pitchFamily="2" charset="-122"/>
                <a:ea typeface="华文楷体" panose="02010600040101010101" pitchFamily="2" charset="-122"/>
              </a:rPr>
              <a:t>回溯的目的？不回溯可能会错过一些匹配。</a:t>
            </a:r>
          </a:p>
        </p:txBody>
      </p:sp>
      <p:sp>
        <p:nvSpPr>
          <p:cNvPr id="48" name="矩形 47"/>
          <p:cNvSpPr/>
          <p:nvPr/>
        </p:nvSpPr>
        <p:spPr>
          <a:xfrm>
            <a:off x="2014538"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9" name="矩形 48"/>
          <p:cNvSpPr/>
          <p:nvPr/>
        </p:nvSpPr>
        <p:spPr>
          <a:xfrm>
            <a:off x="2555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0" name="矩形 49"/>
          <p:cNvSpPr/>
          <p:nvPr/>
        </p:nvSpPr>
        <p:spPr>
          <a:xfrm>
            <a:off x="309562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1" name="矩形 50"/>
          <p:cNvSpPr/>
          <p:nvPr/>
        </p:nvSpPr>
        <p:spPr>
          <a:xfrm>
            <a:off x="363537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2" name="矩形 51"/>
          <p:cNvSpPr/>
          <p:nvPr/>
        </p:nvSpPr>
        <p:spPr>
          <a:xfrm>
            <a:off x="41751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3" name="矩形 52"/>
          <p:cNvSpPr/>
          <p:nvPr/>
        </p:nvSpPr>
        <p:spPr>
          <a:xfrm>
            <a:off x="4714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4" name="矩形 53"/>
          <p:cNvSpPr/>
          <p:nvPr/>
        </p:nvSpPr>
        <p:spPr>
          <a:xfrm>
            <a:off x="52546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5" name="矩形 54"/>
          <p:cNvSpPr/>
          <p:nvPr/>
        </p:nvSpPr>
        <p:spPr>
          <a:xfrm>
            <a:off x="5794375"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6" name="矩形 55"/>
          <p:cNvSpPr/>
          <p:nvPr/>
        </p:nvSpPr>
        <p:spPr>
          <a:xfrm>
            <a:off x="6335713"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9" name="矩形 58"/>
          <p:cNvSpPr/>
          <p:nvPr/>
        </p:nvSpPr>
        <p:spPr>
          <a:xfrm>
            <a:off x="309562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0" name="矩形 59"/>
          <p:cNvSpPr/>
          <p:nvPr/>
        </p:nvSpPr>
        <p:spPr>
          <a:xfrm>
            <a:off x="363537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1" name="矩形 60"/>
          <p:cNvSpPr/>
          <p:nvPr/>
        </p:nvSpPr>
        <p:spPr>
          <a:xfrm>
            <a:off x="4175125" y="4267200"/>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62" name="直接箭头连接符 61"/>
          <p:cNvCxnSpPr/>
          <p:nvPr/>
        </p:nvCxnSpPr>
        <p:spPr>
          <a:xfrm>
            <a:off x="4457700" y="29559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4451350" y="489426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0737" name="文本框 63"/>
          <p:cNvSpPr txBox="1"/>
          <p:nvPr/>
        </p:nvSpPr>
        <p:spPr>
          <a:xfrm>
            <a:off x="4354513" y="2524125"/>
            <a:ext cx="273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30738" name="文本框 64"/>
          <p:cNvSpPr txBox="1"/>
          <p:nvPr/>
        </p:nvSpPr>
        <p:spPr>
          <a:xfrm>
            <a:off x="4354513" y="53006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0739" name="文本框 65"/>
          <p:cNvSpPr txBox="1"/>
          <p:nvPr/>
        </p:nvSpPr>
        <p:spPr>
          <a:xfrm>
            <a:off x="1620838" y="347980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67" name="文本框 66"/>
          <p:cNvSpPr txBox="1"/>
          <p:nvPr/>
        </p:nvSpPr>
        <p:spPr>
          <a:xfrm>
            <a:off x="2706688" y="4318000"/>
            <a:ext cx="2825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 name="矩形 1"/>
          <p:cNvSpPr/>
          <p:nvPr/>
        </p:nvSpPr>
        <p:spPr>
          <a:xfrm>
            <a:off x="3635375" y="3360738"/>
            <a:ext cx="1619250" cy="665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59"/>
                                        </p:tgtEl>
                                        <p:attrNameLst>
                                          <p:attrName>fillcolor</p:attrName>
                                        </p:attrNameLst>
                                      </p:cBhvr>
                                      <p:to>
                                        <a:srgbClr val="FFC000"/>
                                      </p:to>
                                    </p:animClr>
                                    <p:set>
                                      <p:cBhvr>
                                        <p:cTn id="7" dur="500" fill="hold"/>
                                        <p:tgtEl>
                                          <p:spTgt spid="59"/>
                                        </p:tgtEl>
                                        <p:attrNameLst>
                                          <p:attrName>fill.type</p:attrName>
                                        </p:attrNameLst>
                                      </p:cBhvr>
                                      <p:to>
                                        <p:strVal val="solid"/>
                                      </p:to>
                                    </p:set>
                                    <p:set>
                                      <p:cBhvr>
                                        <p:cTn id="8" dur="500" fill="hold"/>
                                        <p:tgtEl>
                                          <p:spTgt spid="59"/>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60"/>
                                        </p:tgtEl>
                                        <p:attrNameLst>
                                          <p:attrName>fillcolor</p:attrName>
                                        </p:attrNameLst>
                                      </p:cBhvr>
                                      <p:to>
                                        <a:srgbClr val="FFC000"/>
                                      </p:to>
                                    </p:animClr>
                                    <p:set>
                                      <p:cBhvr>
                                        <p:cTn id="11" dur="500" fill="hold"/>
                                        <p:tgtEl>
                                          <p:spTgt spid="60"/>
                                        </p:tgtEl>
                                        <p:attrNameLst>
                                          <p:attrName>fill.type</p:attrName>
                                        </p:attrNameLst>
                                      </p:cBhvr>
                                      <p:to>
                                        <p:strVal val="solid"/>
                                      </p:to>
                                    </p:set>
                                    <p:set>
                                      <p:cBhvr>
                                        <p:cTn id="12" dur="500" fill="hold"/>
                                        <p:tgtEl>
                                          <p:spTgt spid="60"/>
                                        </p:tgtEl>
                                        <p:attrNameLst>
                                          <p:attrName>fill.on</p:attrName>
                                        </p:attrNameLst>
                                      </p:cBhvr>
                                      <p:to>
                                        <p:strVal val="true"/>
                                      </p:to>
                                    </p:set>
                                  </p:childTnLst>
                                </p:cTn>
                              </p:par>
                              <p:par>
                                <p:cTn id="13" presetID="63" presetClass="path" presetSubtype="0" accel="50000" decel="50000" fill="hold" grpId="0" nodeType="withEffect">
                                  <p:stCondLst>
                                    <p:cond delay="0"/>
                                  </p:stCondLst>
                                  <p:childTnLst>
                                    <p:animMotion origin="layout" path="M 1.25E-6 7.40741E-7 L 0.1181 7.40741E-7 " pathEditMode="relative" rAng="0" ptsTypes="AA">
                                      <p:cBhvr>
                                        <p:cTn id="14" dur="1000" fill="hold"/>
                                        <p:tgtEl>
                                          <p:spTgt spid="59"/>
                                        </p:tgtEl>
                                        <p:attrNameLst>
                                          <p:attrName>ppt_x</p:attrName>
                                          <p:attrName>ppt_y</p:attrName>
                                        </p:attrNameLst>
                                      </p:cBhvr>
                                      <p:rCtr x="5900" y="0"/>
                                    </p:animMotion>
                                  </p:childTnLst>
                                </p:cTn>
                              </p:par>
                              <p:par>
                                <p:cTn id="15" presetID="63" presetClass="path" presetSubtype="0" accel="50000" decel="50000" fill="hold" grpId="0" nodeType="withEffect">
                                  <p:stCondLst>
                                    <p:cond delay="0"/>
                                  </p:stCondLst>
                                  <p:childTnLst>
                                    <p:animMotion origin="layout" path="M -3.33333E-6 7.40741E-7 L 0.11758 -0.00046 " pathEditMode="relative" rAng="0" ptsTypes="AA">
                                      <p:cBhvr>
                                        <p:cTn id="16" dur="1000" fill="hold"/>
                                        <p:tgtEl>
                                          <p:spTgt spid="60"/>
                                        </p:tgtEl>
                                        <p:attrNameLst>
                                          <p:attrName>ppt_x</p:attrName>
                                          <p:attrName>ppt_y</p:attrName>
                                        </p:attrNameLst>
                                      </p:cBhvr>
                                      <p:rCtr x="5900" y="0"/>
                                    </p:animMotion>
                                  </p:childTnLst>
                                </p:cTn>
                              </p:par>
                              <p:par>
                                <p:cTn id="17" presetID="63" presetClass="path" presetSubtype="0" accel="50000" decel="50000" fill="hold" grpId="0" nodeType="withEffect">
                                  <p:stCondLst>
                                    <p:cond delay="0"/>
                                  </p:stCondLst>
                                  <p:childTnLst>
                                    <p:animMotion origin="layout" path="M 2.29167E-6 7.40741E-7 L 0.11771 7.40741E-7 " pathEditMode="relative" rAng="0" ptsTypes="AA">
                                      <p:cBhvr>
                                        <p:cTn id="18" dur="1000" fill="hold"/>
                                        <p:tgtEl>
                                          <p:spTgt spid="61"/>
                                        </p:tgtEl>
                                        <p:attrNameLst>
                                          <p:attrName>ppt_x</p:attrName>
                                          <p:attrName>ppt_y</p:attrName>
                                        </p:attrNameLst>
                                      </p:cBhvr>
                                      <p:rCtr x="5900" y="0"/>
                                    </p:animMotion>
                                  </p:childTnLst>
                                </p:cTn>
                              </p:par>
                              <p:par>
                                <p:cTn id="19" presetID="63" presetClass="path" presetSubtype="0" accel="50000" decel="50000" fill="hold" grpId="0" nodeType="withEffect">
                                  <p:stCondLst>
                                    <p:cond delay="0"/>
                                  </p:stCondLst>
                                  <p:childTnLst>
                                    <p:animMotion origin="layout" path="M -4.375E-6 7.40741E-7 L 0.1181 7.40741E-7 " pathEditMode="relative" rAng="0" ptsTypes="AA">
                                      <p:cBhvr>
                                        <p:cTn id="20" dur="1000" fill="hold"/>
                                        <p:tgtEl>
                                          <p:spTgt spid="67"/>
                                        </p:tgtEl>
                                        <p:attrNameLst>
                                          <p:attrName>ppt_x</p:attrName>
                                          <p:attrName>ppt_y</p:attrName>
                                        </p:attrNameLst>
                                      </p:cBhvr>
                                      <p:rCtr x="5800" y="0"/>
                                    </p:animMotion>
                                  </p:childTnLst>
                                </p:cTn>
                              </p:par>
                              <p:par>
                                <p:cTn id="21" presetID="1" presetClass="emph" presetSubtype="2" fill="hold" nodeType="withEffect">
                                  <p:stCondLst>
                                    <p:cond delay="0"/>
                                  </p:stCondLst>
                                  <p:childTnLst>
                                    <p:animClr clrSpc="rgb" dir="cw">
                                      <p:cBhvr>
                                        <p:cTn id="22" dur="500" fill="hold"/>
                                        <p:tgtEl>
                                          <p:spTgt spid="51"/>
                                        </p:tgtEl>
                                        <p:attrNameLst>
                                          <p:attrName>fillcolor</p:attrName>
                                        </p:attrNameLst>
                                      </p:cBhvr>
                                      <p:to>
                                        <a:srgbClr val="4472C4"/>
                                      </p:to>
                                    </p:animClr>
                                    <p:set>
                                      <p:cBhvr>
                                        <p:cTn id="23" dur="500" fill="hold"/>
                                        <p:tgtEl>
                                          <p:spTgt spid="51"/>
                                        </p:tgtEl>
                                        <p:attrNameLst>
                                          <p:attrName>fill.type</p:attrName>
                                        </p:attrNameLst>
                                      </p:cBhvr>
                                      <p:to>
                                        <p:strVal val="solid"/>
                                      </p:to>
                                    </p:set>
                                    <p:set>
                                      <p:cBhvr>
                                        <p:cTn id="24" dur="500" fill="hold"/>
                                        <p:tgtEl>
                                          <p:spTgt spid="51"/>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50"/>
                                        </p:tgtEl>
                                        <p:attrNameLst>
                                          <p:attrName>fillcolor</p:attrName>
                                        </p:attrNameLst>
                                      </p:cBhvr>
                                      <p:to>
                                        <a:srgbClr val="4472C4"/>
                                      </p:to>
                                    </p:animClr>
                                    <p:set>
                                      <p:cBhvr>
                                        <p:cTn id="27" dur="500" fill="hold"/>
                                        <p:tgtEl>
                                          <p:spTgt spid="50"/>
                                        </p:tgtEl>
                                        <p:attrNameLst>
                                          <p:attrName>fill.type</p:attrName>
                                        </p:attrNameLst>
                                      </p:cBhvr>
                                      <p:to>
                                        <p:strVal val="solid"/>
                                      </p:to>
                                    </p:set>
                                    <p:set>
                                      <p:cBhvr>
                                        <p:cTn id="28" dur="500" fill="hold"/>
                                        <p:tgtEl>
                                          <p:spTgt spid="50"/>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750" fill="hold"/>
                                        <p:tgtEl>
                                          <p:spTgt spid="2"/>
                                        </p:tgtEl>
                                        <p:attrNameLst>
                                          <p:attrName>ppt_w</p:attrName>
                                        </p:attrNameLst>
                                      </p:cBhvr>
                                      <p:tavLst>
                                        <p:tav tm="0">
                                          <p:val>
                                            <p:fltVal val="0"/>
                                          </p:val>
                                        </p:tav>
                                        <p:tav tm="100000">
                                          <p:val>
                                            <p:strVal val="#ppt_w"/>
                                          </p:val>
                                        </p:tav>
                                      </p:tavLst>
                                    </p:anim>
                                    <p:anim calcmode="lin" valueType="num">
                                      <p:cBhvr>
                                        <p:cTn id="34" dur="750" fill="hold"/>
                                        <p:tgtEl>
                                          <p:spTgt spid="2"/>
                                        </p:tgtEl>
                                        <p:attrNameLst>
                                          <p:attrName>ppt_h</p:attrName>
                                        </p:attrNameLst>
                                      </p:cBhvr>
                                      <p:tavLst>
                                        <p:tav tm="0">
                                          <p:val>
                                            <p:fltVal val="0"/>
                                          </p:val>
                                        </p:tav>
                                        <p:tav tm="100000">
                                          <p:val>
                                            <p:strVal val="#ppt_h"/>
                                          </p:val>
                                        </p:tav>
                                      </p:tavLst>
                                    </p:anim>
                                    <p:anim calcmode="lin" valueType="num">
                                      <p:cBhvr>
                                        <p:cTn id="35" dur="750" fill="hold"/>
                                        <p:tgtEl>
                                          <p:spTgt spid="2"/>
                                        </p:tgtEl>
                                        <p:attrNameLst>
                                          <p:attrName>style.rotation</p:attrName>
                                        </p:attrNameLst>
                                      </p:cBhvr>
                                      <p:tavLst>
                                        <p:tav tm="0">
                                          <p:val>
                                            <p:fltVal val="90"/>
                                          </p:val>
                                        </p:tav>
                                        <p:tav tm="100000">
                                          <p:val>
                                            <p:fltVal val="0"/>
                                          </p:val>
                                        </p:tav>
                                      </p:tavLst>
                                    </p:anim>
                                    <p:animEffect transition="in" filter="fade">
                                      <p:cBhvr>
                                        <p:cTn id="36"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60" grpId="0" bldLvl="0" animBg="1"/>
      <p:bldP spid="61" grpId="0" bldLvl="0" animBg="1"/>
      <p:bldP spid="67" grpId="0"/>
      <p:bldP spid="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14538"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 name="矩形 3"/>
          <p:cNvSpPr/>
          <p:nvPr/>
        </p:nvSpPr>
        <p:spPr>
          <a:xfrm>
            <a:off x="2555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a:xfrm>
            <a:off x="309562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3635375" y="34290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41751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471487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5254625"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5794375" y="34290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6335713" y="34290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309562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3635375" y="4267200"/>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4175125" y="4267200"/>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7" name="直接箭头连接符 16"/>
          <p:cNvCxnSpPr/>
          <p:nvPr/>
        </p:nvCxnSpPr>
        <p:spPr>
          <a:xfrm>
            <a:off x="4457700" y="29559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451350" y="489426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1760" name="文本框 18"/>
          <p:cNvSpPr txBox="1"/>
          <p:nvPr/>
        </p:nvSpPr>
        <p:spPr>
          <a:xfrm>
            <a:off x="4354513" y="2524125"/>
            <a:ext cx="273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31761" name="文本框 19"/>
          <p:cNvSpPr txBox="1"/>
          <p:nvPr/>
        </p:nvSpPr>
        <p:spPr>
          <a:xfrm>
            <a:off x="4354513" y="53006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1762" name="文本框 20"/>
          <p:cNvSpPr txBox="1"/>
          <p:nvPr/>
        </p:nvSpPr>
        <p:spPr>
          <a:xfrm>
            <a:off x="1620838" y="347980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2" name="文本框 21"/>
          <p:cNvSpPr txBox="1"/>
          <p:nvPr/>
        </p:nvSpPr>
        <p:spPr>
          <a:xfrm>
            <a:off x="2706688" y="4318000"/>
            <a:ext cx="2825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2" name="文本框 3">
            <a:extLst>
              <a:ext uri="{FF2B5EF4-FFF2-40B4-BE49-F238E27FC236}">
                <a16:creationId xmlns:a16="http://schemas.microsoft.com/office/drawing/2014/main" id="{3DB3721B-C1CA-0BAF-689A-1C215099B3A4}"/>
              </a:ext>
            </a:extLst>
          </p:cNvPr>
          <p:cNvSpPr txBox="1"/>
          <p:nvPr/>
        </p:nvSpPr>
        <p:spPr>
          <a:xfrm>
            <a:off x="251520" y="1140311"/>
            <a:ext cx="8496942"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400" b="1" dirty="0">
                <a:latin typeface="华文楷体" panose="02010600040101010101" pitchFamily="2" charset="-122"/>
                <a:ea typeface="华文楷体" panose="02010600040101010101" pitchFamily="2" charset="-122"/>
              </a:rPr>
              <a:t>指针</a:t>
            </a:r>
            <a:r>
              <a:rPr lang="en-US" altLang="zh-CN" sz="2400" b="1" dirty="0" err="1">
                <a:latin typeface="华文楷体" panose="02010600040101010101" pitchFamily="2" charset="-122"/>
                <a:ea typeface="华文楷体" panose="02010600040101010101" pitchFamily="2" charset="-122"/>
              </a:rPr>
              <a:t>i</a:t>
            </a:r>
            <a:r>
              <a:rPr lang="zh-CN" altLang="en-US" sz="2400" b="1" dirty="0">
                <a:latin typeface="华文楷体" panose="02010600040101010101" pitchFamily="2" charset="-122"/>
                <a:ea typeface="华文楷体" panose="02010600040101010101" pitchFamily="2" charset="-122"/>
              </a:rPr>
              <a:t>不动？</a:t>
            </a:r>
            <a:endParaRPr lang="en-US" altLang="zh-CN" sz="24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2400" b="1" dirty="0">
                <a:latin typeface="华文楷体" panose="02010600040101010101" pitchFamily="2" charset="-122"/>
                <a:ea typeface="华文楷体" panose="02010600040101010101" pitchFamily="2" charset="-122"/>
              </a:rPr>
              <a:t>子串向右滑动，即找到 </a:t>
            </a:r>
            <a:r>
              <a:rPr lang="en-US" altLang="zh-CN" sz="2400" b="1" dirty="0">
                <a:latin typeface="华文楷体" panose="02010600040101010101" pitchFamily="2" charset="-122"/>
                <a:ea typeface="华文楷体" panose="02010600040101010101" pitchFamily="2" charset="-122"/>
              </a:rPr>
              <a:t>j </a:t>
            </a:r>
            <a:r>
              <a:rPr lang="zh-CN" altLang="en-US" sz="2400" b="1" dirty="0">
                <a:latin typeface="华文楷体" panose="02010600040101010101" pitchFamily="2" charset="-122"/>
                <a:ea typeface="华文楷体" panose="02010600040101010101" pitchFamily="2" charset="-122"/>
              </a:rPr>
              <a:t>移动的位置</a:t>
            </a:r>
            <a:endParaRPr lang="en-US" altLang="zh-CN" sz="24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2400" b="1" dirty="0">
                <a:latin typeface="华文楷体" panose="02010600040101010101" pitchFamily="2" charset="-122"/>
                <a:ea typeface="华文楷体" panose="02010600040101010101" pitchFamily="2" charset="-122"/>
              </a:rPr>
              <a:t>使得新的指针 </a:t>
            </a:r>
            <a:r>
              <a:rPr lang="en-US" altLang="zh-CN" sz="2400" b="1" dirty="0">
                <a:latin typeface="华文楷体" panose="02010600040101010101" pitchFamily="2" charset="-122"/>
                <a:ea typeface="华文楷体" panose="02010600040101010101" pitchFamily="2" charset="-122"/>
              </a:rPr>
              <a:t>j </a:t>
            </a:r>
            <a:r>
              <a:rPr lang="zh-CN" altLang="en-US" sz="2400" b="1" dirty="0">
                <a:latin typeface="华文楷体" panose="02010600040101010101" pitchFamily="2" charset="-122"/>
                <a:ea typeface="华文楷体" panose="02010600040101010101" pitchFamily="2" charset="-122"/>
              </a:rPr>
              <a:t>之前的字符能够自动匹配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5"/>
                                        </p:tgtEl>
                                        <p:attrNameLst>
                                          <p:attrName>fillcolor</p:attrName>
                                        </p:attrNameLst>
                                      </p:cBhvr>
                                      <p:to>
                                        <a:srgbClr val="FFC000"/>
                                      </p:to>
                                    </p:animClr>
                                    <p:set>
                                      <p:cBhvr>
                                        <p:cTn id="7" dur="500" fill="hold"/>
                                        <p:tgtEl>
                                          <p:spTgt spid="15"/>
                                        </p:tgtEl>
                                        <p:attrNameLst>
                                          <p:attrName>fill.type</p:attrName>
                                        </p:attrNameLst>
                                      </p:cBhvr>
                                      <p:to>
                                        <p:strVal val="solid"/>
                                      </p:to>
                                    </p:set>
                                    <p:set>
                                      <p:cBhvr>
                                        <p:cTn id="8" dur="500" fill="hold"/>
                                        <p:tgtEl>
                                          <p:spTgt spid="15"/>
                                        </p:tgtEl>
                                        <p:attrNameLst>
                                          <p:attrName>fill.on</p:attrName>
                                        </p:attrNameLst>
                                      </p:cBhvr>
                                      <p:to>
                                        <p:strVal val="true"/>
                                      </p:to>
                                    </p:set>
                                  </p:childTnLst>
                                </p:cTn>
                              </p:par>
                              <p:par>
                                <p:cTn id="9" presetID="63" presetClass="path" presetSubtype="0" accel="50000" decel="50000" fill="hold" grpId="0" nodeType="withEffect">
                                  <p:stCondLst>
                                    <p:cond delay="0"/>
                                  </p:stCondLst>
                                  <p:childTnLst>
                                    <p:animMotion origin="layout" path="M 1.25E-6 7.40741E-7 L 0.05911 7.40741E-7 " pathEditMode="relative" rAng="0" ptsTypes="AA">
                                      <p:cBhvr>
                                        <p:cTn id="10" dur="1000" fill="hold"/>
                                        <p:tgtEl>
                                          <p:spTgt spid="14"/>
                                        </p:tgtEl>
                                        <p:attrNameLst>
                                          <p:attrName>ppt_x</p:attrName>
                                          <p:attrName>ppt_y</p:attrName>
                                        </p:attrNameLst>
                                      </p:cBhvr>
                                      <p:rCtr x="3000" y="0"/>
                                    </p:animMotion>
                                  </p:childTnLst>
                                </p:cTn>
                              </p:par>
                              <p:par>
                                <p:cTn id="11" presetID="63" presetClass="path" presetSubtype="0" accel="50000" decel="50000" fill="hold" grpId="0" nodeType="withEffect">
                                  <p:stCondLst>
                                    <p:cond delay="0"/>
                                  </p:stCondLst>
                                  <p:childTnLst>
                                    <p:animMotion origin="layout" path="M -3.33333E-6 7.40741E-7 L 0.05899 7.40741E-7 " pathEditMode="relative" rAng="0" ptsTypes="AA">
                                      <p:cBhvr>
                                        <p:cTn id="12" dur="1000" fill="hold"/>
                                        <p:tgtEl>
                                          <p:spTgt spid="15"/>
                                        </p:tgtEl>
                                        <p:attrNameLst>
                                          <p:attrName>ppt_x</p:attrName>
                                          <p:attrName>ppt_y</p:attrName>
                                        </p:attrNameLst>
                                      </p:cBhvr>
                                      <p:rCtr x="3000" y="0"/>
                                    </p:animMotion>
                                  </p:childTnLst>
                                </p:cTn>
                              </p:par>
                              <p:par>
                                <p:cTn id="13" presetID="63" presetClass="path" presetSubtype="0" accel="50000" decel="50000" fill="hold" grpId="0" nodeType="withEffect">
                                  <p:stCondLst>
                                    <p:cond delay="0"/>
                                  </p:stCondLst>
                                  <p:childTnLst>
                                    <p:animMotion origin="layout" path="M 2.29167E-6 7.40741E-7 L 0.05976 7.40741E-7 " pathEditMode="relative" rAng="0" ptsTypes="AA">
                                      <p:cBhvr>
                                        <p:cTn id="14" dur="1000" fill="hold"/>
                                        <p:tgtEl>
                                          <p:spTgt spid="16"/>
                                        </p:tgtEl>
                                        <p:attrNameLst>
                                          <p:attrName>ppt_x</p:attrName>
                                          <p:attrName>ppt_y</p:attrName>
                                        </p:attrNameLst>
                                      </p:cBhvr>
                                      <p:rCtr x="3000" y="0"/>
                                    </p:animMotion>
                                  </p:childTnLst>
                                </p:cTn>
                              </p:par>
                              <p:par>
                                <p:cTn id="15" presetID="63" presetClass="path" presetSubtype="0" accel="50000" decel="50000" fill="hold" grpId="0" nodeType="withEffect">
                                  <p:stCondLst>
                                    <p:cond delay="0"/>
                                  </p:stCondLst>
                                  <p:childTnLst>
                                    <p:animMotion origin="layout" path="M -4.375E-6 7.40741E-7 L 0.05899 7.40741E-7 " pathEditMode="relative" rAng="0" ptsTypes="AA">
                                      <p:cBhvr>
                                        <p:cTn id="16" dur="1000" fill="hold"/>
                                        <p:tgtEl>
                                          <p:spTgt spid="22"/>
                                        </p:tgtEl>
                                        <p:attrNameLst>
                                          <p:attrName>ppt_x</p:attrName>
                                          <p:attrName>ppt_y</p:attrName>
                                        </p:attrNameLst>
                                      </p:cBhvr>
                                      <p:rCtr x="3000" y="0"/>
                                    </p:animMotion>
                                  </p:childTnLst>
                                </p:cTn>
                              </p:par>
                              <p:par>
                                <p:cTn id="17" presetID="1" presetClass="emph" presetSubtype="2" fill="hold" nodeType="withEffect">
                                  <p:stCondLst>
                                    <p:cond delay="0"/>
                                  </p:stCondLst>
                                  <p:childTnLst>
                                    <p:animClr clrSpc="rgb" dir="cw">
                                      <p:cBhvr>
                                        <p:cTn id="18" dur="500" fill="hold"/>
                                        <p:tgtEl>
                                          <p:spTgt spid="5"/>
                                        </p:tgtEl>
                                        <p:attrNameLst>
                                          <p:attrName>fillcolor</p:attrName>
                                        </p:attrNameLst>
                                      </p:cBhvr>
                                      <p:to>
                                        <a:srgbClr val="4472C4"/>
                                      </p:to>
                                    </p:animClr>
                                    <p:set>
                                      <p:cBhvr>
                                        <p:cTn id="19" dur="500" fill="hold"/>
                                        <p:tgtEl>
                                          <p:spTgt spid="5"/>
                                        </p:tgtEl>
                                        <p:attrNameLst>
                                          <p:attrName>fill.type</p:attrName>
                                        </p:attrNameLst>
                                      </p:cBhvr>
                                      <p:to>
                                        <p:strVal val="solid"/>
                                      </p:to>
                                    </p:set>
                                    <p:set>
                                      <p:cBhvr>
                                        <p:cTn id="20" dur="5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bldLvl="0" animBg="1"/>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文本框 4"/>
          <p:cNvSpPr txBox="1"/>
          <p:nvPr/>
        </p:nvSpPr>
        <p:spPr>
          <a:xfrm>
            <a:off x="1246188" y="1257300"/>
            <a:ext cx="6997700"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华文楷体" panose="02010600040101010101" pitchFamily="2" charset="-122"/>
                <a:ea typeface="华文楷体" panose="02010600040101010101" pitchFamily="2" charset="-122"/>
              </a:rPr>
              <a:t>j </a:t>
            </a:r>
            <a:r>
              <a:rPr lang="zh-CN" altLang="en-US" sz="2400" b="1" dirty="0">
                <a:latin typeface="华文楷体" panose="02010600040101010101" pitchFamily="2" charset="-122"/>
                <a:ea typeface="华文楷体" panose="02010600040101010101" pitchFamily="2" charset="-122"/>
              </a:rPr>
              <a:t>应该移动到的位置 </a:t>
            </a:r>
            <a:r>
              <a:rPr lang="en-US" altLang="zh-CN" sz="2400" b="1" dirty="0">
                <a:latin typeface="华文楷体" panose="02010600040101010101" pitchFamily="2" charset="-122"/>
                <a:ea typeface="华文楷体" panose="02010600040101010101" pitchFamily="2" charset="-122"/>
              </a:rPr>
              <a:t>k </a:t>
            </a:r>
            <a:r>
              <a:rPr lang="zh-CN" altLang="en-US" sz="2400" b="1" dirty="0">
                <a:latin typeface="华文楷体" panose="02010600040101010101" pitchFamily="2" charset="-122"/>
                <a:ea typeface="华文楷体" panose="02010600040101010101" pitchFamily="2" charset="-122"/>
              </a:rPr>
              <a:t>有什么特点？</a:t>
            </a:r>
          </a:p>
        </p:txBody>
      </p:sp>
      <p:sp>
        <p:nvSpPr>
          <p:cNvPr id="6" name="矩形 5"/>
          <p:cNvSpPr/>
          <p:nvPr/>
        </p:nvSpPr>
        <p:spPr>
          <a:xfrm>
            <a:off x="21320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6717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2115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7512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29101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830763" y="3605213"/>
            <a:ext cx="541338"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53721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1320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26717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32115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1" name="直接箭头连接符 20"/>
          <p:cNvCxnSpPr/>
          <p:nvPr/>
        </p:nvCxnSpPr>
        <p:spPr>
          <a:xfrm>
            <a:off x="4560888" y="31337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560888"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783" name="文本框 22"/>
          <p:cNvSpPr txBox="1"/>
          <p:nvPr/>
        </p:nvSpPr>
        <p:spPr>
          <a:xfrm>
            <a:off x="4457700" y="2701925"/>
            <a:ext cx="2730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24" name="文本框 23"/>
          <p:cNvSpPr txBox="1"/>
          <p:nvPr/>
        </p:nvSpPr>
        <p:spPr>
          <a:xfrm>
            <a:off x="4464050" y="5356225"/>
            <a:ext cx="20796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2785" name="文本框 24"/>
          <p:cNvSpPr txBox="1"/>
          <p:nvPr/>
        </p:nvSpPr>
        <p:spPr>
          <a:xfrm>
            <a:off x="1720850" y="3656013"/>
            <a:ext cx="2952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6" name="文本框 25"/>
          <p:cNvSpPr txBox="1"/>
          <p:nvPr/>
        </p:nvSpPr>
        <p:spPr>
          <a:xfrm>
            <a:off x="1743075" y="4375150"/>
            <a:ext cx="2825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7" name="矩形 26"/>
          <p:cNvSpPr/>
          <p:nvPr/>
        </p:nvSpPr>
        <p:spPr>
          <a:xfrm>
            <a:off x="37512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4291013" y="43243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33" name="直接箭头连接符 32"/>
          <p:cNvCxnSpPr/>
          <p:nvPr/>
        </p:nvCxnSpPr>
        <p:spPr>
          <a:xfrm flipV="1">
            <a:off x="4575175"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454525" y="5391150"/>
            <a:ext cx="2063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35" name="矩形 34"/>
          <p:cNvSpPr/>
          <p:nvPr/>
        </p:nvSpPr>
        <p:spPr>
          <a:xfrm>
            <a:off x="591185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p>
        </p:txBody>
      </p:sp>
      <p:sp>
        <p:nvSpPr>
          <p:cNvPr id="36" name="矩形 35"/>
          <p:cNvSpPr/>
          <p:nvPr/>
        </p:nvSpPr>
        <p:spPr>
          <a:xfrm>
            <a:off x="64516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e</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0"/>
                                        </p:tgtEl>
                                        <p:attrNameLst>
                                          <p:attrName>fillcolor</p:attrName>
                                        </p:attrNameLst>
                                      </p:cBhvr>
                                      <p:to>
                                        <a:srgbClr val="FFC000"/>
                                      </p:to>
                                    </p:animClr>
                                    <p:set>
                                      <p:cBhvr>
                                        <p:cTn id="7" dur="500" fill="hold"/>
                                        <p:tgtEl>
                                          <p:spTgt spid="20"/>
                                        </p:tgtEl>
                                        <p:attrNameLst>
                                          <p:attrName>fill.type</p:attrName>
                                        </p:attrNameLst>
                                      </p:cBhvr>
                                      <p:to>
                                        <p:strVal val="solid"/>
                                      </p:to>
                                    </p:set>
                                    <p:set>
                                      <p:cBhvr>
                                        <p:cTn id="8" dur="500" fill="hold"/>
                                        <p:tgtEl>
                                          <p:spTgt spid="20"/>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27"/>
                                        </p:tgtEl>
                                        <p:attrNameLst>
                                          <p:attrName>fillcolor</p:attrName>
                                        </p:attrNameLst>
                                      </p:cBhvr>
                                      <p:to>
                                        <a:srgbClr val="FFC000"/>
                                      </p:to>
                                    </p:animClr>
                                    <p:set>
                                      <p:cBhvr>
                                        <p:cTn id="11" dur="500" fill="hold"/>
                                        <p:tgtEl>
                                          <p:spTgt spid="27"/>
                                        </p:tgtEl>
                                        <p:attrNameLst>
                                          <p:attrName>fill.type</p:attrName>
                                        </p:attrNameLst>
                                      </p:cBhvr>
                                      <p:to>
                                        <p:strVal val="solid"/>
                                      </p:to>
                                    </p:set>
                                    <p:set>
                                      <p:cBhvr>
                                        <p:cTn id="12" dur="500" fill="hold"/>
                                        <p:tgtEl>
                                          <p:spTgt spid="27"/>
                                        </p:tgtEl>
                                        <p:attrNameLst>
                                          <p:attrName>fill.on</p:attrName>
                                        </p:attrNameLst>
                                      </p:cBhvr>
                                      <p:to>
                                        <p:strVal val="true"/>
                                      </p:to>
                                    </p:set>
                                  </p:childTnLst>
                                </p:cTn>
                              </p:par>
                              <p:par>
                                <p:cTn id="13" presetID="63" presetClass="path" presetSubtype="0" accel="50000" decel="50000" fill="hold" grpId="0" nodeType="withEffect">
                                  <p:stCondLst>
                                    <p:cond delay="0"/>
                                  </p:stCondLst>
                                  <p:childTnLst>
                                    <p:animMotion origin="layout" path="M -2.08333E-7 1.11111E-6 L 0.1181 1.11111E-6 " pathEditMode="relative" rAng="0" ptsTypes="AA">
                                      <p:cBhvr>
                                        <p:cTn id="14" dur="1000" fill="hold"/>
                                        <p:tgtEl>
                                          <p:spTgt spid="18"/>
                                        </p:tgtEl>
                                        <p:attrNameLst>
                                          <p:attrName>ppt_x</p:attrName>
                                          <p:attrName>ppt_y</p:attrName>
                                        </p:attrNameLst>
                                      </p:cBhvr>
                                      <p:rCtr x="5900" y="0"/>
                                    </p:animMotion>
                                  </p:childTnLst>
                                </p:cTn>
                              </p:par>
                              <p:par>
                                <p:cTn id="15" presetID="63" presetClass="path" presetSubtype="0" accel="50000" decel="50000" fill="hold" grpId="0" nodeType="withEffect">
                                  <p:stCondLst>
                                    <p:cond delay="0"/>
                                  </p:stCondLst>
                                  <p:childTnLst>
                                    <p:animMotion origin="layout" path="M -4.58333E-6 1.11111E-6 L 0.1181 1.11111E-6 " pathEditMode="relative" rAng="0" ptsTypes="AA">
                                      <p:cBhvr>
                                        <p:cTn id="16" dur="1000" fill="hold"/>
                                        <p:tgtEl>
                                          <p:spTgt spid="19"/>
                                        </p:tgtEl>
                                        <p:attrNameLst>
                                          <p:attrName>ppt_x</p:attrName>
                                          <p:attrName>ppt_y</p:attrName>
                                        </p:attrNameLst>
                                      </p:cBhvr>
                                      <p:rCtr x="5900" y="0"/>
                                    </p:animMotion>
                                  </p:childTnLst>
                                </p:cTn>
                              </p:par>
                              <p:par>
                                <p:cTn id="17" presetID="63" presetClass="path" presetSubtype="0" accel="50000" decel="50000" fill="hold" grpId="0" nodeType="withEffect">
                                  <p:stCondLst>
                                    <p:cond delay="0"/>
                                  </p:stCondLst>
                                  <p:childTnLst>
                                    <p:animMotion origin="layout" path="M 8.33333E-7 1.11111E-6 L 0.1181 1.11111E-6 " pathEditMode="relative" rAng="0" ptsTypes="AA">
                                      <p:cBhvr>
                                        <p:cTn id="18" dur="1000" fill="hold"/>
                                        <p:tgtEl>
                                          <p:spTgt spid="20"/>
                                        </p:tgtEl>
                                        <p:attrNameLst>
                                          <p:attrName>ppt_x</p:attrName>
                                          <p:attrName>ppt_y</p:attrName>
                                        </p:attrNameLst>
                                      </p:cBhvr>
                                      <p:rCtr x="5900" y="0"/>
                                    </p:animMotion>
                                  </p:childTnLst>
                                </p:cTn>
                              </p:par>
                              <p:par>
                                <p:cTn id="19" presetID="63" presetClass="path" presetSubtype="0" accel="50000" decel="50000" fill="hold" nodeType="withEffect">
                                  <p:stCondLst>
                                    <p:cond delay="0"/>
                                  </p:stCondLst>
                                  <p:childTnLst>
                                    <p:animMotion origin="layout" path="M 1.875E-6 4.81481E-6 L 0.11966 4.81481E-6 " pathEditMode="relative" rAng="0" ptsTypes="AA">
                                      <p:cBhvr>
                                        <p:cTn id="20" dur="1000" fill="hold"/>
                                        <p:tgtEl>
                                          <p:spTgt spid="22"/>
                                        </p:tgtEl>
                                        <p:attrNameLst>
                                          <p:attrName>ppt_x</p:attrName>
                                          <p:attrName>ppt_y</p:attrName>
                                        </p:attrNameLst>
                                      </p:cBhvr>
                                      <p:rCtr x="6000" y="0"/>
                                    </p:animMotion>
                                  </p:childTnLst>
                                </p:cTn>
                              </p:par>
                              <p:par>
                                <p:cTn id="21" presetID="63" presetClass="path" presetSubtype="0" accel="50000" decel="50000" fill="hold" grpId="0" nodeType="withEffect">
                                  <p:stCondLst>
                                    <p:cond delay="0"/>
                                  </p:stCondLst>
                                  <p:childTnLst>
                                    <p:animMotion origin="layout" path="M 6.25E-7 -1.11111E-6 L 0.11901 -1.11111E-6 " pathEditMode="relative" rAng="0" ptsTypes="AA">
                                      <p:cBhvr>
                                        <p:cTn id="22" dur="1000" fill="hold"/>
                                        <p:tgtEl>
                                          <p:spTgt spid="24"/>
                                        </p:tgtEl>
                                        <p:attrNameLst>
                                          <p:attrName>ppt_x</p:attrName>
                                          <p:attrName>ppt_y</p:attrName>
                                        </p:attrNameLst>
                                      </p:cBhvr>
                                      <p:rCtr x="6000" y="0"/>
                                    </p:animMotion>
                                  </p:childTnLst>
                                </p:cTn>
                              </p:par>
                              <p:par>
                                <p:cTn id="23" presetID="63" presetClass="path" presetSubtype="0" accel="50000" decel="50000" fill="hold" grpId="0" nodeType="withEffect">
                                  <p:stCondLst>
                                    <p:cond delay="0"/>
                                  </p:stCondLst>
                                  <p:childTnLst>
                                    <p:animMotion origin="layout" path="M 4.375E-6 1.11111E-6 L 0.11809 1.11111E-6 " pathEditMode="relative" rAng="0" ptsTypes="AA">
                                      <p:cBhvr>
                                        <p:cTn id="24" dur="1000" fill="hold"/>
                                        <p:tgtEl>
                                          <p:spTgt spid="26"/>
                                        </p:tgtEl>
                                        <p:attrNameLst>
                                          <p:attrName>ppt_x</p:attrName>
                                          <p:attrName>ppt_y</p:attrName>
                                        </p:attrNameLst>
                                      </p:cBhvr>
                                      <p:rCtr x="5900" y="0"/>
                                    </p:animMotion>
                                  </p:childTnLst>
                                </p:cTn>
                              </p:par>
                              <p:par>
                                <p:cTn id="25" presetID="63" presetClass="path" presetSubtype="0" accel="50000" decel="50000" fill="hold" grpId="0" nodeType="withEffect">
                                  <p:stCondLst>
                                    <p:cond delay="0"/>
                                  </p:stCondLst>
                                  <p:childTnLst>
                                    <p:animMotion origin="layout" path="M -3.54167E-6 1.11111E-6 L 0.11823 1.11111E-6 " pathEditMode="relative" rAng="0" ptsTypes="AA">
                                      <p:cBhvr>
                                        <p:cTn id="26" dur="1000" fill="hold"/>
                                        <p:tgtEl>
                                          <p:spTgt spid="27"/>
                                        </p:tgtEl>
                                        <p:attrNameLst>
                                          <p:attrName>ppt_x</p:attrName>
                                          <p:attrName>ppt_y</p:attrName>
                                        </p:attrNameLst>
                                      </p:cBhvr>
                                      <p:rCtr x="5900" y="0"/>
                                    </p:animMotion>
                                  </p:childTnLst>
                                </p:cTn>
                              </p:par>
                              <p:par>
                                <p:cTn id="27" presetID="63" presetClass="path" presetSubtype="0" accel="50000" decel="50000" fill="hold" grpId="0" nodeType="withEffect">
                                  <p:stCondLst>
                                    <p:cond delay="0"/>
                                  </p:stCondLst>
                                  <p:childTnLst>
                                    <p:animMotion origin="layout" path="M 1.875E-6 1.11111E-6 L 0.11732 1.11111E-6 " pathEditMode="relative" rAng="0" ptsTypes="AA">
                                      <p:cBhvr>
                                        <p:cTn id="28" dur="1000" fill="hold"/>
                                        <p:tgtEl>
                                          <p:spTgt spid="28"/>
                                        </p:tgtEl>
                                        <p:attrNameLst>
                                          <p:attrName>ppt_x</p:attrName>
                                          <p:attrName>ppt_y</p:attrName>
                                        </p:attrNameLst>
                                      </p:cBhvr>
                                      <p:rCtr x="5900" y="0"/>
                                    </p:animMotion>
                                  </p:childTnLst>
                                </p:cTn>
                              </p:par>
                              <p:par>
                                <p:cTn id="29" presetID="1" presetClass="emph" presetSubtype="2" fill="hold" nodeType="withEffect">
                                  <p:stCondLst>
                                    <p:cond delay="0"/>
                                  </p:stCondLst>
                                  <p:childTnLst>
                                    <p:animClr clrSpc="rgb" dir="cw">
                                      <p:cBhvr>
                                        <p:cTn id="30" dur="500" fill="hold"/>
                                        <p:tgtEl>
                                          <p:spTgt spid="6"/>
                                        </p:tgtEl>
                                        <p:attrNameLst>
                                          <p:attrName>fillcolor</p:attrName>
                                        </p:attrNameLst>
                                      </p:cBhvr>
                                      <p:to>
                                        <a:srgbClr val="4472C4"/>
                                      </p:to>
                                    </p:animClr>
                                    <p:set>
                                      <p:cBhvr>
                                        <p:cTn id="31" dur="500" fill="hold"/>
                                        <p:tgtEl>
                                          <p:spTgt spid="6"/>
                                        </p:tgtEl>
                                        <p:attrNameLst>
                                          <p:attrName>fill.type</p:attrName>
                                        </p:attrNameLst>
                                      </p:cBhvr>
                                      <p:to>
                                        <p:strVal val="solid"/>
                                      </p:to>
                                    </p:set>
                                    <p:set>
                                      <p:cBhvr>
                                        <p:cTn id="32" dur="500" fill="hold"/>
                                        <p:tgtEl>
                                          <p:spTgt spid="6"/>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7"/>
                                        </p:tgtEl>
                                        <p:attrNameLst>
                                          <p:attrName>fillcolor</p:attrName>
                                        </p:attrNameLst>
                                      </p:cBhvr>
                                      <p:to>
                                        <a:srgbClr val="4472C4"/>
                                      </p:to>
                                    </p:animClr>
                                    <p:set>
                                      <p:cBhvr>
                                        <p:cTn id="35" dur="500" fill="hold"/>
                                        <p:tgtEl>
                                          <p:spTgt spid="7"/>
                                        </p:tgtEl>
                                        <p:attrNameLst>
                                          <p:attrName>fill.type</p:attrName>
                                        </p:attrNameLst>
                                      </p:cBhvr>
                                      <p:to>
                                        <p:strVal val="solid"/>
                                      </p:to>
                                    </p:set>
                                    <p:set>
                                      <p:cBhvr>
                                        <p:cTn id="36" dur="500" fill="hold"/>
                                        <p:tgtEl>
                                          <p:spTgt spid="7"/>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4" grpId="0"/>
      <p:bldP spid="26" grpId="0"/>
      <p:bldP spid="27" grpId="0" bldLvl="0" animBg="1"/>
      <p:bldP spid="28" grpId="0" bldLvl="0" animBg="1"/>
      <p:bldP spid="3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3201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5" name="矩形 4"/>
          <p:cNvSpPr/>
          <p:nvPr/>
        </p:nvSpPr>
        <p:spPr>
          <a:xfrm>
            <a:off x="267176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6" name="矩形 5"/>
          <p:cNvSpPr/>
          <p:nvPr/>
        </p:nvSpPr>
        <p:spPr>
          <a:xfrm>
            <a:off x="32115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7" name="矩形 6"/>
          <p:cNvSpPr/>
          <p:nvPr/>
        </p:nvSpPr>
        <p:spPr>
          <a:xfrm>
            <a:off x="37512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8" name="矩形 7"/>
          <p:cNvSpPr/>
          <p:nvPr/>
        </p:nvSpPr>
        <p:spPr>
          <a:xfrm>
            <a:off x="429101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9" name="矩形 8"/>
          <p:cNvSpPr/>
          <p:nvPr/>
        </p:nvSpPr>
        <p:spPr>
          <a:xfrm>
            <a:off x="4830763" y="3605213"/>
            <a:ext cx="541338"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0" name="矩形 9"/>
          <p:cNvSpPr/>
          <p:nvPr/>
        </p:nvSpPr>
        <p:spPr>
          <a:xfrm>
            <a:off x="53721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c</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1" name="矩形 10"/>
          <p:cNvSpPr/>
          <p:nvPr/>
        </p:nvSpPr>
        <p:spPr>
          <a:xfrm>
            <a:off x="32115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2" name="矩形 11"/>
          <p:cNvSpPr/>
          <p:nvPr/>
        </p:nvSpPr>
        <p:spPr>
          <a:xfrm>
            <a:off x="37512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3" name="矩形 12"/>
          <p:cNvSpPr/>
          <p:nvPr/>
        </p:nvSpPr>
        <p:spPr>
          <a:xfrm>
            <a:off x="4291013" y="43243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cxnSp>
        <p:nvCxnSpPr>
          <p:cNvPr id="14" name="直接箭头连接符 13"/>
          <p:cNvCxnSpPr/>
          <p:nvPr/>
        </p:nvCxnSpPr>
        <p:spPr>
          <a:xfrm>
            <a:off x="4560888" y="31337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641975"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566" name="文本框 15"/>
          <p:cNvSpPr txBox="1"/>
          <p:nvPr/>
        </p:nvSpPr>
        <p:spPr>
          <a:xfrm>
            <a:off x="4457700" y="2701925"/>
            <a:ext cx="273050" cy="461963"/>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i</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3567" name="文本框 16"/>
          <p:cNvSpPr txBox="1"/>
          <p:nvPr/>
        </p:nvSpPr>
        <p:spPr>
          <a:xfrm>
            <a:off x="5537200" y="5380038"/>
            <a:ext cx="207963" cy="461962"/>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j</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3568" name="文本框 17"/>
          <p:cNvSpPr txBox="1"/>
          <p:nvPr/>
        </p:nvSpPr>
        <p:spPr>
          <a:xfrm>
            <a:off x="1720850" y="3656013"/>
            <a:ext cx="295275" cy="461962"/>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s</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3569" name="文本框 18"/>
          <p:cNvSpPr txBox="1"/>
          <p:nvPr/>
        </p:nvSpPr>
        <p:spPr>
          <a:xfrm>
            <a:off x="2822575" y="4375150"/>
            <a:ext cx="284163" cy="461963"/>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t</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0" name="矩形 19"/>
          <p:cNvSpPr/>
          <p:nvPr/>
        </p:nvSpPr>
        <p:spPr>
          <a:xfrm>
            <a:off x="4830763" y="4324350"/>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1" name="矩形 20"/>
          <p:cNvSpPr/>
          <p:nvPr/>
        </p:nvSpPr>
        <p:spPr>
          <a:xfrm>
            <a:off x="5372100" y="43243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c</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cxnSp>
        <p:nvCxnSpPr>
          <p:cNvPr id="22" name="直接箭头连接符 21"/>
          <p:cNvCxnSpPr/>
          <p:nvPr/>
        </p:nvCxnSpPr>
        <p:spPr>
          <a:xfrm flipV="1">
            <a:off x="4575175"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3573" name="文本框 22"/>
          <p:cNvSpPr txBox="1"/>
          <p:nvPr/>
        </p:nvSpPr>
        <p:spPr>
          <a:xfrm>
            <a:off x="4452938" y="5384800"/>
            <a:ext cx="206375" cy="461963"/>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k</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4" name="矩形 23"/>
          <p:cNvSpPr/>
          <p:nvPr/>
        </p:nvSpPr>
        <p:spPr>
          <a:xfrm>
            <a:off x="591185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d</a:t>
            </a:r>
          </a:p>
        </p:txBody>
      </p:sp>
      <p:sp>
        <p:nvSpPr>
          <p:cNvPr id="25" name="矩形 24"/>
          <p:cNvSpPr/>
          <p:nvPr/>
        </p:nvSpPr>
        <p:spPr>
          <a:xfrm>
            <a:off x="64516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e</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6" name="左大括号 25"/>
          <p:cNvSpPr/>
          <p:nvPr/>
        </p:nvSpPr>
        <p:spPr>
          <a:xfrm rot="5400000">
            <a:off x="3608388" y="2887663"/>
            <a:ext cx="285750"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27" name="文本框 26"/>
          <p:cNvSpPr txBox="1">
            <a:spLocks noRot="1" noChangeAspect="1" noMove="1" noResize="1" noEditPoints="1" noAdjustHandles="1" noChangeArrowheads="1" noChangeShapeType="1" noTextEdit="1"/>
          </p:cNvSpPr>
          <p:nvPr/>
        </p:nvSpPr>
        <p:spPr>
          <a:xfrm>
            <a:off x="3167586" y="2946615"/>
            <a:ext cx="1343190" cy="276999"/>
          </a:xfrm>
          <a:prstGeom prst="rect">
            <a:avLst/>
          </a:prstGeom>
          <a:blipFill>
            <a:blip r:embed="rId2"/>
            <a:stretch>
              <a:fillRect l="-4545" r="-3182" b="-19565"/>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28" name="左大括号 27"/>
          <p:cNvSpPr/>
          <p:nvPr/>
        </p:nvSpPr>
        <p:spPr>
          <a:xfrm rot="16200000" flipV="1">
            <a:off x="3608388" y="4502150"/>
            <a:ext cx="285750"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29" name="文本框 28"/>
          <p:cNvSpPr txBox="1">
            <a:spLocks noRot="1" noChangeAspect="1" noMove="1" noResize="1" noEditPoints="1" noAdjustHandles="1" noChangeArrowheads="1" noChangeShapeType="1" noTextEdit="1"/>
          </p:cNvSpPr>
          <p:nvPr/>
        </p:nvSpPr>
        <p:spPr>
          <a:xfrm>
            <a:off x="3325807" y="5185489"/>
            <a:ext cx="950901" cy="276997"/>
          </a:xfrm>
          <a:prstGeom prst="rect">
            <a:avLst/>
          </a:prstGeom>
          <a:blipFill>
            <a:blip r:embed="rId3"/>
            <a:stretch>
              <a:fillRect l="-8333" r="-5128" b="-2000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0" name="文本框 29"/>
          <p:cNvSpPr txBox="1">
            <a:spLocks noRot="1" noChangeAspect="1" noMove="1" noResize="1" noEditPoints="1" noAdjustHandles="1" noChangeArrowheads="1" noChangeShapeType="1" noTextEdit="1"/>
          </p:cNvSpPr>
          <p:nvPr/>
        </p:nvSpPr>
        <p:spPr>
          <a:xfrm>
            <a:off x="1378622" y="836712"/>
            <a:ext cx="3834932" cy="737446"/>
          </a:xfrm>
          <a:prstGeom prst="rect">
            <a:avLst/>
          </a:prstGeom>
          <a:blipFill>
            <a:blip r:embed="rId4"/>
            <a:stretch>
              <a:fillRect t="-4132" b="-1157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1" name="文本框 30"/>
          <p:cNvSpPr txBox="1"/>
          <p:nvPr/>
        </p:nvSpPr>
        <p:spPr>
          <a:xfrm>
            <a:off x="741362" y="2238591"/>
            <a:ext cx="7705725" cy="460375"/>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而滑动之前已匹配过的字符能告诉我们什么信息呢？</a:t>
            </a:r>
          </a:p>
        </p:txBody>
      </p:sp>
      <p:sp>
        <p:nvSpPr>
          <p:cNvPr id="29742" name="Rectangle 53"/>
          <p:cNvSpPr>
            <a:spLocks noChangeArrowheads="1"/>
          </p:cNvSpPr>
          <p:nvPr/>
        </p:nvSpPr>
        <p:spPr bwMode="auto">
          <a:xfrm>
            <a:off x="847725" y="185738"/>
            <a:ext cx="6411913" cy="515938"/>
          </a:xfrm>
          <a:prstGeom prst="rect">
            <a:avLst/>
          </a:prstGeom>
          <a:no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KMP</a:t>
            </a: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算法设计思想</a:t>
            </a:r>
          </a:p>
        </p:txBody>
      </p:sp>
      <p:sp>
        <p:nvSpPr>
          <p:cNvPr id="2" name="文本框 1"/>
          <p:cNvSpPr txBox="1"/>
          <p:nvPr/>
        </p:nvSpPr>
        <p:spPr>
          <a:xfrm>
            <a:off x="539552" y="1574158"/>
            <a:ext cx="7848872"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主串的</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k-1</a:t>
            </a: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位后缀与子串的</a:t>
            </a:r>
            <a:r>
              <a:rPr kumimoji="0" lang="en-US" altLang="zh-CN"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k-1</a:t>
            </a:r>
            <a:r>
              <a:rPr kumimoji="0" lang="zh-CN" altLang="en-US" sz="28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位前缀相同！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bldLvl="0" animBg="1"/>
      <p:bldP spid="3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a:spLocks noRot="1" noChangeAspect="1" noMove="1" noResize="1" noEditPoints="1" noAdjustHandles="1" noChangeArrowheads="1" noChangeShapeType="1" noTextEdit="1"/>
          </p:cNvSpPr>
          <p:nvPr/>
        </p:nvSpPr>
        <p:spPr>
          <a:xfrm>
            <a:off x="1068943" y="1891444"/>
            <a:ext cx="5958700" cy="646329"/>
          </a:xfrm>
          <a:prstGeom prst="rect">
            <a:avLst/>
          </a:prstGeom>
          <a:blipFill>
            <a:blip r:embed="rId2"/>
            <a:stretch>
              <a:fillRect t="-4717" b="-14151"/>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6" name="文本框 5"/>
          <p:cNvSpPr txBox="1">
            <a:spLocks noRot="1" noChangeAspect="1" noMove="1" noResize="1" noEditPoints="1" noAdjustHandles="1" noChangeArrowheads="1" noChangeShapeType="1" noTextEdit="1"/>
          </p:cNvSpPr>
          <p:nvPr/>
        </p:nvSpPr>
        <p:spPr>
          <a:xfrm>
            <a:off x="1068943" y="1124980"/>
            <a:ext cx="4196478" cy="672043"/>
          </a:xfrm>
          <a:prstGeom prst="rect">
            <a:avLst/>
          </a:prstGeom>
          <a:blipFill>
            <a:blip r:embed="rId3"/>
            <a:stretch>
              <a:fillRect t="-5455" b="-1000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7" name="矩形 6"/>
          <p:cNvSpPr/>
          <p:nvPr/>
        </p:nvSpPr>
        <p:spPr>
          <a:xfrm>
            <a:off x="21320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8" name="矩形 7"/>
          <p:cNvSpPr/>
          <p:nvPr/>
        </p:nvSpPr>
        <p:spPr>
          <a:xfrm>
            <a:off x="26717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9" name="矩形 8"/>
          <p:cNvSpPr/>
          <p:nvPr/>
        </p:nvSpPr>
        <p:spPr>
          <a:xfrm>
            <a:off x="321151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0" name="矩形 9"/>
          <p:cNvSpPr/>
          <p:nvPr/>
        </p:nvSpPr>
        <p:spPr>
          <a:xfrm>
            <a:off x="3751263" y="3605213"/>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1" name="矩形 10"/>
          <p:cNvSpPr/>
          <p:nvPr/>
        </p:nvSpPr>
        <p:spPr>
          <a:xfrm>
            <a:off x="4291013"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2" name="矩形 11"/>
          <p:cNvSpPr/>
          <p:nvPr/>
        </p:nvSpPr>
        <p:spPr>
          <a:xfrm>
            <a:off x="4830763" y="3605213"/>
            <a:ext cx="541338"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3" name="矩形 12"/>
          <p:cNvSpPr/>
          <p:nvPr/>
        </p:nvSpPr>
        <p:spPr>
          <a:xfrm>
            <a:off x="53721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c</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4" name="矩形 13"/>
          <p:cNvSpPr/>
          <p:nvPr/>
        </p:nvSpPr>
        <p:spPr>
          <a:xfrm>
            <a:off x="21320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5" name="矩形 14"/>
          <p:cNvSpPr/>
          <p:nvPr/>
        </p:nvSpPr>
        <p:spPr>
          <a:xfrm>
            <a:off x="26717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16" name="矩形 15"/>
          <p:cNvSpPr/>
          <p:nvPr/>
        </p:nvSpPr>
        <p:spPr>
          <a:xfrm>
            <a:off x="321151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a</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cxnSp>
        <p:nvCxnSpPr>
          <p:cNvPr id="17" name="直接箭头连接符 16"/>
          <p:cNvCxnSpPr/>
          <p:nvPr/>
        </p:nvCxnSpPr>
        <p:spPr>
          <a:xfrm>
            <a:off x="4560888" y="31337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560888" y="4949825"/>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592" name="文本框 18"/>
          <p:cNvSpPr txBox="1"/>
          <p:nvPr/>
        </p:nvSpPr>
        <p:spPr>
          <a:xfrm>
            <a:off x="4457700" y="2701925"/>
            <a:ext cx="273050" cy="461963"/>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i</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4593" name="文本框 19"/>
          <p:cNvSpPr txBox="1"/>
          <p:nvPr/>
        </p:nvSpPr>
        <p:spPr>
          <a:xfrm>
            <a:off x="4464050" y="5356225"/>
            <a:ext cx="207963" cy="461963"/>
          </a:xfrm>
          <a:prstGeom prst="rect">
            <a:avLst/>
          </a:prstGeom>
          <a:noFill/>
          <a:ln w="9525">
            <a:noFill/>
          </a:ln>
        </p:spPr>
        <p:txBody>
          <a:bodyPr>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j</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4594" name="文本框 20"/>
          <p:cNvSpPr txBox="1"/>
          <p:nvPr/>
        </p:nvSpPr>
        <p:spPr>
          <a:xfrm>
            <a:off x="1720850" y="3656013"/>
            <a:ext cx="295275" cy="461962"/>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s</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4595" name="文本框 21"/>
          <p:cNvSpPr txBox="1"/>
          <p:nvPr/>
        </p:nvSpPr>
        <p:spPr>
          <a:xfrm>
            <a:off x="1743075" y="4375150"/>
            <a:ext cx="282575" cy="461963"/>
          </a:xfrm>
          <a:prstGeom prst="rect">
            <a:avLst/>
          </a:prstGeom>
          <a:noFill/>
          <a:ln w="9525">
            <a:noFill/>
          </a:ln>
        </p:spPr>
        <p:txBody>
          <a:bodyPr wrap="none">
            <a:spAutoFit/>
          </a:bodyPr>
          <a:lstStyle>
            <a:lvl1pPr indent="538480" algn="l" rtl="0" eaLnBrk="0" fontAlgn="base" hangingPunct="0">
              <a:lnSpc>
                <a:spcPct val="130000"/>
              </a:lnSpc>
              <a:spcBef>
                <a:spcPct val="0"/>
              </a:spcBef>
              <a:spcAft>
                <a:spcPct val="0"/>
              </a:spcAft>
              <a:defRPr sz="240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rPr>
              <a:t>t</a:t>
            </a:r>
            <a:endParaRPr kumimoji="0" lang="zh-CN" altLang="en-US" sz="2400" b="1" i="0" u="none" strike="noStrike" kern="1200" cap="none" spc="0" normalizeH="0" baseline="0" noProof="0" dirty="0">
              <a:ln>
                <a:noFill/>
              </a:ln>
              <a:solidFill>
                <a:srgbClr val="000000"/>
              </a:solidFill>
              <a:effectLst/>
              <a:uLnTx/>
              <a:uFillTx/>
              <a:latin typeface="Adobe Garamond Pro Bold"/>
              <a:ea typeface="楷体_GB2312" pitchFamily="49" charset="-122"/>
              <a:cs typeface="+mn-cs"/>
            </a:endParaRPr>
          </a:p>
        </p:txBody>
      </p:sp>
      <p:sp>
        <p:nvSpPr>
          <p:cNvPr id="23" name="矩形 22"/>
          <p:cNvSpPr/>
          <p:nvPr/>
        </p:nvSpPr>
        <p:spPr>
          <a:xfrm>
            <a:off x="3751263" y="43243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b</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4" name="矩形 23"/>
          <p:cNvSpPr/>
          <p:nvPr/>
        </p:nvSpPr>
        <p:spPr>
          <a:xfrm>
            <a:off x="4291013" y="43243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c</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7" name="矩形 26"/>
          <p:cNvSpPr/>
          <p:nvPr/>
        </p:nvSpPr>
        <p:spPr>
          <a:xfrm>
            <a:off x="591185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d</a:t>
            </a:r>
          </a:p>
        </p:txBody>
      </p:sp>
      <p:sp>
        <p:nvSpPr>
          <p:cNvPr id="28" name="矩形 27"/>
          <p:cNvSpPr/>
          <p:nvPr/>
        </p:nvSpPr>
        <p:spPr>
          <a:xfrm>
            <a:off x="6451600" y="3605213"/>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rPr>
              <a:t>e</a:t>
            </a:r>
            <a:endParaRPr kumimoji="1" lang="zh-CN" altLang="en-US" sz="2400" b="1"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cs"/>
            </a:endParaRPr>
          </a:p>
        </p:txBody>
      </p:sp>
      <p:sp>
        <p:nvSpPr>
          <p:cNvPr id="29" name="左大括号 28"/>
          <p:cNvSpPr/>
          <p:nvPr/>
        </p:nvSpPr>
        <p:spPr>
          <a:xfrm rot="5400000">
            <a:off x="3608388" y="2887663"/>
            <a:ext cx="285750" cy="1079500"/>
          </a:xfrm>
          <a:prstGeom prst="leftBrace">
            <a:avLst/>
          </a:prstGeom>
          <a:ln w="38100" cap="flat">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31" name="左大括号 30"/>
          <p:cNvSpPr/>
          <p:nvPr/>
        </p:nvSpPr>
        <p:spPr>
          <a:xfrm rot="16200000" flipV="1">
            <a:off x="2521744" y="4509294"/>
            <a:ext cx="285750" cy="1081088"/>
          </a:xfrm>
          <a:prstGeom prst="leftBrace">
            <a:avLst/>
          </a:prstGeom>
          <a:ln w="38100" cmpd="sng">
            <a:prstDash val="solid"/>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dirty="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32" name="文本框 31"/>
          <p:cNvSpPr txBox="1">
            <a:spLocks noRot="1" noChangeAspect="1" noMove="1" noResize="1" noEditPoints="1" noAdjustHandles="1" noChangeArrowheads="1" noChangeShapeType="1" noTextEdit="1"/>
          </p:cNvSpPr>
          <p:nvPr/>
        </p:nvSpPr>
        <p:spPr>
          <a:xfrm>
            <a:off x="3088875" y="2921698"/>
            <a:ext cx="1343190" cy="276999"/>
          </a:xfrm>
          <a:prstGeom prst="rect">
            <a:avLst/>
          </a:prstGeom>
          <a:blipFill>
            <a:blip r:embed="rId4"/>
            <a:stretch>
              <a:fillRect l="-4545" r="-3182" b="-19565"/>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4" name="文本框 33"/>
          <p:cNvSpPr txBox="1">
            <a:spLocks noRot="1" noChangeAspect="1" noMove="1" noResize="1" noEditPoints="1" noAdjustHandles="1" noChangeArrowheads="1" noChangeShapeType="1" noTextEdit="1"/>
          </p:cNvSpPr>
          <p:nvPr/>
        </p:nvSpPr>
        <p:spPr>
          <a:xfrm>
            <a:off x="3211442" y="5203870"/>
            <a:ext cx="1300356" cy="302714"/>
          </a:xfrm>
          <a:prstGeom prst="rect">
            <a:avLst/>
          </a:prstGeom>
          <a:blipFill>
            <a:blip r:embed="rId5"/>
            <a:stretch>
              <a:fillRect l="-6103" r="-3286" b="-28571"/>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6" name="文本框 35"/>
          <p:cNvSpPr txBox="1">
            <a:spLocks noRot="1" noChangeAspect="1" noMove="1" noResize="1" noEditPoints="1" noAdjustHandles="1" noChangeArrowheads="1" noChangeShapeType="1" noTextEdit="1"/>
          </p:cNvSpPr>
          <p:nvPr/>
        </p:nvSpPr>
        <p:spPr>
          <a:xfrm>
            <a:off x="2212668" y="5233904"/>
            <a:ext cx="950901" cy="276999"/>
          </a:xfrm>
          <a:prstGeom prst="rect">
            <a:avLst/>
          </a:prstGeom>
          <a:blipFill>
            <a:blip r:embed="rId6"/>
            <a:stretch>
              <a:fillRect l="-8333" r="-5128" b="-2000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38" name="左大括号 37"/>
          <p:cNvSpPr/>
          <p:nvPr/>
        </p:nvSpPr>
        <p:spPr>
          <a:xfrm rot="16200000" flipV="1">
            <a:off x="3608388" y="4502150"/>
            <a:ext cx="285750" cy="1079500"/>
          </a:xfrm>
          <a:prstGeom prst="leftBrace">
            <a:avLst/>
          </a:prstGeom>
          <a:ln w="38100" cap="flat">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zh-CN" altLang="en-US" sz="1800" b="1" i="0" u="none" strike="noStrike" kern="1200" cap="none" spc="0" normalizeH="0" baseline="0" noProof="0">
              <a:ln>
                <a:noFill/>
              </a:ln>
              <a:solidFill>
                <a:srgbClr val="000000"/>
              </a:solidFill>
              <a:effectLst/>
              <a:uLnTx/>
              <a:uFillTx/>
              <a:latin typeface="Times New Roman" panose="02020603050405020304"/>
              <a:ea typeface="微软雅黑" panose="020B0503020204020204" pitchFamily="34" charset="-122"/>
              <a:cs typeface="+mn-cs"/>
            </a:endParaRPr>
          </a:p>
        </p:txBody>
      </p:sp>
      <p:sp>
        <p:nvSpPr>
          <p:cNvPr id="40" name="文本框 39"/>
          <p:cNvSpPr txBox="1">
            <a:spLocks noRot="1" noChangeAspect="1" noMove="1" noResize="1" noEditPoints="1" noAdjustHandles="1" noChangeArrowheads="1" noChangeShapeType="1" noTextEdit="1"/>
          </p:cNvSpPr>
          <p:nvPr/>
        </p:nvSpPr>
        <p:spPr>
          <a:xfrm>
            <a:off x="5064365" y="1600398"/>
            <a:ext cx="3474950" cy="672043"/>
          </a:xfrm>
          <a:prstGeom prst="rect">
            <a:avLst/>
          </a:prstGeom>
          <a:blipFill>
            <a:blip r:embed="rId7"/>
            <a:stretch>
              <a:fillRect t="-5455" b="-10000"/>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noFill/>
                <a:effectLst/>
                <a:uLnTx/>
                <a:uFillTx/>
                <a:latin typeface="Times New Roman" panose="02020603050405020304" pitchFamily="18" charset="0"/>
                <a:ea typeface="楷体_GB2312"/>
                <a:cs typeface="楷体_GB2312"/>
              </a:rPr>
              <a:t> </a:t>
            </a:r>
          </a:p>
        </p:txBody>
      </p:sp>
      <p:sp>
        <p:nvSpPr>
          <p:cNvPr id="29742" name="Rectangle 53"/>
          <p:cNvSpPr>
            <a:spLocks noChangeArrowheads="1"/>
          </p:cNvSpPr>
          <p:nvPr/>
        </p:nvSpPr>
        <p:spPr bwMode="auto">
          <a:xfrm>
            <a:off x="847725" y="185738"/>
            <a:ext cx="6411913" cy="515938"/>
          </a:xfrm>
          <a:prstGeom prst="rect">
            <a:avLst/>
          </a:prstGeom>
          <a:no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KMP</a:t>
            </a: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算法设计思想</a:t>
            </a:r>
          </a:p>
        </p:txBody>
      </p:sp>
      <p:sp>
        <p:nvSpPr>
          <p:cNvPr id="2" name="文本框 1"/>
          <p:cNvSpPr txBox="1"/>
          <p:nvPr/>
        </p:nvSpPr>
        <p:spPr>
          <a:xfrm>
            <a:off x="5436096" y="2378759"/>
            <a:ext cx="2808312"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只需要比较子串的前后缀就可以了，无需主串！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ppt_x"/>
                                          </p:val>
                                        </p:tav>
                                        <p:tav tm="100000">
                                          <p:val>
                                            <p:strVal val="#ppt_x"/>
                                          </p:val>
                                        </p:tav>
                                      </p:tavLst>
                                    </p:anim>
                                    <p:anim calcmode="lin" valueType="num">
                                      <p:cBhvr additive="base">
                                        <p:cTn id="30" dur="500" fill="hold"/>
                                        <p:tgtEl>
                                          <p:spTgt spid="3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1" grpId="0" bldLvl="0" animBg="1"/>
      <p:bldP spid="38" grpId="0" bldLvl="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最长相同前缀和后缀</a:t>
            </a:r>
          </a:p>
        </p:txBody>
      </p:sp>
      <p:pic>
        <p:nvPicPr>
          <p:cNvPr id="101" name="图片 100"/>
          <p:cNvPicPr/>
          <p:nvPr/>
        </p:nvPicPr>
        <p:blipFill>
          <a:blip r:embed="rId2"/>
          <a:stretch>
            <a:fillRect/>
          </a:stretch>
        </p:blipFill>
        <p:spPr>
          <a:xfrm>
            <a:off x="480060" y="1845310"/>
            <a:ext cx="8286750" cy="4591050"/>
          </a:xfrm>
          <a:prstGeom prst="rect">
            <a:avLst/>
          </a:prstGeom>
          <a:noFill/>
          <a:ln w="9525">
            <a:noFill/>
          </a:ln>
        </p:spPr>
      </p:pic>
      <p:sp>
        <p:nvSpPr>
          <p:cNvPr id="4" name="Rectangle 53">
            <a:extLst>
              <a:ext uri="{FF2B5EF4-FFF2-40B4-BE49-F238E27FC236}">
                <a16:creationId xmlns:a16="http://schemas.microsoft.com/office/drawing/2014/main" id="{579861A3-5FDF-50F7-9DA6-922D98008F31}"/>
              </a:ext>
            </a:extLst>
          </p:cNvPr>
          <p:cNvSpPr>
            <a:spLocks noChangeArrowheads="1"/>
          </p:cNvSpPr>
          <p:nvPr/>
        </p:nvSpPr>
        <p:spPr bwMode="auto">
          <a:xfrm>
            <a:off x="847725" y="185738"/>
            <a:ext cx="6411913" cy="515938"/>
          </a:xfrm>
          <a:prstGeom prst="rect">
            <a:avLst/>
          </a:prstGeom>
          <a:noFill/>
          <a:ln>
            <a:noFill/>
          </a:ln>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KMP</a:t>
            </a:r>
            <a:r>
              <a:rPr kumimoji="0" lang="zh-CN" altLang="en-US" sz="2800" b="0" i="0" u="none" strike="noStrike" kern="1200" cap="none" spc="0" normalizeH="0" baseline="0" noProof="0" dirty="0">
                <a:ln>
                  <a:noFill/>
                </a:ln>
                <a:solidFill>
                  <a:srgbClr val="FEFFFF"/>
                </a:solidFill>
                <a:effectLst/>
                <a:uLnTx/>
                <a:uFillTx/>
                <a:latin typeface="Times New Roman" panose="02020603050405020304"/>
                <a:ea typeface="微软雅黑" panose="020B0503020204020204" pitchFamily="34" charset="-122"/>
                <a:cs typeface="+mn-ea"/>
                <a:sym typeface="+mn-lt"/>
              </a:rPr>
              <a:t>算法设计思想</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2" name="文本框 1"/>
          <p:cNvSpPr txBox="1"/>
          <p:nvPr/>
        </p:nvSpPr>
        <p:spPr>
          <a:xfrm>
            <a:off x="44450" y="971550"/>
            <a:ext cx="8893175" cy="4914900"/>
          </a:xfrm>
          <a:prstGeom prst="rect">
            <a:avLst/>
          </a:prstGeom>
          <a:noFill/>
        </p:spPr>
        <p:txBody>
          <a:bodyPr/>
          <a:lstStyle/>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int index_KMP(SString S,SString T, int pos)</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b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b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i = pos;</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j = 1;</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while(i &lt;= S.length &amp;&amp; j&lt;= T.length)</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if(j==0||S.ch[i]==T.ch[j])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400050"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400050"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solidFill>
                  <a:srgbClr val="FF0000"/>
                </a:solidFill>
                <a:latin typeface="宋体" panose="02010600030101010101" pitchFamily="2" charset="-122"/>
                <a:ea typeface="宋体" panose="02010600030101010101" pitchFamily="2" charset="-122"/>
                <a:cs typeface="Times New Roman" panose="02020603050405020304" pitchFamily="18" charset="0"/>
              </a:rPr>
              <a:t>else j = next[j];</a:t>
            </a:r>
            <a:endParaRPr kumimoji="1" lang="en-US" altLang="zh-CN" sz="1800" kern="100" cap="none" spc="0" normalizeH="0" baseline="0" noProof="0" dirty="0">
              <a:solidFill>
                <a:srgbClr val="FF0000"/>
              </a:solidFill>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if(j &gt; T.length) return i-T.length;</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else return 0;</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 </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箭头: 右 11"/>
          <p:cNvSpPr/>
          <p:nvPr/>
        </p:nvSpPr>
        <p:spPr>
          <a:xfrm>
            <a:off x="2770188" y="4078288"/>
            <a:ext cx="1612900" cy="198438"/>
          </a:xfrm>
          <a:prstGeom prst="rightArrow">
            <a:avLst/>
          </a:prstGeom>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w="0"/>
              <a:solidFill>
                <a:schemeClr val="accent1"/>
              </a:solidFill>
              <a:effectLst>
                <a:outerShdw blurRad="38100" dist="25400" dir="5400000" algn="ctr" rotWithShape="0">
                  <a:srgbClr val="6E747A">
                    <a:alpha val="43000"/>
                  </a:srgbClr>
                </a:outerShdw>
              </a:effectLst>
              <a:uLnTx/>
              <a:uFillTx/>
              <a:latin typeface="+mn-lt"/>
              <a:ea typeface="+mn-ea"/>
              <a:cs typeface="+mn-cs"/>
            </a:endParaRPr>
          </a:p>
        </p:txBody>
      </p:sp>
      <p:sp>
        <p:nvSpPr>
          <p:cNvPr id="17" name="箭头: 右 16"/>
          <p:cNvSpPr/>
          <p:nvPr/>
        </p:nvSpPr>
        <p:spPr>
          <a:xfrm flipV="1">
            <a:off x="3738563" y="2716213"/>
            <a:ext cx="884238" cy="130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文本框 8"/>
          <p:cNvSpPr txBox="1"/>
          <p:nvPr/>
        </p:nvSpPr>
        <p:spPr>
          <a:xfrm>
            <a:off x="4660900" y="2516188"/>
            <a:ext cx="4238625" cy="400050"/>
          </a:xfrm>
          <a:prstGeom prst="rect">
            <a:avLst/>
          </a:prstGeom>
          <a:noFill/>
          <a:ln w="28575">
            <a:solidFill>
              <a:schemeClr val="accent5">
                <a:lumMod val="50000"/>
              </a:schemeClr>
            </a:solidFill>
          </a:ln>
        </p:spPr>
        <p:txBody>
          <a:bodyPr>
            <a:spAutoFit/>
          </a:bodyPr>
          <a:lstStyle/>
          <a:p>
            <a:pPr marR="0" defTabSz="914400">
              <a:buClrTx/>
              <a:buSzTx/>
              <a:buFontTx/>
              <a:buNone/>
              <a:defRPr/>
            </a:pP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若</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s[i]</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和</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t[j]</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相等，则比较</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s[i+1]</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和</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t[j+1]</a:t>
            </a:r>
          </a:p>
        </p:txBody>
      </p:sp>
      <p:sp>
        <p:nvSpPr>
          <p:cNvPr id="16" name="文本框 15"/>
          <p:cNvSpPr txBox="1"/>
          <p:nvPr/>
        </p:nvSpPr>
        <p:spPr>
          <a:xfrm>
            <a:off x="4572000" y="3557588"/>
            <a:ext cx="4397375" cy="1323975"/>
          </a:xfrm>
          <a:prstGeom prst="rect">
            <a:avLst/>
          </a:prstGeom>
          <a:noFill/>
          <a:ln w="28575" cap="flat" cmpd="sng">
            <a:solidFill>
              <a:srgbClr val="00B05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342900" lvl="0" indent="-342900">
              <a:spcBef>
                <a:spcPct val="0"/>
              </a:spcBef>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若</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t[j]</a:t>
            </a:r>
            <a:r>
              <a:rPr lang="zh-CN" altLang="en-US" sz="2000" b="1" dirty="0">
                <a:latin typeface="华文楷体" panose="02010600040101010101" pitchFamily="2" charset="-122"/>
                <a:ea typeface="华文楷体" panose="02010600040101010101" pitchFamily="2" charset="-122"/>
              </a:rPr>
              <a:t>不等，则</a:t>
            </a:r>
            <a:r>
              <a:rPr lang="en-US" altLang="zh-CN" sz="2000" b="1" dirty="0">
                <a:latin typeface="华文楷体" panose="02010600040101010101" pitchFamily="2" charset="-122"/>
                <a:ea typeface="华文楷体" panose="02010600040101010101" pitchFamily="2" charset="-122"/>
              </a:rPr>
              <a:t>j</a:t>
            </a:r>
            <a:r>
              <a:rPr lang="zh-CN" altLang="en-US" sz="2000" b="1" dirty="0">
                <a:latin typeface="华文楷体" panose="02010600040101010101" pitchFamily="2" charset="-122"/>
                <a:ea typeface="华文楷体" panose="02010600040101010101" pitchFamily="2" charset="-122"/>
              </a:rPr>
              <a:t>回退到</a:t>
            </a:r>
            <a:r>
              <a:rPr lang="en-US" altLang="zh-CN" sz="2000" b="1" dirty="0">
                <a:latin typeface="华文楷体" panose="02010600040101010101" pitchFamily="2" charset="-122"/>
                <a:ea typeface="华文楷体" panose="02010600040101010101" pitchFamily="2" charset="-122"/>
              </a:rPr>
              <a:t>next[j]</a:t>
            </a:r>
            <a:r>
              <a:rPr lang="zh-CN" altLang="en-US" sz="2000" b="1" dirty="0">
                <a:latin typeface="华文楷体" panose="02010600040101010101" pitchFamily="2" charset="-122"/>
                <a:ea typeface="华文楷体" panose="02010600040101010101" pitchFamily="2" charset="-122"/>
              </a:rPr>
              <a:t>所指的位置</a:t>
            </a:r>
            <a:r>
              <a:rPr lang="en-US" altLang="zh-CN" sz="2000" b="1" dirty="0">
                <a:latin typeface="华文楷体" panose="02010600040101010101" pitchFamily="2" charset="-122"/>
                <a:ea typeface="华文楷体" panose="02010600040101010101" pitchFamily="2" charset="-122"/>
              </a:rPr>
              <a:t>k</a:t>
            </a:r>
            <a:r>
              <a:rPr lang="zh-CN" altLang="en-US" sz="2000" b="1" dirty="0">
                <a:latin typeface="华文楷体" panose="02010600040101010101" pitchFamily="2" charset="-122"/>
                <a:ea typeface="华文楷体" panose="02010600040101010101" pitchFamily="2" charset="-122"/>
              </a:rPr>
              <a:t>，继续比较</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t[k]</a:t>
            </a:r>
          </a:p>
          <a:p>
            <a:pPr marL="342900" lvl="0" indent="-342900">
              <a:spcBef>
                <a:spcPct val="0"/>
              </a:spcBef>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当</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不等，则比较</a:t>
            </a:r>
            <a:r>
              <a:rPr lang="en-US" altLang="zh-CN" sz="2000" b="1" dirty="0">
                <a:latin typeface="华文楷体" panose="02010600040101010101" pitchFamily="2" charset="-122"/>
                <a:ea typeface="华文楷体" panose="02010600040101010101" pitchFamily="2" charset="-122"/>
              </a:rPr>
              <a:t>s[i+1]</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所以</a:t>
            </a:r>
            <a:r>
              <a:rPr lang="en-US" altLang="zh-CN" sz="2000" b="1" dirty="0">
                <a:latin typeface="华文楷体" panose="02010600040101010101" pitchFamily="2" charset="-122"/>
                <a:ea typeface="华文楷体" panose="02010600040101010101" pitchFamily="2" charset="-122"/>
              </a:rPr>
              <a:t>next[1]=0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7" grpId="0" bldLvl="0" animBg="1"/>
      <p:bldP spid="9" grpId="0" bldLvl="0" animBg="1"/>
      <p:bldP spid="16"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Rot="1" noChangeAspect="1" noMove="1" noResize="1" noEditPoints="1" noAdjustHandles="1" noChangeArrowheads="1" noChangeShapeType="1" noTextEdit="1"/>
          </p:cNvSpPr>
          <p:nvPr/>
        </p:nvSpPr>
        <p:spPr>
          <a:xfrm>
            <a:off x="755576" y="1372753"/>
            <a:ext cx="7704856" cy="1659621"/>
          </a:xfrm>
          <a:prstGeom prst="rect">
            <a:avLst/>
          </a:prstGeom>
          <a:blipFill>
            <a:blip r:embed="rId2"/>
            <a:stretch>
              <a:fillRect l="-870" t="-1103" b="-5882"/>
            </a:stretch>
          </a:blipFill>
        </p:spPr>
        <p:txBody>
          <a:bodyPr/>
          <a:lstStyle/>
          <a:p>
            <a:pPr marR="0" defTabSz="914400">
              <a:buClrTx/>
              <a:buSzTx/>
              <a:buFontTx/>
              <a:buNone/>
              <a:defRPr/>
            </a:pPr>
            <a:r>
              <a:rPr kumimoji="1" lang="zh-CN" altLang="en-US" kern="1200" cap="none" spc="0" normalizeH="0" baseline="0" noProof="0" dirty="0">
                <a:noFill/>
                <a:latin typeface="Times New Roman" panose="02020603050405020304" pitchFamily="18" charset="0"/>
                <a:ea typeface="楷体_GB2312"/>
                <a:cs typeface="楷体_GB2312"/>
              </a:rPr>
              <a:t> </a:t>
            </a:r>
          </a:p>
        </p:txBody>
      </p:sp>
      <p:sp>
        <p:nvSpPr>
          <p:cNvPr id="3" name="矩形 2"/>
          <p:cNvSpPr/>
          <p:nvPr/>
        </p:nvSpPr>
        <p:spPr>
          <a:xfrm>
            <a:off x="2132013" y="3500438"/>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 name="矩形 3"/>
          <p:cNvSpPr/>
          <p:nvPr/>
        </p:nvSpPr>
        <p:spPr>
          <a:xfrm>
            <a:off x="2671763" y="3500438"/>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3211513" y="3500438"/>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7" name="直接箭头连接符 6"/>
          <p:cNvCxnSpPr/>
          <p:nvPr/>
        </p:nvCxnSpPr>
        <p:spPr>
          <a:xfrm flipV="1">
            <a:off x="4560888" y="4127500"/>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847" name="文本框 7"/>
          <p:cNvSpPr txBox="1"/>
          <p:nvPr/>
        </p:nvSpPr>
        <p:spPr>
          <a:xfrm>
            <a:off x="4464050" y="4533900"/>
            <a:ext cx="20796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5848" name="文本框 8"/>
          <p:cNvSpPr txBox="1"/>
          <p:nvPr/>
        </p:nvSpPr>
        <p:spPr>
          <a:xfrm>
            <a:off x="1743075" y="3551238"/>
            <a:ext cx="2825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10" name="矩形 9"/>
          <p:cNvSpPr/>
          <p:nvPr/>
        </p:nvSpPr>
        <p:spPr>
          <a:xfrm>
            <a:off x="3751263" y="3500438"/>
            <a:ext cx="539750" cy="54133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291013" y="3500438"/>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左大括号 11"/>
          <p:cNvSpPr/>
          <p:nvPr/>
        </p:nvSpPr>
        <p:spPr>
          <a:xfrm rot="16200000" flipV="1">
            <a:off x="2521744" y="3686969"/>
            <a:ext cx="285750" cy="1081088"/>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3" name="文本框 12"/>
          <p:cNvSpPr txBox="1">
            <a:spLocks noRot="1" noChangeAspect="1" noMove="1" noResize="1" noEditPoints="1" noAdjustHandles="1" noChangeArrowheads="1" noChangeShapeType="1" noTextEdit="1"/>
          </p:cNvSpPr>
          <p:nvPr/>
        </p:nvSpPr>
        <p:spPr>
          <a:xfrm>
            <a:off x="3211442" y="4380702"/>
            <a:ext cx="1274708" cy="302712"/>
          </a:xfrm>
          <a:prstGeom prst="rect">
            <a:avLst/>
          </a:prstGeom>
          <a:blipFill>
            <a:blip r:embed="rId3"/>
            <a:stretch>
              <a:fillRect l="-3349" r="-1914" b="-28571"/>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14" name="文本框 13"/>
          <p:cNvSpPr txBox="1">
            <a:spLocks noRot="1" noChangeAspect="1" noMove="1" noResize="1" noEditPoints="1" noAdjustHandles="1" noChangeArrowheads="1" noChangeShapeType="1" noTextEdit="1"/>
          </p:cNvSpPr>
          <p:nvPr/>
        </p:nvSpPr>
        <p:spPr>
          <a:xfrm>
            <a:off x="2212668" y="4410734"/>
            <a:ext cx="925253" cy="276998"/>
          </a:xfrm>
          <a:prstGeom prst="rect">
            <a:avLst/>
          </a:prstGeom>
          <a:blipFill>
            <a:blip r:embed="rId4"/>
            <a:stretch>
              <a:fillRect l="-5263" r="-2632" b="-20000"/>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15" name="左大括号 14"/>
          <p:cNvSpPr/>
          <p:nvPr/>
        </p:nvSpPr>
        <p:spPr>
          <a:xfrm rot="16200000" flipV="1">
            <a:off x="3608388" y="3679825"/>
            <a:ext cx="285750"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29742" name="Rectangle 53"/>
          <p:cNvSpPr>
            <a:spLocks noChangeArrowheads="1"/>
          </p:cNvSpPr>
          <p:nvPr/>
        </p:nvSpPr>
        <p:spPr bwMode="auto">
          <a:xfrm>
            <a:off x="847725" y="185420"/>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2" name="Rectangle 53"/>
          <p:cNvSpPr>
            <a:spLocks noChangeArrowheads="1"/>
          </p:cNvSpPr>
          <p:nvPr/>
        </p:nvSpPr>
        <p:spPr bwMode="auto">
          <a:xfrm>
            <a:off x="828040"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4" name="文本框 3"/>
          <p:cNvSpPr txBox="1"/>
          <p:nvPr/>
        </p:nvSpPr>
        <p:spPr>
          <a:xfrm>
            <a:off x="35560" y="971550"/>
            <a:ext cx="8893175" cy="4914900"/>
          </a:xfrm>
          <a:prstGeom prst="rect">
            <a:avLst/>
          </a:prstGeom>
          <a:noFill/>
        </p:spPr>
        <p:txBody>
          <a:bodyPr/>
          <a:lstStyle/>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int index_KMP(SString S,SString T, int pos)</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b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b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i = pos;</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j = 1;</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while(i &lt;= S.length &amp;&amp; j&lt;= T.length)</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if(j==0||S.ch[i]==T.ch[j])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400050"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400050"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200025"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else j = next[j];</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if(j &gt; T.length) return i-T.length;</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200025"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else return 0;</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defTabSz="914400">
              <a:spcBef>
                <a:spcPts val="0"/>
              </a:spcBef>
              <a:spcAft>
                <a:spcPts val="0"/>
              </a:spcAft>
              <a:buClrTx/>
              <a:buSzTx/>
              <a:buFontTx/>
              <a:buNone/>
              <a:defRPr/>
            </a:pPr>
            <a:r>
              <a:rPr kumimoji="1" lang="en-US" altLang="zh-CN" sz="18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 } </a:t>
            </a:r>
            <a:endParaRPr kumimoji="1" lang="en-US" altLang="zh-CN" sz="18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8" name="箭头: 右 11"/>
          <p:cNvSpPr/>
          <p:nvPr/>
        </p:nvSpPr>
        <p:spPr>
          <a:xfrm>
            <a:off x="2770188" y="4078288"/>
            <a:ext cx="1612900" cy="198438"/>
          </a:xfrm>
          <a:prstGeom prst="rightArrow">
            <a:avLst/>
          </a:prstGeom>
          <a:solidFill>
            <a:srgbClr val="B6D2EA"/>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w="0"/>
              <a:solidFill>
                <a:schemeClr val="accent1"/>
              </a:solidFill>
              <a:effectLst>
                <a:outerShdw blurRad="38100" dist="25400" dir="5400000" algn="ctr" rotWithShape="0">
                  <a:srgbClr val="6E747A">
                    <a:alpha val="43000"/>
                  </a:srgbClr>
                </a:outerShdw>
              </a:effectLst>
              <a:uLnTx/>
              <a:uFillTx/>
              <a:latin typeface="+mn-lt"/>
              <a:ea typeface="+mn-ea"/>
              <a:cs typeface="+mn-cs"/>
            </a:endParaRPr>
          </a:p>
        </p:txBody>
      </p:sp>
      <p:sp>
        <p:nvSpPr>
          <p:cNvPr id="17" name="箭头: 右 16"/>
          <p:cNvSpPr/>
          <p:nvPr/>
        </p:nvSpPr>
        <p:spPr>
          <a:xfrm flipV="1">
            <a:off x="3738563" y="2716213"/>
            <a:ext cx="884238" cy="130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9" name="文本框 8"/>
          <p:cNvSpPr txBox="1"/>
          <p:nvPr/>
        </p:nvSpPr>
        <p:spPr>
          <a:xfrm>
            <a:off x="4660900" y="2516188"/>
            <a:ext cx="4238625" cy="400050"/>
          </a:xfrm>
          <a:prstGeom prst="rect">
            <a:avLst/>
          </a:prstGeom>
          <a:noFill/>
          <a:ln w="28575">
            <a:solidFill>
              <a:schemeClr val="bg1">
                <a:lumMod val="10000"/>
              </a:schemeClr>
            </a:solidFill>
          </a:ln>
        </p:spPr>
        <p:txBody>
          <a:bodyPr>
            <a:spAutoFit/>
          </a:bodyPr>
          <a:lstStyle/>
          <a:p>
            <a:pPr marR="0" defTabSz="914400">
              <a:buClrTx/>
              <a:buSzTx/>
              <a:buFontTx/>
              <a:buNone/>
              <a:defRPr/>
            </a:pP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若</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s[i]</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和</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t[j]</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相等，则比较</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s[i+1]</a:t>
            </a:r>
            <a:r>
              <a:rPr kumimoji="1" lang="zh-CN" altLang="en-US" sz="2000" kern="1200" cap="none" spc="0" normalizeH="0" baseline="0" noProof="0" dirty="0">
                <a:latin typeface="华文楷体" panose="02010600040101010101" pitchFamily="2" charset="-122"/>
                <a:ea typeface="华文楷体" panose="02010600040101010101" pitchFamily="2" charset="-122"/>
                <a:cs typeface="楷体_GB2312"/>
              </a:rPr>
              <a:t>和</a:t>
            </a:r>
            <a:r>
              <a:rPr kumimoji="1" lang="en-US" altLang="zh-CN" sz="2000" kern="1200" cap="none" spc="0" normalizeH="0" baseline="0" noProof="0" dirty="0">
                <a:latin typeface="华文楷体" panose="02010600040101010101" pitchFamily="2" charset="-122"/>
                <a:ea typeface="华文楷体" panose="02010600040101010101" pitchFamily="2" charset="-122"/>
                <a:cs typeface="楷体_GB2312"/>
              </a:rPr>
              <a:t>t[j+1]</a:t>
            </a:r>
          </a:p>
        </p:txBody>
      </p:sp>
      <p:sp>
        <p:nvSpPr>
          <p:cNvPr id="16" name="文本框 15"/>
          <p:cNvSpPr txBox="1"/>
          <p:nvPr/>
        </p:nvSpPr>
        <p:spPr>
          <a:xfrm>
            <a:off x="4572000" y="3557588"/>
            <a:ext cx="4397375" cy="1323975"/>
          </a:xfrm>
          <a:prstGeom prst="rect">
            <a:avLst/>
          </a:prstGeom>
          <a:noFill/>
          <a:ln w="28575" cap="flat" cmpd="sng">
            <a:solidFill>
              <a:srgbClr val="00206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342900" lvl="0" indent="-342900">
              <a:spcBef>
                <a:spcPct val="0"/>
              </a:spcBef>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若</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t[j]</a:t>
            </a:r>
            <a:r>
              <a:rPr lang="zh-CN" altLang="en-US" sz="2000" b="1" dirty="0">
                <a:latin typeface="华文楷体" panose="02010600040101010101" pitchFamily="2" charset="-122"/>
                <a:ea typeface="华文楷体" panose="02010600040101010101" pitchFamily="2" charset="-122"/>
              </a:rPr>
              <a:t>不等，则</a:t>
            </a:r>
            <a:r>
              <a:rPr lang="en-US" altLang="zh-CN" sz="2000" b="1" dirty="0">
                <a:latin typeface="华文楷体" panose="02010600040101010101" pitchFamily="2" charset="-122"/>
                <a:ea typeface="华文楷体" panose="02010600040101010101" pitchFamily="2" charset="-122"/>
              </a:rPr>
              <a:t>j</a:t>
            </a:r>
            <a:r>
              <a:rPr lang="zh-CN" altLang="en-US" sz="2000" b="1" dirty="0">
                <a:latin typeface="华文楷体" panose="02010600040101010101" pitchFamily="2" charset="-122"/>
                <a:ea typeface="华文楷体" panose="02010600040101010101" pitchFamily="2" charset="-122"/>
              </a:rPr>
              <a:t>回退到</a:t>
            </a:r>
            <a:r>
              <a:rPr lang="en-US" altLang="zh-CN" sz="2000" b="1" dirty="0">
                <a:latin typeface="华文楷体" panose="02010600040101010101" pitchFamily="2" charset="-122"/>
                <a:ea typeface="华文楷体" panose="02010600040101010101" pitchFamily="2" charset="-122"/>
              </a:rPr>
              <a:t>next[j]</a:t>
            </a:r>
            <a:r>
              <a:rPr lang="zh-CN" altLang="en-US" sz="2000" b="1" dirty="0">
                <a:latin typeface="华文楷体" panose="02010600040101010101" pitchFamily="2" charset="-122"/>
                <a:ea typeface="华文楷体" panose="02010600040101010101" pitchFamily="2" charset="-122"/>
              </a:rPr>
              <a:t>所指的位置</a:t>
            </a:r>
            <a:r>
              <a:rPr lang="en-US" altLang="zh-CN" sz="2000" b="1" dirty="0">
                <a:latin typeface="华文楷体" panose="02010600040101010101" pitchFamily="2" charset="-122"/>
                <a:ea typeface="华文楷体" panose="02010600040101010101" pitchFamily="2" charset="-122"/>
              </a:rPr>
              <a:t>k</a:t>
            </a:r>
            <a:r>
              <a:rPr lang="zh-CN" altLang="en-US" sz="2000" b="1" dirty="0">
                <a:latin typeface="华文楷体" panose="02010600040101010101" pitchFamily="2" charset="-122"/>
                <a:ea typeface="华文楷体" panose="02010600040101010101" pitchFamily="2" charset="-122"/>
              </a:rPr>
              <a:t>，继续比较</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t[k]</a:t>
            </a:r>
          </a:p>
          <a:p>
            <a:pPr marL="342900" lvl="0" indent="-342900">
              <a:spcBef>
                <a:spcPct val="0"/>
              </a:spcBef>
              <a:buFont typeface="Wingdings" panose="05000000000000000000" pitchFamily="2" charset="2"/>
              <a:buChar char="Ø"/>
            </a:pPr>
            <a:r>
              <a:rPr lang="zh-CN" altLang="en-US" sz="2000" b="1" dirty="0">
                <a:latin typeface="华文楷体" panose="02010600040101010101" pitchFamily="2" charset="-122"/>
                <a:ea typeface="华文楷体" panose="02010600040101010101" pitchFamily="2" charset="-122"/>
              </a:rPr>
              <a:t>当</a:t>
            </a:r>
            <a:r>
              <a:rPr lang="en-US" altLang="zh-CN" sz="2000" b="1" dirty="0">
                <a:latin typeface="华文楷体" panose="02010600040101010101" pitchFamily="2" charset="-122"/>
                <a:ea typeface="华文楷体" panose="02010600040101010101" pitchFamily="2" charset="-122"/>
              </a:rPr>
              <a:t>s[i]</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不等，则比较</a:t>
            </a:r>
            <a:r>
              <a:rPr lang="en-US" altLang="zh-CN" sz="2000" b="1" dirty="0">
                <a:latin typeface="华文楷体" panose="02010600040101010101" pitchFamily="2" charset="-122"/>
                <a:ea typeface="华文楷体" panose="02010600040101010101" pitchFamily="2" charset="-122"/>
              </a:rPr>
              <a:t>s[i+1]</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所以</a:t>
            </a:r>
            <a:r>
              <a:rPr lang="en-US" altLang="zh-CN" sz="2000" b="1" dirty="0">
                <a:latin typeface="华文楷体" panose="02010600040101010101" pitchFamily="2" charset="-122"/>
                <a:ea typeface="华文楷体" panose="02010600040101010101" pitchFamily="2" charset="-122"/>
              </a:rPr>
              <a:t>next[1]=0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7" grpId="0" bldLvl="0" animBg="1"/>
      <p:bldP spid="9" grpId="0" bldLvl="0" animBg="1"/>
      <p:bldP spid="16"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white">
          <a:xfrm>
            <a:off x="1181100" y="4098925"/>
            <a:ext cx="358775" cy="454025"/>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bwMode="white">
          <a:xfrm>
            <a:off x="1539875" y="4098925"/>
            <a:ext cx="360363"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bwMode="white">
          <a:xfrm>
            <a:off x="2632075" y="4098925"/>
            <a:ext cx="3698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349625"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94113"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27488" y="4098925"/>
            <a:ext cx="35560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375150"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bwMode="white">
          <a:xfrm>
            <a:off x="5073650" y="4098925"/>
            <a:ext cx="34925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998788" y="4098925"/>
            <a:ext cx="3444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bwMode="white">
          <a:xfrm>
            <a:off x="1900238"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bwMode="white">
          <a:xfrm>
            <a:off x="2259013" y="4098925"/>
            <a:ext cx="3714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bwMode="white">
          <a:xfrm>
            <a:off x="6488113" y="4100513"/>
            <a:ext cx="358775" cy="45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bwMode="white">
          <a:xfrm>
            <a:off x="613092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bwMode="white">
          <a:xfrm>
            <a:off x="578167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bwMode="white">
          <a:xfrm>
            <a:off x="4714875"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bwMode="white">
          <a:xfrm>
            <a:off x="5422900"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bwMode="white">
          <a:xfrm>
            <a:off x="1187450" y="4886325"/>
            <a:ext cx="357188" cy="45402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bwMode="white">
          <a:xfrm>
            <a:off x="15541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9" name="直接箭头连接符 48"/>
          <p:cNvCxnSpPr/>
          <p:nvPr/>
        </p:nvCxnSpPr>
        <p:spPr>
          <a:xfrm>
            <a:off x="1362075" y="3756025"/>
            <a:ext cx="4763" cy="3429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1360488" y="5391150"/>
            <a:ext cx="0" cy="52070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60" name="文本框 59"/>
          <p:cNvSpPr txBox="1"/>
          <p:nvPr/>
        </p:nvSpPr>
        <p:spPr>
          <a:xfrm>
            <a:off x="0" y="3240088"/>
            <a:ext cx="404018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ea typeface="楷体_GB2312"/>
              </a:rPr>
              <a:t>第一趟：从</a:t>
            </a:r>
            <a:r>
              <a:rPr lang="en-US" altLang="zh-CN" sz="2100" b="1" dirty="0">
                <a:ea typeface="楷体_GB2312"/>
              </a:rPr>
              <a:t>s[1]</a:t>
            </a:r>
            <a:r>
              <a:rPr lang="zh-CN" altLang="en-US" sz="2100" b="1" dirty="0">
                <a:ea typeface="楷体_GB2312"/>
              </a:rPr>
              <a:t>和</a:t>
            </a:r>
            <a:r>
              <a:rPr lang="en-US" altLang="zh-CN" sz="2100" b="1" dirty="0">
                <a:ea typeface="楷体_GB2312"/>
              </a:rPr>
              <a:t>t[1]</a:t>
            </a:r>
            <a:r>
              <a:rPr lang="zh-CN" altLang="en-US" sz="2100" b="1" dirty="0">
                <a:ea typeface="楷体_GB2312"/>
              </a:rPr>
              <a:t>开始匹配</a:t>
            </a:r>
          </a:p>
        </p:txBody>
      </p:sp>
      <p:sp>
        <p:nvSpPr>
          <p:cNvPr id="13" name="文本框 12"/>
          <p:cNvSpPr txBox="1"/>
          <p:nvPr/>
        </p:nvSpPr>
        <p:spPr>
          <a:xfrm>
            <a:off x="2935288" y="3730625"/>
            <a:ext cx="4953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ea typeface="楷体_GB2312"/>
              </a:rPr>
              <a:t>i=2</a:t>
            </a:r>
          </a:p>
        </p:txBody>
      </p:sp>
      <p:sp>
        <p:nvSpPr>
          <p:cNvPr id="14" name="文本框 13"/>
          <p:cNvSpPr txBox="1"/>
          <p:nvPr/>
        </p:nvSpPr>
        <p:spPr>
          <a:xfrm>
            <a:off x="4232275" y="5287963"/>
            <a:ext cx="4398963"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000" b="1" dirty="0">
                <a:latin typeface="华文楷体" panose="02010600040101010101" pitchFamily="2" charset="-122"/>
                <a:ea typeface="华文楷体" panose="02010600040101010101" pitchFamily="2" charset="-122"/>
              </a:rPr>
              <a:t>j=2 </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j=next[2]=1</a:t>
            </a:r>
          </a:p>
          <a:p>
            <a:pPr marL="0" lvl="0" indent="0">
              <a:spcBef>
                <a:spcPct val="0"/>
              </a:spcBef>
              <a:buNone/>
            </a:pPr>
            <a:r>
              <a:rPr lang="zh-CN" altLang="en-US" sz="2000" b="1" dirty="0">
                <a:latin typeface="华文楷体" panose="02010600040101010101" pitchFamily="2" charset="-122"/>
                <a:ea typeface="华文楷体" panose="02010600040101010101" pitchFamily="2" charset="-122"/>
              </a:rPr>
              <a:t>下一次将会进行</a:t>
            </a:r>
            <a:r>
              <a:rPr lang="en-US" altLang="zh-CN" sz="2000" b="1" dirty="0">
                <a:latin typeface="华文楷体" panose="02010600040101010101" pitchFamily="2" charset="-122"/>
                <a:ea typeface="华文楷体" panose="02010600040101010101" pitchFamily="2" charset="-122"/>
              </a:rPr>
              <a:t>s[2]</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t[1]</a:t>
            </a:r>
            <a:r>
              <a:rPr lang="zh-CN" altLang="en-US" sz="2000" b="1" dirty="0">
                <a:latin typeface="华文楷体" panose="02010600040101010101" pitchFamily="2" charset="-122"/>
                <a:ea typeface="华文楷体" panose="02010600040101010101" pitchFamily="2" charset="-122"/>
              </a:rPr>
              <a:t>的比较</a:t>
            </a:r>
          </a:p>
        </p:txBody>
      </p:sp>
      <p:sp>
        <p:nvSpPr>
          <p:cNvPr id="15" name="文本框 14"/>
          <p:cNvSpPr txBox="1"/>
          <p:nvPr/>
        </p:nvSpPr>
        <p:spPr>
          <a:xfrm>
            <a:off x="19050" y="4098925"/>
            <a:ext cx="87471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主串</a:t>
            </a:r>
          </a:p>
        </p:txBody>
      </p:sp>
      <p:sp>
        <p:nvSpPr>
          <p:cNvPr id="16" name="文本框 15"/>
          <p:cNvSpPr txBox="1"/>
          <p:nvPr/>
        </p:nvSpPr>
        <p:spPr>
          <a:xfrm>
            <a:off x="19050" y="4940300"/>
            <a:ext cx="96996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模式串</a:t>
            </a:r>
          </a:p>
        </p:txBody>
      </p:sp>
      <p:sp>
        <p:nvSpPr>
          <p:cNvPr id="20" name="文本框 19"/>
          <p:cNvSpPr txBox="1"/>
          <p:nvPr/>
        </p:nvSpPr>
        <p:spPr>
          <a:xfrm>
            <a:off x="3767138" y="3729038"/>
            <a:ext cx="2962275"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此时发生失配</a:t>
            </a:r>
          </a:p>
        </p:txBody>
      </p:sp>
      <p:sp>
        <p:nvSpPr>
          <p:cNvPr id="7" name="矩形 6"/>
          <p:cNvSpPr/>
          <p:nvPr/>
        </p:nvSpPr>
        <p:spPr bwMode="white">
          <a:xfrm>
            <a:off x="1892300" y="4886325"/>
            <a:ext cx="35718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7" name="矩形 16"/>
          <p:cNvSpPr/>
          <p:nvPr/>
        </p:nvSpPr>
        <p:spPr bwMode="white">
          <a:xfrm>
            <a:off x="2249488" y="4886325"/>
            <a:ext cx="381000"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9" name="矩形 18"/>
          <p:cNvSpPr/>
          <p:nvPr/>
        </p:nvSpPr>
        <p:spPr bwMode="white">
          <a:xfrm>
            <a:off x="2632075" y="4886325"/>
            <a:ext cx="366713"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bwMode="white">
          <a:xfrm>
            <a:off x="299878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sp>
        <p:nvSpPr>
          <p:cNvPr id="22" name="矩形 21"/>
          <p:cNvSpPr/>
          <p:nvPr/>
        </p:nvSpPr>
        <p:spPr bwMode="white">
          <a:xfrm>
            <a:off x="3343275"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23" name="矩形 22"/>
          <p:cNvSpPr/>
          <p:nvPr/>
        </p:nvSpPr>
        <p:spPr bwMode="white">
          <a:xfrm>
            <a:off x="36877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pic>
        <p:nvPicPr>
          <p:cNvPr id="37922" name="图片 26"/>
          <p:cNvPicPr>
            <a:picLocks noChangeAspect="1"/>
          </p:cNvPicPr>
          <p:nvPr/>
        </p:nvPicPr>
        <p:blipFill>
          <a:blip r:embed="rId2"/>
          <a:stretch>
            <a:fillRect/>
          </a:stretch>
        </p:blipFill>
        <p:spPr>
          <a:xfrm>
            <a:off x="0" y="786130"/>
            <a:ext cx="4729163" cy="2446338"/>
          </a:xfrm>
          <a:prstGeom prst="rect">
            <a:avLst/>
          </a:prstGeom>
          <a:noFill/>
          <a:ln w="9525">
            <a:noFill/>
          </a:ln>
        </p:spPr>
      </p:pic>
      <p:graphicFrame>
        <p:nvGraphicFramePr>
          <p:cNvPr id="33" name="表格 32"/>
          <p:cNvGraphicFramePr/>
          <p:nvPr/>
        </p:nvGraphicFramePr>
        <p:xfrm>
          <a:off x="4500563" y="908050"/>
          <a:ext cx="4440236" cy="1263650"/>
        </p:xfrm>
        <a:graphic>
          <a:graphicData uri="http://schemas.openxmlformats.org/drawingml/2006/table">
            <a:tbl>
              <a:tblPr firstRow="1" bandRow="1">
                <a:tableStyleId>{5C22544A-7EE6-4342-B048-85BDC9FD1C3A}</a:tableStyleId>
              </a:tblPr>
              <a:tblGrid>
                <a:gridCol w="1149347">
                  <a:extLst>
                    <a:ext uri="{9D8B030D-6E8A-4147-A177-3AD203B41FA5}">
                      <a16:colId xmlns:a16="http://schemas.microsoft.com/office/drawing/2014/main" val="20000"/>
                    </a:ext>
                  </a:extLst>
                </a:gridCol>
                <a:gridCol w="405652">
                  <a:extLst>
                    <a:ext uri="{9D8B030D-6E8A-4147-A177-3AD203B41FA5}">
                      <a16:colId xmlns:a16="http://schemas.microsoft.com/office/drawing/2014/main" val="20001"/>
                    </a:ext>
                  </a:extLst>
                </a:gridCol>
                <a:gridCol w="405652">
                  <a:extLst>
                    <a:ext uri="{9D8B030D-6E8A-4147-A177-3AD203B41FA5}">
                      <a16:colId xmlns:a16="http://schemas.microsoft.com/office/drawing/2014/main" val="20002"/>
                    </a:ext>
                  </a:extLst>
                </a:gridCol>
                <a:gridCol w="405652">
                  <a:extLst>
                    <a:ext uri="{9D8B030D-6E8A-4147-A177-3AD203B41FA5}">
                      <a16:colId xmlns:a16="http://schemas.microsoft.com/office/drawing/2014/main" val="20003"/>
                    </a:ext>
                  </a:extLst>
                </a:gridCol>
                <a:gridCol w="338044">
                  <a:extLst>
                    <a:ext uri="{9D8B030D-6E8A-4147-A177-3AD203B41FA5}">
                      <a16:colId xmlns:a16="http://schemas.microsoft.com/office/drawing/2014/main" val="20004"/>
                    </a:ext>
                  </a:extLst>
                </a:gridCol>
                <a:gridCol w="473261">
                  <a:extLst>
                    <a:ext uri="{9D8B030D-6E8A-4147-A177-3AD203B41FA5}">
                      <a16:colId xmlns:a16="http://schemas.microsoft.com/office/drawing/2014/main" val="20005"/>
                    </a:ext>
                  </a:extLst>
                </a:gridCol>
                <a:gridCol w="405652">
                  <a:extLst>
                    <a:ext uri="{9D8B030D-6E8A-4147-A177-3AD203B41FA5}">
                      <a16:colId xmlns:a16="http://schemas.microsoft.com/office/drawing/2014/main" val="20006"/>
                    </a:ext>
                  </a:extLst>
                </a:gridCol>
                <a:gridCol w="405652">
                  <a:extLst>
                    <a:ext uri="{9D8B030D-6E8A-4147-A177-3AD203B41FA5}">
                      <a16:colId xmlns:a16="http://schemas.microsoft.com/office/drawing/2014/main" val="20007"/>
                    </a:ext>
                  </a:extLst>
                </a:gridCol>
                <a:gridCol w="451324">
                  <a:extLst>
                    <a:ext uri="{9D8B030D-6E8A-4147-A177-3AD203B41FA5}">
                      <a16:colId xmlns:a16="http://schemas.microsoft.com/office/drawing/2014/main" val="20008"/>
                    </a:ext>
                  </a:extLst>
                </a:gridCol>
              </a:tblGrid>
              <a:tr h="373545">
                <a:tc>
                  <a:txBody>
                    <a:bodyPr/>
                    <a:lstStyle/>
                    <a:p>
                      <a:pPr algn="ctr">
                        <a:buNone/>
                      </a:pPr>
                      <a:r>
                        <a:rPr lang="en-US" altLang="zh-CN" sz="2000" b="1" dirty="0">
                          <a:solidFill>
                            <a:schemeClr val="tx1"/>
                          </a:solidFill>
                        </a:rPr>
                        <a:t>j</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1</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2</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3</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4</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5</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6</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7</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8</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extLst>
                  <a:ext uri="{0D108BD9-81ED-4DB2-BD59-A6C34878D82A}">
                    <a16:rowId xmlns:a16="http://schemas.microsoft.com/office/drawing/2014/main" val="10000"/>
                  </a:ext>
                </a:extLst>
              </a:tr>
              <a:tr h="418903">
                <a:tc>
                  <a:txBody>
                    <a:bodyPr/>
                    <a:lstStyle/>
                    <a:p>
                      <a:pPr algn="ctr">
                        <a:buNone/>
                      </a:pPr>
                      <a:r>
                        <a:rPr lang="zh-CN" altLang="en-US" sz="2000" b="0" dirty="0">
                          <a:solidFill>
                            <a:schemeClr val="tx1"/>
                          </a:solidFill>
                        </a:rPr>
                        <a:t>模式串</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extLst>
                  <a:ext uri="{0D108BD9-81ED-4DB2-BD59-A6C34878D82A}">
                    <a16:rowId xmlns:a16="http://schemas.microsoft.com/office/drawing/2014/main" val="10001"/>
                  </a:ext>
                </a:extLst>
              </a:tr>
              <a:tr h="471202">
                <a:tc>
                  <a:txBody>
                    <a:bodyPr/>
                    <a:lstStyle/>
                    <a:p>
                      <a:pPr algn="ctr">
                        <a:buNone/>
                      </a:pPr>
                      <a:r>
                        <a:rPr lang="en-US" altLang="zh-CN" sz="2000" b="1">
                          <a:solidFill>
                            <a:schemeClr val="tx1"/>
                          </a:solidFill>
                        </a:rPr>
                        <a:t>next[j]</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0</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3</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extLst>
                  <a:ext uri="{0D108BD9-81ED-4DB2-BD59-A6C34878D82A}">
                    <a16:rowId xmlns:a16="http://schemas.microsoft.com/office/drawing/2014/main" val="10002"/>
                  </a:ext>
                </a:extLst>
              </a:tr>
            </a:tbl>
          </a:graphicData>
        </a:graphic>
      </p:graphicFrame>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0469 0.001296 L 0.037500 -0.000185 " pathEditMode="relative" rAng="0" ptsTypes="">
                                      <p:cBhvr>
                                        <p:cTn id="16" dur="1000" fill="hold"/>
                                        <p:tgtEl>
                                          <p:spTgt spid="58"/>
                                        </p:tgtEl>
                                        <p:attrNameLst>
                                          <p:attrName>ppt_x</p:attrName>
                                          <p:attrName>ppt_y</p:attrName>
                                        </p:attrNameLst>
                                      </p:cBhvr>
                                      <p:rCtr x="0" y="0"/>
                                    </p:animMotion>
                                  </p:childTnLst>
                                </p:cTn>
                              </p:par>
                              <p:par>
                                <p:cTn id="17" presetID="0" presetClass="path" presetSubtype="0" accel="50000" decel="50000" fill="hold" nodeType="withEffect">
                                  <p:stCondLst>
                                    <p:cond delay="0"/>
                                  </p:stCondLst>
                                  <p:childTnLst>
                                    <p:animMotion origin="layout" path="M -0.001198 -0.003518 L 0.043282 -0.002037 " pathEditMode="relative" rAng="0" ptsTypes="">
                                      <p:cBhvr>
                                        <p:cTn id="18" dur="1000" fill="hold"/>
                                        <p:tgtEl>
                                          <p:spTgt spid="49"/>
                                        </p:tgtEl>
                                        <p:attrNameLst>
                                          <p:attrName>ppt_x</p:attrName>
                                          <p:attrName>ppt_y</p:attrName>
                                        </p:attrNameLst>
                                      </p:cBhvr>
                                      <p:rCtr x="0" y="0"/>
                                    </p:animMotion>
                                  </p:childTnLst>
                                </p:cTn>
                              </p:par>
                            </p:childTnLst>
                          </p:cTn>
                        </p:par>
                        <p:par>
                          <p:cTn id="19" fill="hold">
                            <p:stCondLst>
                              <p:cond delay="1000"/>
                            </p:stCondLst>
                            <p:childTnLst>
                              <p:par>
                                <p:cTn id="20" presetID="1" presetClass="emph" presetSubtype="2" fill="hold" nodeType="afterEffect">
                                  <p:stCondLst>
                                    <p:cond delay="0"/>
                                  </p:stCondLst>
                                  <p:childTnLst>
                                    <p:animClr clrSpc="rgb" dir="cw">
                                      <p:cBhvr>
                                        <p:cTn id="21" dur="500" fill="hold"/>
                                        <p:tgtEl>
                                          <p:spTgt spid="4"/>
                                        </p:tgtEl>
                                        <p:attrNameLst>
                                          <p:attrName>fillcolor</p:attrName>
                                        </p:attrNameLst>
                                      </p:cBhvr>
                                      <p:to>
                                        <a:srgbClr val="62E43A"/>
                                      </p:to>
                                    </p:animClr>
                                    <p:set>
                                      <p:cBhvr>
                                        <p:cTn id="22" dur="500" fill="hold"/>
                                        <p:tgtEl>
                                          <p:spTgt spid="4"/>
                                        </p:tgtEl>
                                        <p:attrNameLst>
                                          <p:attrName>fill.type</p:attrName>
                                        </p:attrNameLst>
                                      </p:cBhvr>
                                      <p:to>
                                        <p:strVal val="solid"/>
                                      </p:to>
                                    </p:set>
                                    <p:set>
                                      <p:cBhvr>
                                        <p:cTn id="23" dur="500" fill="hold"/>
                                        <p:tgtEl>
                                          <p:spTgt spid="4"/>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42"/>
                                        </p:tgtEl>
                                        <p:attrNameLst>
                                          <p:attrName>fillcolor</p:attrName>
                                        </p:attrNameLst>
                                      </p:cBhvr>
                                      <p:to>
                                        <a:srgbClr val="62E43A"/>
                                      </p:to>
                                    </p:animClr>
                                    <p:set>
                                      <p:cBhvr>
                                        <p:cTn id="26" dur="500" fill="hold"/>
                                        <p:tgtEl>
                                          <p:spTgt spid="42"/>
                                        </p:tgtEl>
                                        <p:attrNameLst>
                                          <p:attrName>fill.type</p:attrName>
                                        </p:attrNameLst>
                                      </p:cBhvr>
                                      <p:to>
                                        <p:strVal val="solid"/>
                                      </p:to>
                                    </p:set>
                                    <p:set>
                                      <p:cBhvr>
                                        <p:cTn id="27" dur="500" fill="hold"/>
                                        <p:tgtEl>
                                          <p:spTgt spid="42"/>
                                        </p:tgtEl>
                                        <p:attrNameLst>
                                          <p:attrName>fill.on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strips(downLeft)">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0" grpId="0"/>
      <p:bldP spid="13" grpId="0"/>
      <p:bldP spid="13" grpId="1"/>
      <p:bldP spid="14" grpId="0"/>
      <p:bldP spid="15" grpId="0"/>
      <p:bldP spid="16" grpId="0"/>
      <p:bldP spid="20" grpId="0"/>
      <p:bldP spid="2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串的定义</a:t>
            </a:r>
          </a:p>
        </p:txBody>
      </p:sp>
      <p:sp>
        <p:nvSpPr>
          <p:cNvPr id="10246" name="Rectangle 1118"/>
          <p:cNvSpPr>
            <a:spLocks noChangeArrowheads="1"/>
          </p:cNvSpPr>
          <p:nvPr/>
        </p:nvSpPr>
        <p:spPr bwMode="auto">
          <a:xfrm>
            <a:off x="2895600" y="2760663"/>
            <a:ext cx="304800" cy="533400"/>
          </a:xfrm>
          <a:prstGeom prst="rect">
            <a:avLst/>
          </a:prstGeom>
          <a:solidFill>
            <a:schemeClr val="accent1"/>
          </a:solidFill>
          <a:ln w="9525">
            <a:solidFill>
              <a:schemeClr val="tx1"/>
            </a:solidFill>
            <a:miter lim="800000"/>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47" name="Text Box 1120"/>
          <p:cNvSpPr txBox="1">
            <a:spLocks noChangeArrowheads="1"/>
          </p:cNvSpPr>
          <p:nvPr/>
        </p:nvSpPr>
        <p:spPr bwMode="auto">
          <a:xfrm>
            <a:off x="101600" y="1046163"/>
            <a:ext cx="9067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串</a:t>
            </a:r>
            <a:r>
              <a:rPr kumimoji="0" lang="en-US" altLang="zh-CN" sz="3200" b="0" i="0" u="none" strike="noStrike" kern="1200" cap="none" spc="0" normalizeH="0" baseline="0" noProof="0" dirty="0">
                <a:ln>
                  <a:noFill/>
                </a:ln>
                <a:solidFill>
                  <a:schemeClr val="tx1"/>
                </a:solidFill>
                <a:effectLst/>
                <a:uLnTx/>
                <a:uFillTx/>
                <a:latin typeface="+mn-lt"/>
                <a:ea typeface="+mn-ea"/>
                <a:cs typeface="+mn-ea"/>
                <a:sym typeface="+mn-lt"/>
              </a:rPr>
              <a:t>(String)----</a:t>
            </a:r>
            <a:r>
              <a:rPr kumimoji="0" lang="zh-CN" altLang="en-US" sz="3200" b="0" i="0" u="none" strike="noStrike" kern="1200" cap="none" spc="0" normalizeH="0" baseline="0" noProof="0" dirty="0">
                <a:ln>
                  <a:noFill/>
                </a:ln>
                <a:solidFill>
                  <a:schemeClr val="tx1"/>
                </a:solidFill>
                <a:effectLst/>
                <a:uLnTx/>
                <a:uFillTx/>
                <a:latin typeface="+mn-lt"/>
                <a:ea typeface="+mn-ea"/>
                <a:cs typeface="+mn-ea"/>
                <a:sym typeface="+mn-lt"/>
              </a:rPr>
              <a:t>零个或多个字符组成的有限序列</a:t>
            </a:r>
          </a:p>
        </p:txBody>
      </p:sp>
      <p:graphicFrame>
        <p:nvGraphicFramePr>
          <p:cNvPr id="22533" name="Object 1121"/>
          <p:cNvGraphicFramePr/>
          <p:nvPr/>
        </p:nvGraphicFramePr>
        <p:xfrm>
          <a:off x="2743200" y="2359025"/>
          <a:ext cx="4362450" cy="1173163"/>
        </p:xfrm>
        <a:graphic>
          <a:graphicData uri="http://schemas.openxmlformats.org/presentationml/2006/ole">
            <mc:AlternateContent xmlns:mc="http://schemas.openxmlformats.org/markup-compatibility/2006">
              <mc:Choice xmlns:v="urn:schemas-microsoft-com:vml" Requires="v">
                <p:oleObj r:id="rId3" imgW="850265" imgH="228600" progId="Equation.3">
                  <p:embed/>
                </p:oleObj>
              </mc:Choice>
              <mc:Fallback>
                <p:oleObj r:id="rId3" imgW="850265" imgH="228600" progId="Equation.3">
                  <p:embed/>
                  <p:pic>
                    <p:nvPicPr>
                      <p:cNvPr id="0" name="图片 3075"/>
                      <p:cNvPicPr/>
                      <p:nvPr/>
                    </p:nvPicPr>
                    <p:blipFill>
                      <a:blip r:embed="rId4"/>
                      <a:stretch>
                        <a:fillRect/>
                      </a:stretch>
                    </p:blipFill>
                    <p:spPr>
                      <a:xfrm>
                        <a:off x="2743200" y="2359025"/>
                        <a:ext cx="4362450" cy="1173163"/>
                      </a:xfrm>
                      <a:prstGeom prst="rect">
                        <a:avLst/>
                      </a:prstGeom>
                      <a:solidFill>
                        <a:srgbClr val="CCECFF"/>
                      </a:solidFill>
                      <a:ln w="38100">
                        <a:noFill/>
                        <a:miter/>
                      </a:ln>
                    </p:spPr>
                  </p:pic>
                </p:oleObj>
              </mc:Fallback>
            </mc:AlternateContent>
          </a:graphicData>
        </a:graphic>
      </p:graphicFrame>
      <p:sp>
        <p:nvSpPr>
          <p:cNvPr id="370786" name="Text Box 1122"/>
          <p:cNvSpPr txBox="1">
            <a:spLocks noChangeArrowheads="1"/>
          </p:cNvSpPr>
          <p:nvPr/>
        </p:nvSpPr>
        <p:spPr bwMode="auto">
          <a:xfrm>
            <a:off x="762000" y="3979863"/>
            <a:ext cx="1066800" cy="588963"/>
          </a:xfrm>
          <a:prstGeom prst="rect">
            <a:avLst/>
          </a:prstGeom>
          <a:solidFill>
            <a:srgbClr val="CCCC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串名</a:t>
            </a:r>
          </a:p>
        </p:txBody>
      </p:sp>
      <p:sp>
        <p:nvSpPr>
          <p:cNvPr id="370787" name="Text Box 1123"/>
          <p:cNvSpPr txBox="1">
            <a:spLocks noChangeArrowheads="1"/>
          </p:cNvSpPr>
          <p:nvPr/>
        </p:nvSpPr>
        <p:spPr bwMode="auto">
          <a:xfrm>
            <a:off x="762000" y="4741863"/>
            <a:ext cx="1066800" cy="588963"/>
          </a:xfrm>
          <a:prstGeom prst="rect">
            <a:avLst/>
          </a:prstGeom>
          <a:solidFill>
            <a:srgbClr val="CCCC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串值</a:t>
            </a:r>
          </a:p>
        </p:txBody>
      </p:sp>
      <p:sp>
        <p:nvSpPr>
          <p:cNvPr id="370788" name="Text Box 1124"/>
          <p:cNvSpPr txBox="1">
            <a:spLocks noChangeArrowheads="1"/>
          </p:cNvSpPr>
          <p:nvPr/>
        </p:nvSpPr>
        <p:spPr bwMode="auto">
          <a:xfrm>
            <a:off x="762000" y="5503863"/>
            <a:ext cx="1066800" cy="588963"/>
          </a:xfrm>
          <a:prstGeom prst="rect">
            <a:avLst/>
          </a:prstGeom>
          <a:solidFill>
            <a:srgbClr val="CCCC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串长</a:t>
            </a:r>
          </a:p>
        </p:txBody>
      </p:sp>
      <p:grpSp>
        <p:nvGrpSpPr>
          <p:cNvPr id="2" name="Group 1125"/>
          <p:cNvGrpSpPr/>
          <p:nvPr/>
        </p:nvGrpSpPr>
        <p:grpSpPr>
          <a:xfrm>
            <a:off x="1828800" y="3522663"/>
            <a:ext cx="1143000" cy="685800"/>
            <a:chOff x="1056" y="2640"/>
            <a:chExt cx="768" cy="432"/>
          </a:xfrm>
        </p:grpSpPr>
        <p:sp>
          <p:nvSpPr>
            <p:cNvPr id="10253" name="Line 1126"/>
            <p:cNvSpPr>
              <a:spLocks noChangeShapeType="1"/>
            </p:cNvSpPr>
            <p:nvPr/>
          </p:nvSpPr>
          <p:spPr bwMode="auto">
            <a:xfrm flipV="1">
              <a:off x="1824" y="2640"/>
              <a:ext cx="0" cy="432"/>
            </a:xfrm>
            <a:prstGeom prst="line">
              <a:avLst/>
            </a:prstGeom>
            <a:noFill/>
            <a:ln w="38100">
              <a:solidFill>
                <a:schemeClr val="accent1">
                  <a:lumMod val="75000"/>
                </a:schemeClr>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54" name="Line 1127"/>
            <p:cNvSpPr>
              <a:spLocks noChangeShapeType="1"/>
            </p:cNvSpPr>
            <p:nvPr/>
          </p:nvSpPr>
          <p:spPr bwMode="auto">
            <a:xfrm>
              <a:off x="1056" y="3072"/>
              <a:ext cx="768" cy="0"/>
            </a:xfrm>
            <a:prstGeom prst="line">
              <a:avLst/>
            </a:prstGeom>
            <a:noFill/>
            <a:ln w="38100">
              <a:solidFill>
                <a:schemeClr val="accent1">
                  <a:lumMod val="7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grpSp>
        <p:nvGrpSpPr>
          <p:cNvPr id="3" name="Group 1128"/>
          <p:cNvGrpSpPr/>
          <p:nvPr/>
        </p:nvGrpSpPr>
        <p:grpSpPr>
          <a:xfrm>
            <a:off x="1905000" y="3598863"/>
            <a:ext cx="3352800" cy="1447800"/>
            <a:chOff x="1056" y="2640"/>
            <a:chExt cx="768" cy="432"/>
          </a:xfrm>
        </p:grpSpPr>
        <p:sp>
          <p:nvSpPr>
            <p:cNvPr id="10256" name="Line 1129"/>
            <p:cNvSpPr>
              <a:spLocks noChangeShapeType="1"/>
            </p:cNvSpPr>
            <p:nvPr/>
          </p:nvSpPr>
          <p:spPr bwMode="auto">
            <a:xfrm flipV="1">
              <a:off x="1824" y="2640"/>
              <a:ext cx="0" cy="432"/>
            </a:xfrm>
            <a:prstGeom prst="line">
              <a:avLst/>
            </a:prstGeom>
            <a:noFill/>
            <a:ln w="38100">
              <a:solidFill>
                <a:schemeClr val="accent1">
                  <a:lumMod val="75000"/>
                </a:schemeClr>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257" name="Line 1130"/>
            <p:cNvSpPr>
              <a:spLocks noChangeShapeType="1"/>
            </p:cNvSpPr>
            <p:nvPr/>
          </p:nvSpPr>
          <p:spPr bwMode="auto">
            <a:xfrm>
              <a:off x="1056" y="3072"/>
              <a:ext cx="768" cy="0"/>
            </a:xfrm>
            <a:prstGeom prst="line">
              <a:avLst/>
            </a:prstGeom>
            <a:noFill/>
            <a:ln w="38100">
              <a:solidFill>
                <a:schemeClr val="accent1">
                  <a:lumMod val="75000"/>
                </a:schemeClr>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grpSp>
      <p:sp>
        <p:nvSpPr>
          <p:cNvPr id="370795" name="Line 1131"/>
          <p:cNvSpPr>
            <a:spLocks noChangeShapeType="1"/>
          </p:cNvSpPr>
          <p:nvPr/>
        </p:nvSpPr>
        <p:spPr bwMode="auto">
          <a:xfrm>
            <a:off x="3962400" y="3446463"/>
            <a:ext cx="2895600" cy="0"/>
          </a:xfrm>
          <a:prstGeom prst="line">
            <a:avLst/>
          </a:prstGeom>
          <a:noFill/>
          <a:ln w="57150">
            <a:solidFill>
              <a:srgbClr val="6C4C8F"/>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96" name="Line 1132"/>
          <p:cNvSpPr>
            <a:spLocks noChangeShapeType="1"/>
          </p:cNvSpPr>
          <p:nvPr/>
        </p:nvSpPr>
        <p:spPr bwMode="auto">
          <a:xfrm>
            <a:off x="1828800" y="5808663"/>
            <a:ext cx="1371600" cy="0"/>
          </a:xfrm>
          <a:prstGeom prst="line">
            <a:avLst/>
          </a:prstGeom>
          <a:noFill/>
          <a:ln w="57150">
            <a:solidFill>
              <a:schemeClr val="accent1">
                <a:lumMod val="75000"/>
              </a:schemeClr>
            </a:solidFill>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797" name="Text Box 1133"/>
          <p:cNvSpPr txBox="1">
            <a:spLocks noChangeArrowheads="1"/>
          </p:cNvSpPr>
          <p:nvPr/>
        </p:nvSpPr>
        <p:spPr bwMode="auto">
          <a:xfrm>
            <a:off x="3352800" y="5351463"/>
            <a:ext cx="4413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n</a:t>
            </a:r>
          </a:p>
        </p:txBody>
      </p:sp>
      <p:sp>
        <p:nvSpPr>
          <p:cNvPr id="370798" name="Text Box 1134"/>
          <p:cNvSpPr txBox="1">
            <a:spLocks noChangeArrowheads="1"/>
          </p:cNvSpPr>
          <p:nvPr/>
        </p:nvSpPr>
        <p:spPr bwMode="auto">
          <a:xfrm>
            <a:off x="4648200" y="5503863"/>
            <a:ext cx="1066800" cy="588963"/>
          </a:xfrm>
          <a:prstGeom prst="rect">
            <a:avLst/>
          </a:prstGeom>
          <a:solidFill>
            <a:srgbClr val="CCCC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空串</a:t>
            </a:r>
          </a:p>
        </p:txBody>
      </p:sp>
      <p:sp>
        <p:nvSpPr>
          <p:cNvPr id="370799" name="Line 1135"/>
          <p:cNvSpPr>
            <a:spLocks noChangeShapeType="1"/>
          </p:cNvSpPr>
          <p:nvPr/>
        </p:nvSpPr>
        <p:spPr bwMode="auto">
          <a:xfrm>
            <a:off x="5867400" y="5808663"/>
            <a:ext cx="1447800" cy="0"/>
          </a:xfrm>
          <a:prstGeom prst="line">
            <a:avLst/>
          </a:prstGeom>
          <a:noFill/>
          <a:ln w="38100">
            <a:solidFill>
              <a:schemeClr val="accent1">
                <a:lumMod val="75000"/>
              </a:schemeClr>
            </a:solidFill>
            <a:round/>
            <a:head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0800" name="Text Box 1136"/>
          <p:cNvSpPr txBox="1">
            <a:spLocks noChangeArrowheads="1"/>
          </p:cNvSpPr>
          <p:nvPr/>
        </p:nvSpPr>
        <p:spPr bwMode="auto">
          <a:xfrm>
            <a:off x="7391400" y="5351463"/>
            <a:ext cx="1017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n=0</a:t>
            </a:r>
          </a:p>
        </p:txBody>
      </p:sp>
      <p:cxnSp>
        <p:nvCxnSpPr>
          <p:cNvPr id="22545" name="直接连接符 5"/>
          <p:cNvCxnSpPr/>
          <p:nvPr/>
        </p:nvCxnSpPr>
        <p:spPr>
          <a:xfrm>
            <a:off x="179388" y="1700213"/>
            <a:ext cx="8856662" cy="0"/>
          </a:xfrm>
          <a:prstGeom prst="line">
            <a:avLst/>
          </a:prstGeom>
          <a:ln w="38100" cap="flat" cmpd="sng">
            <a:solidFill>
              <a:srgbClr val="6C4C8F"/>
            </a:solidFill>
            <a:prstDash val="soli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07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7078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Vertical)">
                                      <p:cBhvr>
                                        <p:cTn id="20" dur="500"/>
                                        <p:tgtEl>
                                          <p:spTgt spid="3"/>
                                        </p:tgtEl>
                                      </p:cBhvr>
                                    </p:animEffect>
                                  </p:childTnLst>
                                </p:cTn>
                              </p:par>
                            </p:childTnLst>
                          </p:cTn>
                        </p:par>
                        <p:par>
                          <p:cTn id="21" fill="hold">
                            <p:stCondLst>
                              <p:cond delay="500"/>
                            </p:stCondLst>
                            <p:childTnLst>
                              <p:par>
                                <p:cTn id="22" presetID="17" presetClass="entr" presetSubtype="8" fill="hold" nodeType="afterEffect">
                                  <p:stCondLst>
                                    <p:cond delay="0"/>
                                  </p:stCondLst>
                                  <p:childTnLst>
                                    <p:set>
                                      <p:cBhvr>
                                        <p:cTn id="23" dur="1" fill="hold">
                                          <p:stCondLst>
                                            <p:cond delay="0"/>
                                          </p:stCondLst>
                                        </p:cTn>
                                        <p:tgtEl>
                                          <p:spTgt spid="370795"/>
                                        </p:tgtEl>
                                        <p:attrNameLst>
                                          <p:attrName>style.visibility</p:attrName>
                                        </p:attrNameLst>
                                      </p:cBhvr>
                                      <p:to>
                                        <p:strVal val="visible"/>
                                      </p:to>
                                    </p:set>
                                    <p:anim calcmode="lin" valueType="num">
                                      <p:cBhvr>
                                        <p:cTn id="24" dur="500" fill="hold"/>
                                        <p:tgtEl>
                                          <p:spTgt spid="370795"/>
                                        </p:tgtEl>
                                        <p:attrNameLst>
                                          <p:attrName>ppt_x</p:attrName>
                                        </p:attrNameLst>
                                      </p:cBhvr>
                                      <p:tavLst>
                                        <p:tav tm="0">
                                          <p:val>
                                            <p:strVal val="#ppt_x-#ppt_w/2"/>
                                          </p:val>
                                        </p:tav>
                                        <p:tav tm="100000">
                                          <p:val>
                                            <p:strVal val="#ppt_x"/>
                                          </p:val>
                                        </p:tav>
                                      </p:tavLst>
                                    </p:anim>
                                    <p:anim calcmode="lin" valueType="num">
                                      <p:cBhvr>
                                        <p:cTn id="25" dur="500" fill="hold"/>
                                        <p:tgtEl>
                                          <p:spTgt spid="370795"/>
                                        </p:tgtEl>
                                        <p:attrNameLst>
                                          <p:attrName>ppt_y</p:attrName>
                                        </p:attrNameLst>
                                      </p:cBhvr>
                                      <p:tavLst>
                                        <p:tav tm="0">
                                          <p:val>
                                            <p:strVal val="#ppt_y"/>
                                          </p:val>
                                        </p:tav>
                                        <p:tav tm="100000">
                                          <p:val>
                                            <p:strVal val="#ppt_y"/>
                                          </p:val>
                                        </p:tav>
                                      </p:tavLst>
                                    </p:anim>
                                    <p:anim calcmode="lin" valueType="num">
                                      <p:cBhvr>
                                        <p:cTn id="26" dur="500" fill="hold"/>
                                        <p:tgtEl>
                                          <p:spTgt spid="370795"/>
                                        </p:tgtEl>
                                        <p:attrNameLst>
                                          <p:attrName>ppt_w</p:attrName>
                                        </p:attrNameLst>
                                      </p:cBhvr>
                                      <p:tavLst>
                                        <p:tav tm="0">
                                          <p:val>
                                            <p:fltVal val="0"/>
                                          </p:val>
                                        </p:tav>
                                        <p:tav tm="100000">
                                          <p:val>
                                            <p:strVal val="#ppt_w"/>
                                          </p:val>
                                        </p:tav>
                                      </p:tavLst>
                                    </p:anim>
                                    <p:anim calcmode="lin" valueType="num">
                                      <p:cBhvr>
                                        <p:cTn id="27" dur="500" fill="hold"/>
                                        <p:tgtEl>
                                          <p:spTgt spid="370795"/>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37078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370796"/>
                                        </p:tgtEl>
                                        <p:attrNameLst>
                                          <p:attrName>style.visibility</p:attrName>
                                        </p:attrNameLst>
                                      </p:cBhvr>
                                      <p:to>
                                        <p:strVal val="visible"/>
                                      </p:to>
                                    </p:set>
                                    <p:anim calcmode="lin" valueType="num">
                                      <p:cBhvr>
                                        <p:cTn id="36" dur="500" fill="hold"/>
                                        <p:tgtEl>
                                          <p:spTgt spid="370796"/>
                                        </p:tgtEl>
                                        <p:attrNameLst>
                                          <p:attrName>ppt_w</p:attrName>
                                        </p:attrNameLst>
                                      </p:cBhvr>
                                      <p:tavLst>
                                        <p:tav tm="0">
                                          <p:val>
                                            <p:fltVal val="0"/>
                                          </p:val>
                                        </p:tav>
                                        <p:tav tm="100000">
                                          <p:val>
                                            <p:strVal val="#ppt_w"/>
                                          </p:val>
                                        </p:tav>
                                      </p:tavLst>
                                    </p:anim>
                                    <p:anim calcmode="lin" valueType="num">
                                      <p:cBhvr>
                                        <p:cTn id="37" dur="500" fill="hold"/>
                                        <p:tgtEl>
                                          <p:spTgt spid="370796"/>
                                        </p:tgtEl>
                                        <p:attrNameLst>
                                          <p:attrName>ppt_h</p:attrName>
                                        </p:attrNameLst>
                                      </p:cBhvr>
                                      <p:tavLst>
                                        <p:tav tm="0">
                                          <p:val>
                                            <p:strVal val="#ppt_h"/>
                                          </p:val>
                                        </p:tav>
                                        <p:tav tm="100000">
                                          <p:val>
                                            <p:strVal val="#ppt_h"/>
                                          </p:val>
                                        </p:tav>
                                      </p:tavLst>
                                    </p:anim>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499"/>
                                          </p:stCondLst>
                                        </p:cTn>
                                        <p:tgtEl>
                                          <p:spTgt spid="37079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37080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7" presetClass="entr" presetSubtype="2" fill="hold" nodeType="clickEffect">
                                  <p:stCondLst>
                                    <p:cond delay="0"/>
                                  </p:stCondLst>
                                  <p:childTnLst>
                                    <p:set>
                                      <p:cBhvr>
                                        <p:cTn id="48" dur="1" fill="hold">
                                          <p:stCondLst>
                                            <p:cond delay="0"/>
                                          </p:stCondLst>
                                        </p:cTn>
                                        <p:tgtEl>
                                          <p:spTgt spid="370799"/>
                                        </p:tgtEl>
                                        <p:attrNameLst>
                                          <p:attrName>style.visibility</p:attrName>
                                        </p:attrNameLst>
                                      </p:cBhvr>
                                      <p:to>
                                        <p:strVal val="visible"/>
                                      </p:to>
                                    </p:set>
                                    <p:anim calcmode="lin" valueType="num">
                                      <p:cBhvr>
                                        <p:cTn id="49" dur="500" fill="hold"/>
                                        <p:tgtEl>
                                          <p:spTgt spid="370799"/>
                                        </p:tgtEl>
                                        <p:attrNameLst>
                                          <p:attrName>ppt_x</p:attrName>
                                        </p:attrNameLst>
                                      </p:cBhvr>
                                      <p:tavLst>
                                        <p:tav tm="0">
                                          <p:val>
                                            <p:strVal val="#ppt_x+#ppt_w/2"/>
                                          </p:val>
                                        </p:tav>
                                        <p:tav tm="100000">
                                          <p:val>
                                            <p:strVal val="#ppt_x"/>
                                          </p:val>
                                        </p:tav>
                                      </p:tavLst>
                                    </p:anim>
                                    <p:anim calcmode="lin" valueType="num">
                                      <p:cBhvr>
                                        <p:cTn id="50" dur="500" fill="hold"/>
                                        <p:tgtEl>
                                          <p:spTgt spid="370799"/>
                                        </p:tgtEl>
                                        <p:attrNameLst>
                                          <p:attrName>ppt_y</p:attrName>
                                        </p:attrNameLst>
                                      </p:cBhvr>
                                      <p:tavLst>
                                        <p:tav tm="0">
                                          <p:val>
                                            <p:strVal val="#ppt_y"/>
                                          </p:val>
                                        </p:tav>
                                        <p:tav tm="100000">
                                          <p:val>
                                            <p:strVal val="#ppt_y"/>
                                          </p:val>
                                        </p:tav>
                                      </p:tavLst>
                                    </p:anim>
                                    <p:anim calcmode="lin" valueType="num">
                                      <p:cBhvr>
                                        <p:cTn id="51" dur="500" fill="hold"/>
                                        <p:tgtEl>
                                          <p:spTgt spid="370799"/>
                                        </p:tgtEl>
                                        <p:attrNameLst>
                                          <p:attrName>ppt_w</p:attrName>
                                        </p:attrNameLst>
                                      </p:cBhvr>
                                      <p:tavLst>
                                        <p:tav tm="0">
                                          <p:val>
                                            <p:fltVal val="0"/>
                                          </p:val>
                                        </p:tav>
                                        <p:tav tm="100000">
                                          <p:val>
                                            <p:strVal val="#ppt_w"/>
                                          </p:val>
                                        </p:tav>
                                      </p:tavLst>
                                    </p:anim>
                                    <p:anim calcmode="lin" valueType="num">
                                      <p:cBhvr>
                                        <p:cTn id="52" dur="500" fill="hold"/>
                                        <p:tgtEl>
                                          <p:spTgt spid="370799"/>
                                        </p:tgtEl>
                                        <p:attrNameLst>
                                          <p:attrName>ppt_h</p:attrName>
                                        </p:attrNameLst>
                                      </p:cBhvr>
                                      <p:tavLst>
                                        <p:tav tm="0">
                                          <p:val>
                                            <p:strVal val="#ppt_h"/>
                                          </p:val>
                                        </p:tav>
                                        <p:tav tm="100000">
                                          <p:val>
                                            <p:strVal val="#ppt_h"/>
                                          </p:val>
                                        </p:tav>
                                      </p:tavLst>
                                    </p:anim>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370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786" grpId="0" animBg="1"/>
      <p:bldP spid="370787" grpId="0" animBg="1"/>
      <p:bldP spid="370788" grpId="0" animBg="1"/>
      <p:bldP spid="370797" grpId="0" build="p" advAuto="1000"/>
      <p:bldP spid="370798" grpId="0" animBg="1"/>
      <p:bldP spid="37080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2" name="Rectangle 53"/>
          <p:cNvSpPr>
            <a:spLocks noChangeArrowheads="1"/>
          </p:cNvSpPr>
          <p:nvPr/>
        </p:nvSpPr>
        <p:spPr bwMode="auto">
          <a:xfrm>
            <a:off x="828040"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4" name="矩形 3"/>
          <p:cNvSpPr/>
          <p:nvPr/>
        </p:nvSpPr>
        <p:spPr bwMode="white">
          <a:xfrm>
            <a:off x="1181100" y="4098925"/>
            <a:ext cx="358775" cy="454025"/>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bwMode="white">
          <a:xfrm>
            <a:off x="1539875" y="4098925"/>
            <a:ext cx="360363"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bwMode="white">
          <a:xfrm>
            <a:off x="2632075" y="4098925"/>
            <a:ext cx="3698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349625"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94113"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27488" y="4098925"/>
            <a:ext cx="35560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375150"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bwMode="white">
          <a:xfrm>
            <a:off x="5073650" y="4098925"/>
            <a:ext cx="34925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998788" y="4098925"/>
            <a:ext cx="3444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bwMode="white">
          <a:xfrm>
            <a:off x="1900238"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bwMode="white">
          <a:xfrm>
            <a:off x="2259013" y="4098925"/>
            <a:ext cx="3714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bwMode="white">
          <a:xfrm>
            <a:off x="6488113" y="4100513"/>
            <a:ext cx="358775" cy="45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bwMode="white">
          <a:xfrm>
            <a:off x="613092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bwMode="white">
          <a:xfrm>
            <a:off x="578167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bwMode="white">
          <a:xfrm>
            <a:off x="4714875"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bwMode="white">
          <a:xfrm>
            <a:off x="5422900"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bwMode="white">
          <a:xfrm>
            <a:off x="1187450" y="4886325"/>
            <a:ext cx="357188" cy="45402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bwMode="white">
          <a:xfrm>
            <a:off x="15541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9" name="直接箭头连接符 48"/>
          <p:cNvCxnSpPr/>
          <p:nvPr/>
        </p:nvCxnSpPr>
        <p:spPr>
          <a:xfrm>
            <a:off x="1716088" y="3756025"/>
            <a:ext cx="3175" cy="3429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1646238" y="5391150"/>
            <a:ext cx="0" cy="52070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60" name="文本框 59"/>
          <p:cNvSpPr txBox="1"/>
          <p:nvPr/>
        </p:nvSpPr>
        <p:spPr>
          <a:xfrm>
            <a:off x="0" y="3240088"/>
            <a:ext cx="404018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ea typeface="楷体_GB2312"/>
              </a:rPr>
              <a:t>第二趟：从</a:t>
            </a:r>
            <a:r>
              <a:rPr lang="en-US" altLang="zh-CN" sz="2100" b="1" dirty="0">
                <a:ea typeface="楷体_GB2312"/>
              </a:rPr>
              <a:t>s[2]</a:t>
            </a:r>
            <a:r>
              <a:rPr lang="zh-CN" altLang="en-US" sz="2100" b="1" dirty="0">
                <a:ea typeface="楷体_GB2312"/>
              </a:rPr>
              <a:t>和</a:t>
            </a:r>
            <a:r>
              <a:rPr lang="en-US" altLang="zh-CN" sz="2100" b="1" dirty="0">
                <a:ea typeface="楷体_GB2312"/>
              </a:rPr>
              <a:t>t[1]</a:t>
            </a:r>
            <a:r>
              <a:rPr lang="zh-CN" altLang="en-US" sz="2100" b="1" dirty="0">
                <a:ea typeface="楷体_GB2312"/>
              </a:rPr>
              <a:t>开始匹配</a:t>
            </a:r>
          </a:p>
        </p:txBody>
      </p:sp>
      <p:sp>
        <p:nvSpPr>
          <p:cNvPr id="13" name="文本框 12"/>
          <p:cNvSpPr txBox="1"/>
          <p:nvPr/>
        </p:nvSpPr>
        <p:spPr>
          <a:xfrm>
            <a:off x="2935288" y="3730625"/>
            <a:ext cx="4953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ea typeface="楷体_GB2312"/>
              </a:rPr>
              <a:t>i=2</a:t>
            </a:r>
          </a:p>
        </p:txBody>
      </p:sp>
      <p:sp>
        <p:nvSpPr>
          <p:cNvPr id="16" name="文本框 15"/>
          <p:cNvSpPr txBox="1"/>
          <p:nvPr/>
        </p:nvSpPr>
        <p:spPr>
          <a:xfrm>
            <a:off x="19050" y="4940300"/>
            <a:ext cx="96996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模式串：</a:t>
            </a:r>
          </a:p>
        </p:txBody>
      </p:sp>
      <p:sp>
        <p:nvSpPr>
          <p:cNvPr id="20" name="文本框 19"/>
          <p:cNvSpPr txBox="1"/>
          <p:nvPr/>
        </p:nvSpPr>
        <p:spPr>
          <a:xfrm>
            <a:off x="3767138" y="3729038"/>
            <a:ext cx="2962275"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此时发生失配</a:t>
            </a:r>
          </a:p>
        </p:txBody>
      </p:sp>
      <p:sp>
        <p:nvSpPr>
          <p:cNvPr id="7" name="矩形 6"/>
          <p:cNvSpPr/>
          <p:nvPr/>
        </p:nvSpPr>
        <p:spPr bwMode="white">
          <a:xfrm>
            <a:off x="1892300" y="4886325"/>
            <a:ext cx="35718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4" name="矩形 13"/>
          <p:cNvSpPr/>
          <p:nvPr/>
        </p:nvSpPr>
        <p:spPr bwMode="white">
          <a:xfrm>
            <a:off x="2249488" y="4886325"/>
            <a:ext cx="381000"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5" name="矩形 14"/>
          <p:cNvSpPr/>
          <p:nvPr/>
        </p:nvSpPr>
        <p:spPr bwMode="white">
          <a:xfrm>
            <a:off x="2632075" y="4886325"/>
            <a:ext cx="366713"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bwMode="white">
          <a:xfrm>
            <a:off x="299878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sp>
        <p:nvSpPr>
          <p:cNvPr id="22" name="矩形 21"/>
          <p:cNvSpPr/>
          <p:nvPr/>
        </p:nvSpPr>
        <p:spPr bwMode="white">
          <a:xfrm>
            <a:off x="3343275"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23" name="矩形 22"/>
          <p:cNvSpPr/>
          <p:nvPr/>
        </p:nvSpPr>
        <p:spPr bwMode="white">
          <a:xfrm>
            <a:off x="36877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pic>
        <p:nvPicPr>
          <p:cNvPr id="39968" name="图片 26"/>
          <p:cNvPicPr>
            <a:picLocks noChangeAspect="1"/>
          </p:cNvPicPr>
          <p:nvPr/>
        </p:nvPicPr>
        <p:blipFill>
          <a:blip r:embed="rId2"/>
          <a:stretch>
            <a:fillRect/>
          </a:stretch>
        </p:blipFill>
        <p:spPr>
          <a:xfrm>
            <a:off x="0" y="793750"/>
            <a:ext cx="4729163" cy="2446338"/>
          </a:xfrm>
          <a:prstGeom prst="rect">
            <a:avLst/>
          </a:prstGeom>
          <a:noFill/>
          <a:ln w="9525">
            <a:noFill/>
          </a:ln>
        </p:spPr>
      </p:pic>
      <p:sp>
        <p:nvSpPr>
          <p:cNvPr id="24" name="文本框 23"/>
          <p:cNvSpPr txBox="1"/>
          <p:nvPr/>
        </p:nvSpPr>
        <p:spPr>
          <a:xfrm>
            <a:off x="4816475" y="4972050"/>
            <a:ext cx="3787775"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000" b="1" dirty="0">
                <a:latin typeface="华文楷体" panose="02010600040101010101" pitchFamily="2" charset="-122"/>
                <a:ea typeface="华文楷体" panose="02010600040101010101" pitchFamily="2" charset="-122"/>
              </a:rPr>
              <a:t>j = 1, </a:t>
            </a:r>
            <a:r>
              <a:rPr lang="en-US" altLang="zh-CN" sz="2000" b="1" dirty="0">
                <a:latin typeface="华文楷体" panose="02010600040101010101" pitchFamily="2" charset="-122"/>
                <a:ea typeface="华文楷体" panose="02010600040101010101" pitchFamily="2" charset="-122"/>
                <a:sym typeface="+mn-ea"/>
              </a:rPr>
              <a:t>j=next[1] = 0</a:t>
            </a:r>
          </a:p>
          <a:p>
            <a:pPr marL="0" lvl="0" indent="0">
              <a:spcBef>
                <a:spcPct val="0"/>
              </a:spcBef>
              <a:buNone/>
            </a:pPr>
            <a:r>
              <a:rPr lang="zh-CN" altLang="en-US" sz="2000" b="1" dirty="0">
                <a:latin typeface="华文楷体" panose="02010600040101010101" pitchFamily="2" charset="-122"/>
                <a:ea typeface="华文楷体" panose="02010600040101010101" pitchFamily="2" charset="-122"/>
                <a:sym typeface="+mn-ea"/>
              </a:rPr>
              <a:t>下一步将会进行</a:t>
            </a:r>
            <a:r>
              <a:rPr lang="en-US" altLang="zh-CN" sz="2000" b="1" dirty="0">
                <a:latin typeface="华文楷体" panose="02010600040101010101" pitchFamily="2" charset="-122"/>
                <a:ea typeface="华文楷体" panose="02010600040101010101" pitchFamily="2" charset="-122"/>
                <a:sym typeface="+mn-ea"/>
              </a:rPr>
              <a:t>s[3]</a:t>
            </a:r>
            <a:r>
              <a:rPr lang="zh-CN" altLang="en-US" sz="2000" b="1" dirty="0">
                <a:latin typeface="华文楷体" panose="02010600040101010101" pitchFamily="2" charset="-122"/>
                <a:ea typeface="华文楷体" panose="02010600040101010101" pitchFamily="2" charset="-122"/>
                <a:sym typeface="+mn-ea"/>
              </a:rPr>
              <a:t>和</a:t>
            </a:r>
            <a:r>
              <a:rPr lang="en-US" altLang="zh-CN" sz="2000" b="1" dirty="0">
                <a:latin typeface="华文楷体" panose="02010600040101010101" pitchFamily="2" charset="-122"/>
                <a:ea typeface="华文楷体" panose="02010600040101010101" pitchFamily="2" charset="-122"/>
                <a:sym typeface="+mn-ea"/>
              </a:rPr>
              <a:t>t[1]</a:t>
            </a:r>
            <a:r>
              <a:rPr lang="zh-CN" altLang="en-US" sz="2000" b="1" dirty="0">
                <a:latin typeface="华文楷体" panose="02010600040101010101" pitchFamily="2" charset="-122"/>
                <a:ea typeface="华文楷体" panose="02010600040101010101" pitchFamily="2" charset="-122"/>
                <a:sym typeface="+mn-ea"/>
              </a:rPr>
              <a:t>的比较</a:t>
            </a:r>
            <a:endParaRPr lang="zh-CN" altLang="en-US" sz="2000" b="1" dirty="0">
              <a:latin typeface="华文楷体" panose="02010600040101010101" pitchFamily="2" charset="-122"/>
              <a:ea typeface="华文楷体" panose="02010600040101010101" pitchFamily="2" charset="-122"/>
            </a:endParaRPr>
          </a:p>
          <a:p>
            <a:pPr marL="0" lvl="0" indent="0">
              <a:spcBef>
                <a:spcPct val="0"/>
              </a:spcBef>
              <a:buNone/>
            </a:pPr>
            <a:endParaRPr lang="zh-CN" altLang="en-US" sz="2000" b="1" dirty="0">
              <a:latin typeface="华文楷体" panose="02010600040101010101" pitchFamily="2" charset="-122"/>
              <a:ea typeface="华文楷体" panose="02010600040101010101" pitchFamily="2" charset="-122"/>
            </a:endParaRPr>
          </a:p>
        </p:txBody>
      </p:sp>
      <p:sp>
        <p:nvSpPr>
          <p:cNvPr id="39970" name="文本框 16"/>
          <p:cNvSpPr txBox="1"/>
          <p:nvPr/>
        </p:nvSpPr>
        <p:spPr>
          <a:xfrm>
            <a:off x="19050" y="4098925"/>
            <a:ext cx="87471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主串：</a:t>
            </a:r>
          </a:p>
        </p:txBody>
      </p:sp>
      <p:graphicFrame>
        <p:nvGraphicFramePr>
          <p:cNvPr id="37" name="表格 36"/>
          <p:cNvGraphicFramePr/>
          <p:nvPr/>
        </p:nvGraphicFramePr>
        <p:xfrm>
          <a:off x="4500563" y="908050"/>
          <a:ext cx="4440236" cy="1263650"/>
        </p:xfrm>
        <a:graphic>
          <a:graphicData uri="http://schemas.openxmlformats.org/drawingml/2006/table">
            <a:tbl>
              <a:tblPr firstRow="1" bandRow="1">
                <a:tableStyleId>{5C22544A-7EE6-4342-B048-85BDC9FD1C3A}</a:tableStyleId>
              </a:tblPr>
              <a:tblGrid>
                <a:gridCol w="1149347">
                  <a:extLst>
                    <a:ext uri="{9D8B030D-6E8A-4147-A177-3AD203B41FA5}">
                      <a16:colId xmlns:a16="http://schemas.microsoft.com/office/drawing/2014/main" val="20000"/>
                    </a:ext>
                  </a:extLst>
                </a:gridCol>
                <a:gridCol w="405652">
                  <a:extLst>
                    <a:ext uri="{9D8B030D-6E8A-4147-A177-3AD203B41FA5}">
                      <a16:colId xmlns:a16="http://schemas.microsoft.com/office/drawing/2014/main" val="20001"/>
                    </a:ext>
                  </a:extLst>
                </a:gridCol>
                <a:gridCol w="405652">
                  <a:extLst>
                    <a:ext uri="{9D8B030D-6E8A-4147-A177-3AD203B41FA5}">
                      <a16:colId xmlns:a16="http://schemas.microsoft.com/office/drawing/2014/main" val="20002"/>
                    </a:ext>
                  </a:extLst>
                </a:gridCol>
                <a:gridCol w="405652">
                  <a:extLst>
                    <a:ext uri="{9D8B030D-6E8A-4147-A177-3AD203B41FA5}">
                      <a16:colId xmlns:a16="http://schemas.microsoft.com/office/drawing/2014/main" val="20003"/>
                    </a:ext>
                  </a:extLst>
                </a:gridCol>
                <a:gridCol w="338044">
                  <a:extLst>
                    <a:ext uri="{9D8B030D-6E8A-4147-A177-3AD203B41FA5}">
                      <a16:colId xmlns:a16="http://schemas.microsoft.com/office/drawing/2014/main" val="20004"/>
                    </a:ext>
                  </a:extLst>
                </a:gridCol>
                <a:gridCol w="473261">
                  <a:extLst>
                    <a:ext uri="{9D8B030D-6E8A-4147-A177-3AD203B41FA5}">
                      <a16:colId xmlns:a16="http://schemas.microsoft.com/office/drawing/2014/main" val="20005"/>
                    </a:ext>
                  </a:extLst>
                </a:gridCol>
                <a:gridCol w="405652">
                  <a:extLst>
                    <a:ext uri="{9D8B030D-6E8A-4147-A177-3AD203B41FA5}">
                      <a16:colId xmlns:a16="http://schemas.microsoft.com/office/drawing/2014/main" val="20006"/>
                    </a:ext>
                  </a:extLst>
                </a:gridCol>
                <a:gridCol w="405652">
                  <a:extLst>
                    <a:ext uri="{9D8B030D-6E8A-4147-A177-3AD203B41FA5}">
                      <a16:colId xmlns:a16="http://schemas.microsoft.com/office/drawing/2014/main" val="20007"/>
                    </a:ext>
                  </a:extLst>
                </a:gridCol>
                <a:gridCol w="451324">
                  <a:extLst>
                    <a:ext uri="{9D8B030D-6E8A-4147-A177-3AD203B41FA5}">
                      <a16:colId xmlns:a16="http://schemas.microsoft.com/office/drawing/2014/main" val="20008"/>
                    </a:ext>
                  </a:extLst>
                </a:gridCol>
              </a:tblGrid>
              <a:tr h="373545">
                <a:tc>
                  <a:txBody>
                    <a:bodyPr/>
                    <a:lstStyle/>
                    <a:p>
                      <a:pPr algn="ctr">
                        <a:buNone/>
                      </a:pPr>
                      <a:r>
                        <a:rPr lang="en-US" altLang="zh-CN" sz="2000" b="1" dirty="0">
                          <a:solidFill>
                            <a:schemeClr val="tx1"/>
                          </a:solidFill>
                        </a:rPr>
                        <a:t>j</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1</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2</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3</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4</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5</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6</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7</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8</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extLst>
                  <a:ext uri="{0D108BD9-81ED-4DB2-BD59-A6C34878D82A}">
                    <a16:rowId xmlns:a16="http://schemas.microsoft.com/office/drawing/2014/main" val="10000"/>
                  </a:ext>
                </a:extLst>
              </a:tr>
              <a:tr h="418903">
                <a:tc>
                  <a:txBody>
                    <a:bodyPr/>
                    <a:lstStyle/>
                    <a:p>
                      <a:pPr algn="ctr">
                        <a:buNone/>
                      </a:pPr>
                      <a:r>
                        <a:rPr lang="zh-CN" altLang="en-US" sz="2000" b="0" dirty="0">
                          <a:solidFill>
                            <a:schemeClr val="tx1"/>
                          </a:solidFill>
                        </a:rPr>
                        <a:t>模式串</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extLst>
                  <a:ext uri="{0D108BD9-81ED-4DB2-BD59-A6C34878D82A}">
                    <a16:rowId xmlns:a16="http://schemas.microsoft.com/office/drawing/2014/main" val="10001"/>
                  </a:ext>
                </a:extLst>
              </a:tr>
              <a:tr h="471202">
                <a:tc>
                  <a:txBody>
                    <a:bodyPr/>
                    <a:lstStyle/>
                    <a:p>
                      <a:pPr algn="ctr">
                        <a:buNone/>
                      </a:pPr>
                      <a:r>
                        <a:rPr lang="en-US" altLang="zh-CN" sz="2000" b="1">
                          <a:solidFill>
                            <a:schemeClr val="tx1"/>
                          </a:solidFill>
                        </a:rPr>
                        <a:t>next[j]</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0</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3</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000 0.000000 L 0.034896 0.000000 " pathEditMode="relative" ptsTypes="">
                                      <p:cBhvr>
                                        <p:cTn id="6" dur="1000" fill="hold"/>
                                        <p:tgtEl>
                                          <p:spTgt spid="4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0000 0.000000 L 0.034896 0.000000 " pathEditMode="relative" ptsTypes="">
                                      <p:cBhvr>
                                        <p:cTn id="8" dur="1000" fill="hold"/>
                                        <p:tgtEl>
                                          <p:spTgt spid="4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00000 0.000000 L 0.034896 0.000000 " pathEditMode="relative" ptsTypes="">
                                      <p:cBhvr>
                                        <p:cTn id="10" dur="1000" fill="hold"/>
                                        <p:tgtEl>
                                          <p:spTgt spid="7"/>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0000 0.000000 L 0.034896 0.000000 " pathEditMode="relative" ptsTypes="">
                                      <p:cBhvr>
                                        <p:cTn id="12" dur="1000" fill="hold"/>
                                        <p:tgtEl>
                                          <p:spTgt spid="14"/>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0000 0.000000 L 0.034896 0.000000 " pathEditMode="relative" ptsTypes="">
                                      <p:cBhvr>
                                        <p:cTn id="14" dur="1000" fill="hold"/>
                                        <p:tgtEl>
                                          <p:spTgt spid="15"/>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0000 0.000000 L 0.034896 0.000000 " pathEditMode="relative" ptsTypes="">
                                      <p:cBhvr>
                                        <p:cTn id="16" dur="1000" fill="hold"/>
                                        <p:tgtEl>
                                          <p:spTgt spid="2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0000 0.000000 L 0.034896 0.000000 " pathEditMode="relative" ptsTypes="">
                                      <p:cBhvr>
                                        <p:cTn id="18" dur="1000" fill="hold"/>
                                        <p:tgtEl>
                                          <p:spTgt spid="2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000000 0.000000 L 0.034896 0.000000 " pathEditMode="relative" ptsTypes="">
                                      <p:cBhvr>
                                        <p:cTn id="20" dur="1000" fill="hold"/>
                                        <p:tgtEl>
                                          <p:spTgt spid="23"/>
                                        </p:tgtEl>
                                        <p:attrNameLst>
                                          <p:attrName>ppt_x</p:attrName>
                                          <p:attrName>ppt_y</p:attrName>
                                        </p:attrNameLst>
                                      </p:cBhvr>
                                    </p:animMotion>
                                  </p:childTnLst>
                                </p:cTn>
                              </p:par>
                              <p:par>
                                <p:cTn id="21" presetID="2" presetClass="entr" presetSubtype="4"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linds(horizontal)">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par>
                                <p:cTn id="35" presetID="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7" grpId="0" bldLvl="0" animBg="1"/>
      <p:bldP spid="60" grpId="0"/>
      <p:bldP spid="13" grpId="0"/>
      <p:bldP spid="13" grpId="1"/>
      <p:bldP spid="16" grpId="0"/>
      <p:bldP spid="20" grpId="0"/>
      <p:bldP spid="20" grpId="1"/>
      <p:bldP spid="7" grpId="0" bldLvl="0" animBg="1"/>
      <p:bldP spid="14" grpId="0" bldLvl="0" animBg="1"/>
      <p:bldP spid="15" grpId="0" bldLvl="0" animBg="1"/>
      <p:bldP spid="21" grpId="0" bldLvl="0" animBg="1"/>
      <p:bldP spid="22" grpId="0" bldLvl="0" animBg="1"/>
      <p:bldP spid="23" grpId="0" bldLvl="0" animBg="1"/>
      <p:bldP spid="24" grpId="0"/>
      <p:bldP spid="2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white">
          <a:xfrm>
            <a:off x="1181100" y="4098925"/>
            <a:ext cx="358775" cy="454025"/>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bwMode="white">
          <a:xfrm>
            <a:off x="1539875" y="4098925"/>
            <a:ext cx="360363"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bwMode="white">
          <a:xfrm>
            <a:off x="2632075" y="4098925"/>
            <a:ext cx="3698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349625"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94113"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27488" y="4098925"/>
            <a:ext cx="35560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375150"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bwMode="white">
          <a:xfrm>
            <a:off x="5073650" y="4098925"/>
            <a:ext cx="34925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998788" y="4098925"/>
            <a:ext cx="3444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bwMode="white">
          <a:xfrm>
            <a:off x="1900238"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bwMode="white">
          <a:xfrm>
            <a:off x="2259013" y="4098925"/>
            <a:ext cx="3714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bwMode="white">
          <a:xfrm>
            <a:off x="6488113" y="4100513"/>
            <a:ext cx="358775" cy="45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bwMode="white">
          <a:xfrm>
            <a:off x="613092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bwMode="white">
          <a:xfrm>
            <a:off x="578167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bwMode="white">
          <a:xfrm>
            <a:off x="4714875"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bwMode="white">
          <a:xfrm>
            <a:off x="5422900"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bwMode="white">
          <a:xfrm>
            <a:off x="1533525" y="4886325"/>
            <a:ext cx="358775" cy="45402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bwMode="white">
          <a:xfrm>
            <a:off x="190023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9" name="直接箭头连接符 48"/>
          <p:cNvCxnSpPr/>
          <p:nvPr/>
        </p:nvCxnSpPr>
        <p:spPr>
          <a:xfrm>
            <a:off x="2078038" y="3732213"/>
            <a:ext cx="3175" cy="3429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2079625" y="5351463"/>
            <a:ext cx="0" cy="520700"/>
          </a:xfrm>
          <a:prstGeom prst="straightConnector1">
            <a:avLst/>
          </a:prstGeom>
          <a:ln w="63500">
            <a:tailEnd type="triangle"/>
          </a:ln>
        </p:spPr>
        <p:style>
          <a:lnRef idx="1">
            <a:schemeClr val="accent4"/>
          </a:lnRef>
          <a:fillRef idx="0">
            <a:schemeClr val="accent4"/>
          </a:fillRef>
          <a:effectRef idx="0">
            <a:schemeClr val="accent4"/>
          </a:effectRef>
          <a:fontRef idx="minor">
            <a:schemeClr val="tx1"/>
          </a:fontRef>
        </p:style>
      </p:cxnSp>
      <p:sp>
        <p:nvSpPr>
          <p:cNvPr id="60" name="文本框 59"/>
          <p:cNvSpPr txBox="1"/>
          <p:nvPr/>
        </p:nvSpPr>
        <p:spPr>
          <a:xfrm>
            <a:off x="0" y="3240088"/>
            <a:ext cx="404018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ea typeface="楷体_GB2312"/>
              </a:rPr>
              <a:t>第三趟：从</a:t>
            </a:r>
            <a:r>
              <a:rPr lang="en-US" altLang="zh-CN" sz="2100" b="1" dirty="0">
                <a:ea typeface="楷体_GB2312"/>
              </a:rPr>
              <a:t>s[3]</a:t>
            </a:r>
            <a:r>
              <a:rPr lang="zh-CN" altLang="en-US" sz="2100" b="1" dirty="0">
                <a:ea typeface="楷体_GB2312"/>
              </a:rPr>
              <a:t>和</a:t>
            </a:r>
            <a:r>
              <a:rPr lang="en-US" altLang="zh-CN" sz="2100" b="1" dirty="0">
                <a:ea typeface="楷体_GB2312"/>
              </a:rPr>
              <a:t>t[1]</a:t>
            </a:r>
            <a:r>
              <a:rPr lang="zh-CN" altLang="en-US" sz="2100" b="1" dirty="0">
                <a:ea typeface="楷体_GB2312"/>
              </a:rPr>
              <a:t>开始匹配</a:t>
            </a:r>
          </a:p>
        </p:txBody>
      </p:sp>
      <p:sp>
        <p:nvSpPr>
          <p:cNvPr id="16" name="文本框 15"/>
          <p:cNvSpPr txBox="1"/>
          <p:nvPr/>
        </p:nvSpPr>
        <p:spPr>
          <a:xfrm>
            <a:off x="19050" y="4940300"/>
            <a:ext cx="96996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模式串：</a:t>
            </a:r>
          </a:p>
        </p:txBody>
      </p:sp>
      <p:sp>
        <p:nvSpPr>
          <p:cNvPr id="7" name="矩形 6"/>
          <p:cNvSpPr/>
          <p:nvPr/>
        </p:nvSpPr>
        <p:spPr bwMode="white">
          <a:xfrm>
            <a:off x="2238375" y="4886325"/>
            <a:ext cx="35718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3" name="矩形 12"/>
          <p:cNvSpPr/>
          <p:nvPr/>
        </p:nvSpPr>
        <p:spPr bwMode="white">
          <a:xfrm>
            <a:off x="2595563" y="4886325"/>
            <a:ext cx="381000"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4" name="矩形 13"/>
          <p:cNvSpPr/>
          <p:nvPr/>
        </p:nvSpPr>
        <p:spPr bwMode="white">
          <a:xfrm>
            <a:off x="2978150" y="4886325"/>
            <a:ext cx="366713"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bwMode="white">
          <a:xfrm>
            <a:off x="3344863"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sp>
        <p:nvSpPr>
          <p:cNvPr id="22" name="矩形 21"/>
          <p:cNvSpPr/>
          <p:nvPr/>
        </p:nvSpPr>
        <p:spPr bwMode="white">
          <a:xfrm>
            <a:off x="3689350"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23" name="矩形 22"/>
          <p:cNvSpPr/>
          <p:nvPr/>
        </p:nvSpPr>
        <p:spPr bwMode="white">
          <a:xfrm>
            <a:off x="403383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pic>
        <p:nvPicPr>
          <p:cNvPr id="42014" name="图片 26"/>
          <p:cNvPicPr>
            <a:picLocks noChangeAspect="1"/>
          </p:cNvPicPr>
          <p:nvPr/>
        </p:nvPicPr>
        <p:blipFill>
          <a:blip r:embed="rId2"/>
          <a:stretch>
            <a:fillRect/>
          </a:stretch>
        </p:blipFill>
        <p:spPr>
          <a:xfrm>
            <a:off x="0" y="793750"/>
            <a:ext cx="4729163" cy="2446338"/>
          </a:xfrm>
          <a:prstGeom prst="rect">
            <a:avLst/>
          </a:prstGeom>
          <a:noFill/>
          <a:ln w="9525">
            <a:noFill/>
          </a:ln>
        </p:spPr>
      </p:pic>
      <p:sp>
        <p:nvSpPr>
          <p:cNvPr id="42015" name="文本框 16"/>
          <p:cNvSpPr txBox="1"/>
          <p:nvPr/>
        </p:nvSpPr>
        <p:spPr>
          <a:xfrm>
            <a:off x="19050" y="4098925"/>
            <a:ext cx="87471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主串：</a:t>
            </a:r>
          </a:p>
        </p:txBody>
      </p:sp>
      <p:sp>
        <p:nvSpPr>
          <p:cNvPr id="96" name="文本框 95"/>
          <p:cNvSpPr txBox="1"/>
          <p:nvPr/>
        </p:nvSpPr>
        <p:spPr>
          <a:xfrm>
            <a:off x="4535488" y="3732213"/>
            <a:ext cx="2311400" cy="3698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ea typeface="楷体_GB2312"/>
              </a:rPr>
              <a:t>i = 8 </a:t>
            </a:r>
            <a:r>
              <a:rPr lang="zh-CN" altLang="en-US" sz="1800" b="1" dirty="0">
                <a:ea typeface="楷体_GB2312"/>
                <a:sym typeface="+mn-ea"/>
              </a:rPr>
              <a:t>发生失配</a:t>
            </a:r>
          </a:p>
        </p:txBody>
      </p:sp>
      <p:sp>
        <p:nvSpPr>
          <p:cNvPr id="97" name="文本框 96"/>
          <p:cNvSpPr txBox="1"/>
          <p:nvPr/>
        </p:nvSpPr>
        <p:spPr>
          <a:xfrm>
            <a:off x="4806950" y="4716463"/>
            <a:ext cx="4262438"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000" b="1" dirty="0">
                <a:latin typeface="华文楷体" panose="02010600040101010101" pitchFamily="2" charset="-122"/>
                <a:ea typeface="华文楷体" panose="02010600040101010101" pitchFamily="2" charset="-122"/>
              </a:rPr>
              <a:t>j=6</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j=next[6]=3</a:t>
            </a:r>
          </a:p>
          <a:p>
            <a:pPr marL="0" lvl="0" indent="0">
              <a:spcBef>
                <a:spcPct val="0"/>
              </a:spcBef>
              <a:buNone/>
            </a:pPr>
            <a:r>
              <a:rPr lang="zh-CN" altLang="en-US" sz="2000" b="1" dirty="0">
                <a:latin typeface="华文楷体" panose="02010600040101010101" pitchFamily="2" charset="-122"/>
                <a:ea typeface="华文楷体" panose="02010600040101010101" pitchFamily="2" charset="-122"/>
              </a:rPr>
              <a:t>下一步将进行</a:t>
            </a:r>
            <a:r>
              <a:rPr lang="en-US" altLang="zh-CN" sz="2000" b="1" dirty="0">
                <a:latin typeface="华文楷体" panose="02010600040101010101" pitchFamily="2" charset="-122"/>
                <a:ea typeface="华文楷体" panose="02010600040101010101" pitchFamily="2" charset="-122"/>
              </a:rPr>
              <a:t>s[8]</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t[3]</a:t>
            </a:r>
            <a:r>
              <a:rPr lang="zh-CN" altLang="en-US" sz="2000" b="1" dirty="0">
                <a:latin typeface="华文楷体" panose="02010600040101010101" pitchFamily="2" charset="-122"/>
                <a:ea typeface="华文楷体" panose="02010600040101010101" pitchFamily="2" charset="-122"/>
              </a:rPr>
              <a:t>的比较</a:t>
            </a:r>
          </a:p>
        </p:txBody>
      </p:sp>
      <p:graphicFrame>
        <p:nvGraphicFramePr>
          <p:cNvPr id="35" name="表格 34"/>
          <p:cNvGraphicFramePr/>
          <p:nvPr/>
        </p:nvGraphicFramePr>
        <p:xfrm>
          <a:off x="4500563" y="908050"/>
          <a:ext cx="4440236" cy="1263650"/>
        </p:xfrm>
        <a:graphic>
          <a:graphicData uri="http://schemas.openxmlformats.org/drawingml/2006/table">
            <a:tbl>
              <a:tblPr firstRow="1" bandRow="1">
                <a:tableStyleId>{5C22544A-7EE6-4342-B048-85BDC9FD1C3A}</a:tableStyleId>
              </a:tblPr>
              <a:tblGrid>
                <a:gridCol w="1149347">
                  <a:extLst>
                    <a:ext uri="{9D8B030D-6E8A-4147-A177-3AD203B41FA5}">
                      <a16:colId xmlns:a16="http://schemas.microsoft.com/office/drawing/2014/main" val="20000"/>
                    </a:ext>
                  </a:extLst>
                </a:gridCol>
                <a:gridCol w="405652">
                  <a:extLst>
                    <a:ext uri="{9D8B030D-6E8A-4147-A177-3AD203B41FA5}">
                      <a16:colId xmlns:a16="http://schemas.microsoft.com/office/drawing/2014/main" val="20001"/>
                    </a:ext>
                  </a:extLst>
                </a:gridCol>
                <a:gridCol w="405652">
                  <a:extLst>
                    <a:ext uri="{9D8B030D-6E8A-4147-A177-3AD203B41FA5}">
                      <a16:colId xmlns:a16="http://schemas.microsoft.com/office/drawing/2014/main" val="20002"/>
                    </a:ext>
                  </a:extLst>
                </a:gridCol>
                <a:gridCol w="405652">
                  <a:extLst>
                    <a:ext uri="{9D8B030D-6E8A-4147-A177-3AD203B41FA5}">
                      <a16:colId xmlns:a16="http://schemas.microsoft.com/office/drawing/2014/main" val="20003"/>
                    </a:ext>
                  </a:extLst>
                </a:gridCol>
                <a:gridCol w="338044">
                  <a:extLst>
                    <a:ext uri="{9D8B030D-6E8A-4147-A177-3AD203B41FA5}">
                      <a16:colId xmlns:a16="http://schemas.microsoft.com/office/drawing/2014/main" val="20004"/>
                    </a:ext>
                  </a:extLst>
                </a:gridCol>
                <a:gridCol w="473261">
                  <a:extLst>
                    <a:ext uri="{9D8B030D-6E8A-4147-A177-3AD203B41FA5}">
                      <a16:colId xmlns:a16="http://schemas.microsoft.com/office/drawing/2014/main" val="20005"/>
                    </a:ext>
                  </a:extLst>
                </a:gridCol>
                <a:gridCol w="405652">
                  <a:extLst>
                    <a:ext uri="{9D8B030D-6E8A-4147-A177-3AD203B41FA5}">
                      <a16:colId xmlns:a16="http://schemas.microsoft.com/office/drawing/2014/main" val="20006"/>
                    </a:ext>
                  </a:extLst>
                </a:gridCol>
                <a:gridCol w="405652">
                  <a:extLst>
                    <a:ext uri="{9D8B030D-6E8A-4147-A177-3AD203B41FA5}">
                      <a16:colId xmlns:a16="http://schemas.microsoft.com/office/drawing/2014/main" val="20007"/>
                    </a:ext>
                  </a:extLst>
                </a:gridCol>
                <a:gridCol w="451324">
                  <a:extLst>
                    <a:ext uri="{9D8B030D-6E8A-4147-A177-3AD203B41FA5}">
                      <a16:colId xmlns:a16="http://schemas.microsoft.com/office/drawing/2014/main" val="20008"/>
                    </a:ext>
                  </a:extLst>
                </a:gridCol>
              </a:tblGrid>
              <a:tr h="373545">
                <a:tc>
                  <a:txBody>
                    <a:bodyPr/>
                    <a:lstStyle/>
                    <a:p>
                      <a:pPr algn="ctr">
                        <a:buNone/>
                      </a:pPr>
                      <a:r>
                        <a:rPr lang="en-US" altLang="zh-CN" sz="2000" b="1" dirty="0">
                          <a:solidFill>
                            <a:schemeClr val="tx1"/>
                          </a:solidFill>
                        </a:rPr>
                        <a:t>j</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1</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2</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3</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4</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5</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6</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7</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8</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extLst>
                  <a:ext uri="{0D108BD9-81ED-4DB2-BD59-A6C34878D82A}">
                    <a16:rowId xmlns:a16="http://schemas.microsoft.com/office/drawing/2014/main" val="10000"/>
                  </a:ext>
                </a:extLst>
              </a:tr>
              <a:tr h="418903">
                <a:tc>
                  <a:txBody>
                    <a:bodyPr/>
                    <a:lstStyle/>
                    <a:p>
                      <a:pPr algn="ctr">
                        <a:buNone/>
                      </a:pPr>
                      <a:r>
                        <a:rPr lang="zh-CN" altLang="en-US" sz="2000" b="0" dirty="0">
                          <a:solidFill>
                            <a:schemeClr val="tx1"/>
                          </a:solidFill>
                        </a:rPr>
                        <a:t>模式串</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extLst>
                  <a:ext uri="{0D108BD9-81ED-4DB2-BD59-A6C34878D82A}">
                    <a16:rowId xmlns:a16="http://schemas.microsoft.com/office/drawing/2014/main" val="10001"/>
                  </a:ext>
                </a:extLst>
              </a:tr>
              <a:tr h="471202">
                <a:tc>
                  <a:txBody>
                    <a:bodyPr/>
                    <a:lstStyle/>
                    <a:p>
                      <a:pPr algn="ctr">
                        <a:buNone/>
                      </a:pPr>
                      <a:r>
                        <a:rPr lang="en-US" altLang="zh-CN" sz="2000" b="1">
                          <a:solidFill>
                            <a:schemeClr val="tx1"/>
                          </a:solidFill>
                        </a:rPr>
                        <a:t>next[j]</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0</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3</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extLst>
                  <a:ext uri="{0D108BD9-81ED-4DB2-BD59-A6C34878D82A}">
                    <a16:rowId xmlns:a16="http://schemas.microsoft.com/office/drawing/2014/main" val="10002"/>
                  </a:ext>
                </a:extLst>
              </a:tr>
            </a:tbl>
          </a:graphicData>
        </a:graphic>
      </p:graphicFrame>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0000 0.000000 L 0.038646 0.000000 " pathEditMode="relative" ptsTypes="">
                                      <p:cBhvr>
                                        <p:cTn id="6" dur="1000" fill="hold"/>
                                        <p:tgtEl>
                                          <p:spTgt spid="42"/>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000000 0.000000 L 0.038646 0.000000 " pathEditMode="relative" ptsTypes="">
                                      <p:cBhvr>
                                        <p:cTn id="8" dur="1000" fill="hold"/>
                                        <p:tgtEl>
                                          <p:spTgt spid="4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000000 0.000000 L 0.038646 0.000000 " pathEditMode="relative" ptsTypes="">
                                      <p:cBhvr>
                                        <p:cTn id="10" dur="1000" fill="hold"/>
                                        <p:tgtEl>
                                          <p:spTgt spid="7"/>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000000 0.000000 L 0.038646 0.000000 " pathEditMode="relative" ptsTypes="">
                                      <p:cBhvr>
                                        <p:cTn id="12" dur="1000" fill="hold"/>
                                        <p:tgtEl>
                                          <p:spTgt spid="13"/>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0000 0.000000 L 0.038646 0.000000 " pathEditMode="relative" ptsTypes="">
                                      <p:cBhvr>
                                        <p:cTn id="14" dur="1000" fill="hold"/>
                                        <p:tgtEl>
                                          <p:spTgt spid="14"/>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000000 0.000000 L 0.038646 0.000000 " pathEditMode="relative" ptsTypes="">
                                      <p:cBhvr>
                                        <p:cTn id="16" dur="1000" fill="hold"/>
                                        <p:tgtEl>
                                          <p:spTgt spid="2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000000 0.000000 L 0.038646 0.000000 " pathEditMode="relative" ptsTypes="">
                                      <p:cBhvr>
                                        <p:cTn id="18" dur="1000" fill="hold"/>
                                        <p:tgtEl>
                                          <p:spTgt spid="2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000000 0.000000 L 0.038646 0.000000 " pathEditMode="relative" ptsTypes="">
                                      <p:cBhvr>
                                        <p:cTn id="20" dur="1000" fill="hold"/>
                                        <p:tgtEl>
                                          <p:spTgt spid="23"/>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1042 0.007130 L 0.040469 0.007130 " pathEditMode="relative" ptsTypes="">
                                      <p:cBhvr>
                                        <p:cTn id="24" dur="1000" fill="hold"/>
                                        <p:tgtEl>
                                          <p:spTgt spid="49"/>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001823 0.002315 L 0.034792 0.002315 " pathEditMode="relative" ptsTypes="">
                                      <p:cBhvr>
                                        <p:cTn id="26" dur="1000" fill="hold"/>
                                        <p:tgtEl>
                                          <p:spTgt spid="58"/>
                                        </p:tgtEl>
                                        <p:attrNameLst>
                                          <p:attrName>ppt_x</p:attrName>
                                          <p:attrName>ppt_y</p:attrName>
                                        </p:attrNameLst>
                                      </p:cBhvr>
                                    </p:animMotion>
                                  </p:childTnLst>
                                </p:cTn>
                              </p:par>
                              <p:par>
                                <p:cTn id="27" presetID="1" presetClass="emph" presetSubtype="2" fill="hold" nodeType="withEffect">
                                  <p:stCondLst>
                                    <p:cond delay="0"/>
                                  </p:stCondLst>
                                  <p:childTnLst>
                                    <p:animClr clrSpc="rgb" dir="cw">
                                      <p:cBhvr>
                                        <p:cTn id="28" dur="1000" fill="hold"/>
                                        <p:tgtEl>
                                          <p:spTgt spid="26"/>
                                        </p:tgtEl>
                                        <p:attrNameLst>
                                          <p:attrName>fillcolor</p:attrName>
                                        </p:attrNameLst>
                                      </p:cBhvr>
                                      <p:to>
                                        <a:srgbClr val="62E43A"/>
                                      </p:to>
                                    </p:animClr>
                                    <p:set>
                                      <p:cBhvr>
                                        <p:cTn id="29" dur="1000" fill="hold"/>
                                        <p:tgtEl>
                                          <p:spTgt spid="26"/>
                                        </p:tgtEl>
                                        <p:attrNameLst>
                                          <p:attrName>fill.type</p:attrName>
                                        </p:attrNameLst>
                                      </p:cBhvr>
                                      <p:to>
                                        <p:strVal val="solid"/>
                                      </p:to>
                                    </p:set>
                                    <p:set>
                                      <p:cBhvr>
                                        <p:cTn id="30" dur="1000" fill="hold"/>
                                        <p:tgtEl>
                                          <p:spTgt spid="26"/>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1000" fill="hold"/>
                                        <p:tgtEl>
                                          <p:spTgt spid="42"/>
                                        </p:tgtEl>
                                        <p:attrNameLst>
                                          <p:attrName>fillcolor</p:attrName>
                                        </p:attrNameLst>
                                      </p:cBhvr>
                                      <p:to>
                                        <a:srgbClr val="62E43A"/>
                                      </p:to>
                                    </p:animClr>
                                    <p:set>
                                      <p:cBhvr>
                                        <p:cTn id="33" dur="1000" fill="hold"/>
                                        <p:tgtEl>
                                          <p:spTgt spid="42"/>
                                        </p:tgtEl>
                                        <p:attrNameLst>
                                          <p:attrName>fill.type</p:attrName>
                                        </p:attrNameLst>
                                      </p:cBhvr>
                                      <p:to>
                                        <p:strVal val="solid"/>
                                      </p:to>
                                    </p:set>
                                    <p:set>
                                      <p:cBhvr>
                                        <p:cTn id="34" dur="1000" fill="hold"/>
                                        <p:tgtEl>
                                          <p:spTgt spid="42"/>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0.033854 0.005648 L 0.075365 0.007315 " pathEditMode="relative" ptsTypes="">
                                      <p:cBhvr>
                                        <p:cTn id="38" dur="1000" fill="hold"/>
                                        <p:tgtEl>
                                          <p:spTgt spid="58"/>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042344 0.008889 L 0.081979 0.008889 " pathEditMode="relative" ptsTypes="">
                                      <p:cBhvr>
                                        <p:cTn id="40" dur="1000" fill="hold"/>
                                        <p:tgtEl>
                                          <p:spTgt spid="49"/>
                                        </p:tgtEl>
                                        <p:attrNameLst>
                                          <p:attrName>ppt_x</p:attrName>
                                          <p:attrName>ppt_y</p:attrName>
                                        </p:attrNameLst>
                                      </p:cBhvr>
                                    </p:animMotion>
                                  </p:childTnLst>
                                </p:cTn>
                              </p:par>
                              <p:par>
                                <p:cTn id="41" presetID="1" presetClass="emph" presetSubtype="2" fill="hold" nodeType="withEffect">
                                  <p:stCondLst>
                                    <p:cond delay="0"/>
                                  </p:stCondLst>
                                  <p:childTnLst>
                                    <p:animClr clrSpc="rgb" dir="cw">
                                      <p:cBhvr>
                                        <p:cTn id="42" dur="1000" fill="hold"/>
                                        <p:tgtEl>
                                          <p:spTgt spid="30"/>
                                        </p:tgtEl>
                                        <p:attrNameLst>
                                          <p:attrName>fillcolor</p:attrName>
                                        </p:attrNameLst>
                                      </p:cBhvr>
                                      <p:to>
                                        <a:srgbClr val="62E43A"/>
                                      </p:to>
                                    </p:animClr>
                                    <p:set>
                                      <p:cBhvr>
                                        <p:cTn id="43" dur="1000" fill="hold"/>
                                        <p:tgtEl>
                                          <p:spTgt spid="30"/>
                                        </p:tgtEl>
                                        <p:attrNameLst>
                                          <p:attrName>fill.type</p:attrName>
                                        </p:attrNameLst>
                                      </p:cBhvr>
                                      <p:to>
                                        <p:strVal val="solid"/>
                                      </p:to>
                                    </p:set>
                                    <p:set>
                                      <p:cBhvr>
                                        <p:cTn id="44" dur="1000" fill="hold"/>
                                        <p:tgtEl>
                                          <p:spTgt spid="30"/>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1000" fill="hold"/>
                                        <p:tgtEl>
                                          <p:spTgt spid="47"/>
                                        </p:tgtEl>
                                        <p:attrNameLst>
                                          <p:attrName>fillcolor</p:attrName>
                                        </p:attrNameLst>
                                      </p:cBhvr>
                                      <p:to>
                                        <a:srgbClr val="62E43A"/>
                                      </p:to>
                                    </p:animClr>
                                    <p:set>
                                      <p:cBhvr>
                                        <p:cTn id="47" dur="1000" fill="hold"/>
                                        <p:tgtEl>
                                          <p:spTgt spid="47"/>
                                        </p:tgtEl>
                                        <p:attrNameLst>
                                          <p:attrName>fill.type</p:attrName>
                                        </p:attrNameLst>
                                      </p:cBhvr>
                                      <p:to>
                                        <p:strVal val="solid"/>
                                      </p:to>
                                    </p:set>
                                    <p:set>
                                      <p:cBhvr>
                                        <p:cTn id="48" dur="1000" fill="hold"/>
                                        <p:tgtEl>
                                          <p:spTgt spid="47"/>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077240 0.005556 L 0.192344 0.005463 " pathEditMode="relative" rAng="0" ptsTypes="">
                                      <p:cBhvr>
                                        <p:cTn id="52" dur="1000" fill="hold"/>
                                        <p:tgtEl>
                                          <p:spTgt spid="49"/>
                                        </p:tgtEl>
                                        <p:attrNameLst>
                                          <p:attrName>ppt_x</p:attrName>
                                          <p:attrName>ppt_y</p:attrName>
                                        </p:attrNameLst>
                                      </p:cBhvr>
                                      <p:rCtr x="100" y="0"/>
                                    </p:animMotion>
                                  </p:childTnLst>
                                </p:cTn>
                              </p:par>
                              <p:par>
                                <p:cTn id="53" presetID="0" presetClass="path" presetSubtype="0" accel="50000" decel="50000" fill="hold" nodeType="withEffect">
                                  <p:stCondLst>
                                    <p:cond delay="0"/>
                                  </p:stCondLst>
                                  <p:childTnLst>
                                    <p:animMotion origin="layout" path="M 0.041407 0.005648 L 0.199896 0.005648 " pathEditMode="relative" rAng="0" ptsTypes="">
                                      <p:cBhvr>
                                        <p:cTn id="54" dur="1000" fill="hold"/>
                                        <p:tgtEl>
                                          <p:spTgt spid="58"/>
                                        </p:tgtEl>
                                        <p:attrNameLst>
                                          <p:attrName>ppt_x</p:attrName>
                                          <p:attrName>ppt_y</p:attrName>
                                        </p:attrNameLst>
                                      </p:cBhvr>
                                      <p:rCtr x="100" y="0"/>
                                    </p:animMotion>
                                  </p:childTnLst>
                                </p:cTn>
                              </p:par>
                              <p:par>
                                <p:cTn id="55" presetID="1" presetClass="emph" presetSubtype="2" fill="hold" nodeType="withEffect">
                                  <p:stCondLst>
                                    <p:cond delay="0"/>
                                  </p:stCondLst>
                                  <p:childTnLst>
                                    <p:animClr clrSpc="rgb" dir="cw">
                                      <p:cBhvr>
                                        <p:cTn id="56" dur="1000" fill="hold"/>
                                        <p:tgtEl>
                                          <p:spTgt spid="7"/>
                                        </p:tgtEl>
                                        <p:attrNameLst>
                                          <p:attrName>fillcolor</p:attrName>
                                        </p:attrNameLst>
                                      </p:cBhvr>
                                      <p:to>
                                        <a:srgbClr val="62E43A"/>
                                      </p:to>
                                    </p:animClr>
                                    <p:set>
                                      <p:cBhvr>
                                        <p:cTn id="57" dur="1000" fill="hold"/>
                                        <p:tgtEl>
                                          <p:spTgt spid="7"/>
                                        </p:tgtEl>
                                        <p:attrNameLst>
                                          <p:attrName>fill.type</p:attrName>
                                        </p:attrNameLst>
                                      </p:cBhvr>
                                      <p:to>
                                        <p:strVal val="solid"/>
                                      </p:to>
                                    </p:set>
                                    <p:set>
                                      <p:cBhvr>
                                        <p:cTn id="58" dur="1000" fill="hold"/>
                                        <p:tgtEl>
                                          <p:spTgt spid="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13"/>
                                        </p:tgtEl>
                                        <p:attrNameLst>
                                          <p:attrName>fillcolor</p:attrName>
                                        </p:attrNameLst>
                                      </p:cBhvr>
                                      <p:to>
                                        <a:srgbClr val="62E43A"/>
                                      </p:to>
                                    </p:animClr>
                                    <p:set>
                                      <p:cBhvr>
                                        <p:cTn id="61" dur="1000" fill="hold"/>
                                        <p:tgtEl>
                                          <p:spTgt spid="13"/>
                                        </p:tgtEl>
                                        <p:attrNameLst>
                                          <p:attrName>fill.type</p:attrName>
                                        </p:attrNameLst>
                                      </p:cBhvr>
                                      <p:to>
                                        <p:strVal val="solid"/>
                                      </p:to>
                                    </p:set>
                                    <p:set>
                                      <p:cBhvr>
                                        <p:cTn id="62" dur="1000" fill="hold"/>
                                        <p:tgtEl>
                                          <p:spTgt spid="13"/>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14"/>
                                        </p:tgtEl>
                                        <p:attrNameLst>
                                          <p:attrName>fillcolor</p:attrName>
                                        </p:attrNameLst>
                                      </p:cBhvr>
                                      <p:to>
                                        <a:srgbClr val="62E43A"/>
                                      </p:to>
                                    </p:animClr>
                                    <p:set>
                                      <p:cBhvr>
                                        <p:cTn id="65" dur="1000" fill="hold"/>
                                        <p:tgtEl>
                                          <p:spTgt spid="14"/>
                                        </p:tgtEl>
                                        <p:attrNameLst>
                                          <p:attrName>fill.type</p:attrName>
                                        </p:attrNameLst>
                                      </p:cBhvr>
                                      <p:to>
                                        <p:strVal val="solid"/>
                                      </p:to>
                                    </p:set>
                                    <p:set>
                                      <p:cBhvr>
                                        <p:cTn id="66" dur="1000" fill="hold"/>
                                        <p:tgtEl>
                                          <p:spTgt spid="14"/>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6"/>
                                        </p:tgtEl>
                                        <p:attrNameLst>
                                          <p:attrName>fillcolor</p:attrName>
                                        </p:attrNameLst>
                                      </p:cBhvr>
                                      <p:to>
                                        <a:srgbClr val="62E43A"/>
                                      </p:to>
                                    </p:animClr>
                                    <p:set>
                                      <p:cBhvr>
                                        <p:cTn id="69" dur="1000" fill="hold"/>
                                        <p:tgtEl>
                                          <p:spTgt spid="6"/>
                                        </p:tgtEl>
                                        <p:attrNameLst>
                                          <p:attrName>fill.type</p:attrName>
                                        </p:attrNameLst>
                                      </p:cBhvr>
                                      <p:to>
                                        <p:strVal val="solid"/>
                                      </p:to>
                                    </p:set>
                                    <p:set>
                                      <p:cBhvr>
                                        <p:cTn id="70" dur="1000" fill="hold"/>
                                        <p:tgtEl>
                                          <p:spTgt spid="6"/>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8"/>
                                        </p:tgtEl>
                                        <p:attrNameLst>
                                          <p:attrName>fillcolor</p:attrName>
                                        </p:attrNameLst>
                                      </p:cBhvr>
                                      <p:to>
                                        <a:srgbClr val="62E43A"/>
                                      </p:to>
                                    </p:animClr>
                                    <p:set>
                                      <p:cBhvr>
                                        <p:cTn id="73" dur="1000" fill="hold"/>
                                        <p:tgtEl>
                                          <p:spTgt spid="8"/>
                                        </p:tgtEl>
                                        <p:attrNameLst>
                                          <p:attrName>fill.type</p:attrName>
                                        </p:attrNameLst>
                                      </p:cBhvr>
                                      <p:to>
                                        <p:strVal val="solid"/>
                                      </p:to>
                                    </p:set>
                                    <p:set>
                                      <p:cBhvr>
                                        <p:cTn id="74" dur="1000" fill="hold"/>
                                        <p:tgtEl>
                                          <p:spTgt spid="8"/>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18"/>
                                        </p:tgtEl>
                                        <p:attrNameLst>
                                          <p:attrName>fillcolor</p:attrName>
                                        </p:attrNameLst>
                                      </p:cBhvr>
                                      <p:to>
                                        <a:srgbClr val="62E43A"/>
                                      </p:to>
                                    </p:animClr>
                                    <p:set>
                                      <p:cBhvr>
                                        <p:cTn id="77" dur="1000" fill="hold"/>
                                        <p:tgtEl>
                                          <p:spTgt spid="18"/>
                                        </p:tgtEl>
                                        <p:attrNameLst>
                                          <p:attrName>fill.type</p:attrName>
                                        </p:attrNameLst>
                                      </p:cBhvr>
                                      <p:to>
                                        <p:strVal val="solid"/>
                                      </p:to>
                                    </p:set>
                                    <p:set>
                                      <p:cBhvr>
                                        <p:cTn id="78" dur="1000" fill="hold"/>
                                        <p:tgtEl>
                                          <p:spTgt spid="18"/>
                                        </p:tgtEl>
                                        <p:attrNameLst>
                                          <p:attrName>fill.on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000" fill="hold">
                                          <p:stCondLst>
                                            <p:cond delay="0"/>
                                          </p:stCondLst>
                                        </p:cTn>
                                        <p:tgtEl>
                                          <p:spTgt spid="96"/>
                                        </p:tgtEl>
                                        <p:attrNameLst>
                                          <p:attrName>style.visibility</p:attrName>
                                        </p:attrNameLst>
                                      </p:cBhvr>
                                      <p:to>
                                        <p:strVal val="visible"/>
                                      </p:to>
                                    </p:set>
                                    <p:anim calcmode="lin" valueType="num">
                                      <p:cBhvr additive="base">
                                        <p:cTn id="83" dur="1000" fill="hold"/>
                                        <p:tgtEl>
                                          <p:spTgt spid="96"/>
                                        </p:tgtEl>
                                        <p:attrNameLst>
                                          <p:attrName>ppt_x</p:attrName>
                                        </p:attrNameLst>
                                      </p:cBhvr>
                                      <p:tavLst>
                                        <p:tav tm="0">
                                          <p:val>
                                            <p:strVal val="#ppt_x"/>
                                          </p:val>
                                        </p:tav>
                                        <p:tav tm="100000">
                                          <p:val>
                                            <p:strVal val="#ppt_x"/>
                                          </p:val>
                                        </p:tav>
                                      </p:tavLst>
                                    </p:anim>
                                    <p:anim calcmode="lin" valueType="num">
                                      <p:cBhvr additive="base">
                                        <p:cTn id="84" dur="1000" fill="hold"/>
                                        <p:tgtEl>
                                          <p:spTgt spid="96"/>
                                        </p:tgtEl>
                                        <p:attrNameLst>
                                          <p:attrName>ppt_y</p:attrName>
                                        </p:attrNameLst>
                                      </p:cBhvr>
                                      <p:tavLst>
                                        <p:tav tm="0">
                                          <p:val>
                                            <p:strVal val="0-#ppt_h/2"/>
                                          </p:val>
                                        </p:tav>
                                        <p:tav tm="100000">
                                          <p:val>
                                            <p:strVal val="#ppt_y"/>
                                          </p:val>
                                        </p:tav>
                                      </p:tavLst>
                                    </p:anim>
                                  </p:childTnLst>
                                </p:cTn>
                              </p:par>
                              <p:par>
                                <p:cTn id="85" presetID="2" presetClass="entr" presetSubtype="4" fill="hold" grpId="0" nodeType="withEffect">
                                  <p:stCondLst>
                                    <p:cond delay="0"/>
                                  </p:stCondLst>
                                  <p:childTnLst>
                                    <p:set>
                                      <p:cBhvr>
                                        <p:cTn id="86" dur="1000" fill="hold">
                                          <p:stCondLst>
                                            <p:cond delay="0"/>
                                          </p:stCondLst>
                                        </p:cTn>
                                        <p:tgtEl>
                                          <p:spTgt spid="97"/>
                                        </p:tgtEl>
                                        <p:attrNameLst>
                                          <p:attrName>style.visibility</p:attrName>
                                        </p:attrNameLst>
                                      </p:cBhvr>
                                      <p:to>
                                        <p:strVal val="visible"/>
                                      </p:to>
                                    </p:set>
                                    <p:anim calcmode="lin" valueType="num">
                                      <p:cBhvr additive="base">
                                        <p:cTn id="87" dur="1000" fill="hold"/>
                                        <p:tgtEl>
                                          <p:spTgt spid="97"/>
                                        </p:tgtEl>
                                        <p:attrNameLst>
                                          <p:attrName>ppt_x</p:attrName>
                                        </p:attrNameLst>
                                      </p:cBhvr>
                                      <p:tavLst>
                                        <p:tav tm="0">
                                          <p:val>
                                            <p:strVal val="#ppt_x"/>
                                          </p:val>
                                        </p:tav>
                                        <p:tav tm="100000">
                                          <p:val>
                                            <p:strVal val="#ppt_x"/>
                                          </p:val>
                                        </p:tav>
                                      </p:tavLst>
                                    </p:anim>
                                    <p:anim calcmode="lin" valueType="num">
                                      <p:cBhvr additive="base">
                                        <p:cTn id="88" dur="1000" fill="hold"/>
                                        <p:tgtEl>
                                          <p:spTgt spid="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7" grpId="0" bldLvl="0" animBg="1"/>
      <p:bldP spid="60" grpId="0"/>
      <p:bldP spid="16" grpId="0"/>
      <p:bldP spid="7" grpId="0" bldLvl="0" animBg="1"/>
      <p:bldP spid="13" grpId="0" bldLvl="0" animBg="1"/>
      <p:bldP spid="14" grpId="0" bldLvl="0" animBg="1"/>
      <p:bldP spid="21" grpId="0" bldLvl="0" animBg="1"/>
      <p:bldP spid="22" grpId="0" bldLvl="0" animBg="1"/>
      <p:bldP spid="23" grpId="0" bldLvl="0" animBg="1"/>
      <p:bldP spid="96" grpId="0"/>
      <p:bldP spid="96" grpId="1"/>
      <p:bldP spid="97" grpId="0"/>
      <p:bldP spid="9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white">
          <a:xfrm>
            <a:off x="1181100" y="4098925"/>
            <a:ext cx="358775" cy="454025"/>
          </a:xfrm>
          <a:prstGeom prst="rect">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 name="矩形 4"/>
          <p:cNvSpPr/>
          <p:nvPr/>
        </p:nvSpPr>
        <p:spPr bwMode="white">
          <a:xfrm>
            <a:off x="1539875" y="4098925"/>
            <a:ext cx="360363"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bwMode="white">
          <a:xfrm>
            <a:off x="2632075" y="4098925"/>
            <a:ext cx="3698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349625"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94113"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27488" y="4098925"/>
            <a:ext cx="35560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375150" y="4098925"/>
            <a:ext cx="33813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bwMode="white">
          <a:xfrm>
            <a:off x="5073650" y="4098925"/>
            <a:ext cx="349250"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2998788" y="4098925"/>
            <a:ext cx="3444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bwMode="white">
          <a:xfrm>
            <a:off x="1900238"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bwMode="white">
          <a:xfrm>
            <a:off x="2259013" y="4098925"/>
            <a:ext cx="3714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bwMode="white">
          <a:xfrm>
            <a:off x="6488113" y="4100513"/>
            <a:ext cx="358775" cy="45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bwMode="white">
          <a:xfrm>
            <a:off x="613092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bwMode="white">
          <a:xfrm>
            <a:off x="5781675" y="4098925"/>
            <a:ext cx="357188"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bwMode="white">
          <a:xfrm>
            <a:off x="4714875"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bwMode="white">
          <a:xfrm>
            <a:off x="5422900" y="4098925"/>
            <a:ext cx="358775" cy="454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bwMode="white">
          <a:xfrm>
            <a:off x="2982913" y="4886325"/>
            <a:ext cx="357188" cy="454025"/>
          </a:xfrm>
          <a:prstGeom prst="rect">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bwMode="white">
          <a:xfrm>
            <a:off x="3349625"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9" name="直接箭头连接符 48"/>
          <p:cNvCxnSpPr/>
          <p:nvPr/>
        </p:nvCxnSpPr>
        <p:spPr>
          <a:xfrm>
            <a:off x="3856038" y="3757613"/>
            <a:ext cx="4763" cy="3429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0" y="3240088"/>
            <a:ext cx="404018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ea typeface="楷体_GB2312"/>
              </a:rPr>
              <a:t>第四趟：从</a:t>
            </a:r>
            <a:r>
              <a:rPr lang="en-US" altLang="zh-CN" sz="2100" b="1" dirty="0">
                <a:ea typeface="楷体_GB2312"/>
              </a:rPr>
              <a:t>s[8]</a:t>
            </a:r>
            <a:r>
              <a:rPr lang="zh-CN" altLang="en-US" sz="2100" b="1" dirty="0">
                <a:ea typeface="楷体_GB2312"/>
              </a:rPr>
              <a:t>和</a:t>
            </a:r>
            <a:r>
              <a:rPr lang="en-US" altLang="zh-CN" sz="2100" b="1" dirty="0">
                <a:ea typeface="楷体_GB2312"/>
              </a:rPr>
              <a:t>t[3]</a:t>
            </a:r>
            <a:r>
              <a:rPr lang="zh-CN" altLang="en-US" sz="2100" b="1" dirty="0">
                <a:ea typeface="楷体_GB2312"/>
              </a:rPr>
              <a:t>开始匹配</a:t>
            </a:r>
          </a:p>
        </p:txBody>
      </p:sp>
      <p:sp>
        <p:nvSpPr>
          <p:cNvPr id="16" name="文本框 15"/>
          <p:cNvSpPr txBox="1"/>
          <p:nvPr/>
        </p:nvSpPr>
        <p:spPr>
          <a:xfrm>
            <a:off x="19050" y="4940300"/>
            <a:ext cx="969963" cy="646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rPr>
              <a:t>模式串：</a:t>
            </a:r>
          </a:p>
        </p:txBody>
      </p:sp>
      <p:sp>
        <p:nvSpPr>
          <p:cNvPr id="7" name="矩形 6"/>
          <p:cNvSpPr/>
          <p:nvPr/>
        </p:nvSpPr>
        <p:spPr bwMode="white">
          <a:xfrm>
            <a:off x="3687763" y="4886325"/>
            <a:ext cx="35718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3" name="矩形 12"/>
          <p:cNvSpPr/>
          <p:nvPr/>
        </p:nvSpPr>
        <p:spPr bwMode="white">
          <a:xfrm>
            <a:off x="4044950" y="4886325"/>
            <a:ext cx="381000"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14" name="矩形 13"/>
          <p:cNvSpPr/>
          <p:nvPr/>
        </p:nvSpPr>
        <p:spPr bwMode="white">
          <a:xfrm>
            <a:off x="4427538" y="4886325"/>
            <a:ext cx="366713"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bwMode="white">
          <a:xfrm>
            <a:off x="4794250"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sp>
        <p:nvSpPr>
          <p:cNvPr id="22" name="矩形 21"/>
          <p:cNvSpPr/>
          <p:nvPr/>
        </p:nvSpPr>
        <p:spPr bwMode="white">
          <a:xfrm>
            <a:off x="5138738"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p>
        </p:txBody>
      </p:sp>
      <p:sp>
        <p:nvSpPr>
          <p:cNvPr id="23" name="矩形 22"/>
          <p:cNvSpPr/>
          <p:nvPr/>
        </p:nvSpPr>
        <p:spPr bwMode="white">
          <a:xfrm>
            <a:off x="5483225" y="4886325"/>
            <a:ext cx="338138" cy="45402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p>
        </p:txBody>
      </p:sp>
      <p:pic>
        <p:nvPicPr>
          <p:cNvPr id="44061" name="图片 26"/>
          <p:cNvPicPr>
            <a:picLocks noChangeAspect="1"/>
          </p:cNvPicPr>
          <p:nvPr/>
        </p:nvPicPr>
        <p:blipFill>
          <a:blip r:embed="rId2"/>
          <a:stretch>
            <a:fillRect/>
          </a:stretch>
        </p:blipFill>
        <p:spPr>
          <a:xfrm>
            <a:off x="0" y="798513"/>
            <a:ext cx="4729163" cy="2446337"/>
          </a:xfrm>
          <a:prstGeom prst="rect">
            <a:avLst/>
          </a:prstGeom>
          <a:noFill/>
          <a:ln w="9525">
            <a:noFill/>
          </a:ln>
        </p:spPr>
      </p:pic>
      <p:sp>
        <p:nvSpPr>
          <p:cNvPr id="44062" name="文本框 16"/>
          <p:cNvSpPr txBox="1"/>
          <p:nvPr/>
        </p:nvSpPr>
        <p:spPr>
          <a:xfrm>
            <a:off x="19050" y="4098925"/>
            <a:ext cx="874713"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主串：</a:t>
            </a:r>
          </a:p>
        </p:txBody>
      </p:sp>
      <p:sp>
        <p:nvSpPr>
          <p:cNvPr id="44063" name="文本框 12"/>
          <p:cNvSpPr txBox="1"/>
          <p:nvPr/>
        </p:nvSpPr>
        <p:spPr>
          <a:xfrm>
            <a:off x="2976563" y="3754438"/>
            <a:ext cx="668337"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ea typeface="楷体_GB2312"/>
                <a:sym typeface="+mn-ea"/>
              </a:rPr>
              <a:t>i = 8 </a:t>
            </a:r>
          </a:p>
        </p:txBody>
      </p:sp>
      <p:cxnSp>
        <p:nvCxnSpPr>
          <p:cNvPr id="15" name="直接箭头连接符 14"/>
          <p:cNvCxnSpPr/>
          <p:nvPr/>
        </p:nvCxnSpPr>
        <p:spPr>
          <a:xfrm flipV="1">
            <a:off x="3838575" y="5392738"/>
            <a:ext cx="4763" cy="447675"/>
          </a:xfrm>
          <a:prstGeom prst="straightConnector1">
            <a:avLst/>
          </a:prstGeom>
          <a:ln w="635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388100" y="5064125"/>
            <a:ext cx="2360613"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000" b="1" dirty="0">
                <a:latin typeface="华文楷体" panose="02010600040101010101" pitchFamily="2" charset="-122"/>
                <a:ea typeface="华文楷体" panose="02010600040101010101" pitchFamily="2" charset="-122"/>
              </a:rPr>
              <a:t>j=9(j&gt;8,</a:t>
            </a:r>
            <a:r>
              <a:rPr lang="zh-CN" altLang="en-US" sz="2000" b="1" dirty="0">
                <a:latin typeface="华文楷体" panose="02010600040101010101" pitchFamily="2" charset="-122"/>
                <a:ea typeface="华文楷体" panose="02010600040101010101" pitchFamily="2" charset="-122"/>
              </a:rPr>
              <a:t>匹配成功）</a:t>
            </a:r>
          </a:p>
        </p:txBody>
      </p:sp>
      <p:graphicFrame>
        <p:nvGraphicFramePr>
          <p:cNvPr id="35" name="表格 34"/>
          <p:cNvGraphicFramePr/>
          <p:nvPr/>
        </p:nvGraphicFramePr>
        <p:xfrm>
          <a:off x="4500563" y="908050"/>
          <a:ext cx="4440236" cy="1263650"/>
        </p:xfrm>
        <a:graphic>
          <a:graphicData uri="http://schemas.openxmlformats.org/drawingml/2006/table">
            <a:tbl>
              <a:tblPr firstRow="1" bandRow="1">
                <a:tableStyleId>{5C22544A-7EE6-4342-B048-85BDC9FD1C3A}</a:tableStyleId>
              </a:tblPr>
              <a:tblGrid>
                <a:gridCol w="1149347">
                  <a:extLst>
                    <a:ext uri="{9D8B030D-6E8A-4147-A177-3AD203B41FA5}">
                      <a16:colId xmlns:a16="http://schemas.microsoft.com/office/drawing/2014/main" val="20000"/>
                    </a:ext>
                  </a:extLst>
                </a:gridCol>
                <a:gridCol w="405652">
                  <a:extLst>
                    <a:ext uri="{9D8B030D-6E8A-4147-A177-3AD203B41FA5}">
                      <a16:colId xmlns:a16="http://schemas.microsoft.com/office/drawing/2014/main" val="20001"/>
                    </a:ext>
                  </a:extLst>
                </a:gridCol>
                <a:gridCol w="405652">
                  <a:extLst>
                    <a:ext uri="{9D8B030D-6E8A-4147-A177-3AD203B41FA5}">
                      <a16:colId xmlns:a16="http://schemas.microsoft.com/office/drawing/2014/main" val="20002"/>
                    </a:ext>
                  </a:extLst>
                </a:gridCol>
                <a:gridCol w="405652">
                  <a:extLst>
                    <a:ext uri="{9D8B030D-6E8A-4147-A177-3AD203B41FA5}">
                      <a16:colId xmlns:a16="http://schemas.microsoft.com/office/drawing/2014/main" val="20003"/>
                    </a:ext>
                  </a:extLst>
                </a:gridCol>
                <a:gridCol w="338044">
                  <a:extLst>
                    <a:ext uri="{9D8B030D-6E8A-4147-A177-3AD203B41FA5}">
                      <a16:colId xmlns:a16="http://schemas.microsoft.com/office/drawing/2014/main" val="20004"/>
                    </a:ext>
                  </a:extLst>
                </a:gridCol>
                <a:gridCol w="473261">
                  <a:extLst>
                    <a:ext uri="{9D8B030D-6E8A-4147-A177-3AD203B41FA5}">
                      <a16:colId xmlns:a16="http://schemas.microsoft.com/office/drawing/2014/main" val="20005"/>
                    </a:ext>
                  </a:extLst>
                </a:gridCol>
                <a:gridCol w="405652">
                  <a:extLst>
                    <a:ext uri="{9D8B030D-6E8A-4147-A177-3AD203B41FA5}">
                      <a16:colId xmlns:a16="http://schemas.microsoft.com/office/drawing/2014/main" val="20006"/>
                    </a:ext>
                  </a:extLst>
                </a:gridCol>
                <a:gridCol w="405652">
                  <a:extLst>
                    <a:ext uri="{9D8B030D-6E8A-4147-A177-3AD203B41FA5}">
                      <a16:colId xmlns:a16="http://schemas.microsoft.com/office/drawing/2014/main" val="20007"/>
                    </a:ext>
                  </a:extLst>
                </a:gridCol>
                <a:gridCol w="451324">
                  <a:extLst>
                    <a:ext uri="{9D8B030D-6E8A-4147-A177-3AD203B41FA5}">
                      <a16:colId xmlns:a16="http://schemas.microsoft.com/office/drawing/2014/main" val="20008"/>
                    </a:ext>
                  </a:extLst>
                </a:gridCol>
              </a:tblGrid>
              <a:tr h="373545">
                <a:tc>
                  <a:txBody>
                    <a:bodyPr/>
                    <a:lstStyle/>
                    <a:p>
                      <a:pPr algn="ctr">
                        <a:buNone/>
                      </a:pPr>
                      <a:r>
                        <a:rPr lang="en-US" altLang="zh-CN" sz="2000" b="1" dirty="0">
                          <a:solidFill>
                            <a:schemeClr val="tx1"/>
                          </a:solidFill>
                        </a:rPr>
                        <a:t>j</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1</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chemeClr val="tx1">
                              <a:lumMod val="50000"/>
                              <a:lumOff val="50000"/>
                            </a:schemeClr>
                          </a:solidFill>
                        </a:rPr>
                        <a:t>2</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3</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4</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dirty="0">
                          <a:solidFill>
                            <a:srgbClr val="646464"/>
                          </a:solidFill>
                        </a:rPr>
                        <a:t>5</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6</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7</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tc>
                  <a:txBody>
                    <a:bodyPr/>
                    <a:lstStyle/>
                    <a:p>
                      <a:pPr algn="ctr">
                        <a:buNone/>
                      </a:pPr>
                      <a:r>
                        <a:rPr lang="en-US" altLang="zh-CN" sz="2000">
                          <a:solidFill>
                            <a:srgbClr val="646464"/>
                          </a:solidFill>
                        </a:rPr>
                        <a:t>8</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solidFill>
                      <a:schemeClr val="bg1"/>
                    </a:solidFill>
                  </a:tcPr>
                </a:tc>
                <a:extLst>
                  <a:ext uri="{0D108BD9-81ED-4DB2-BD59-A6C34878D82A}">
                    <a16:rowId xmlns:a16="http://schemas.microsoft.com/office/drawing/2014/main" val="10000"/>
                  </a:ext>
                </a:extLst>
              </a:tr>
              <a:tr h="418903">
                <a:tc>
                  <a:txBody>
                    <a:bodyPr/>
                    <a:lstStyle/>
                    <a:p>
                      <a:pPr algn="ctr">
                        <a:buNone/>
                      </a:pPr>
                      <a:r>
                        <a:rPr lang="zh-CN" altLang="en-US" sz="2000" b="0" dirty="0">
                          <a:solidFill>
                            <a:schemeClr val="tx1"/>
                          </a:solidFill>
                        </a:rPr>
                        <a:t>模式串</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b</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a</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tc>
                  <a:txBody>
                    <a:bodyPr/>
                    <a:lstStyle/>
                    <a:p>
                      <a:pPr algn="ctr">
                        <a:buNone/>
                      </a:pPr>
                      <a:r>
                        <a:rPr lang="en-US" altLang="zh-CN" sz="2000" dirty="0">
                          <a:solidFill>
                            <a:srgbClr val="404040"/>
                          </a:solidFill>
                        </a:rPr>
                        <a:t>c</a:t>
                      </a:r>
                    </a:p>
                  </a:txBody>
                  <a:tcPr marL="68576" marR="68576" marT="34304" marB="34304">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solidFill>
                      <a:schemeClr val="bg1"/>
                    </a:solidFill>
                  </a:tcPr>
                </a:tc>
                <a:extLst>
                  <a:ext uri="{0D108BD9-81ED-4DB2-BD59-A6C34878D82A}">
                    <a16:rowId xmlns:a16="http://schemas.microsoft.com/office/drawing/2014/main" val="10001"/>
                  </a:ext>
                </a:extLst>
              </a:tr>
              <a:tr h="471202">
                <a:tc>
                  <a:txBody>
                    <a:bodyPr/>
                    <a:lstStyle/>
                    <a:p>
                      <a:pPr algn="ctr">
                        <a:buNone/>
                      </a:pPr>
                      <a:r>
                        <a:rPr lang="en-US" altLang="zh-CN" sz="2000" b="1">
                          <a:solidFill>
                            <a:schemeClr val="tx1"/>
                          </a:solidFill>
                        </a:rPr>
                        <a:t>next[j]</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0</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3</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1</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tc>
                  <a:txBody>
                    <a:bodyPr/>
                    <a:lstStyle/>
                    <a:p>
                      <a:pPr algn="ctr">
                        <a:buNone/>
                      </a:pPr>
                      <a:r>
                        <a:rPr lang="en-US" altLang="zh-CN" sz="2000" dirty="0">
                          <a:solidFill>
                            <a:srgbClr val="404040"/>
                          </a:solidFill>
                        </a:rPr>
                        <a:t>2</a:t>
                      </a:r>
                    </a:p>
                  </a:txBody>
                  <a:tcPr marL="68576" marR="68576" marT="34304" marB="34304">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solidFill>
                      <a:schemeClr val="bg1"/>
                    </a:solidFill>
                  </a:tcPr>
                </a:tc>
                <a:extLst>
                  <a:ext uri="{0D108BD9-81ED-4DB2-BD59-A6C34878D82A}">
                    <a16:rowId xmlns:a16="http://schemas.microsoft.com/office/drawing/2014/main" val="10002"/>
                  </a:ext>
                </a:extLst>
              </a:tr>
            </a:tbl>
          </a:graphicData>
        </a:graphic>
      </p:graphicFrame>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1" presetClass="emph" presetSubtype="2" fill="hold" nodeType="withEffect">
                                  <p:stCondLst>
                                    <p:cond delay="0"/>
                                  </p:stCondLst>
                                  <p:childTnLst>
                                    <p:animClr clrSpc="rgb" dir="cw">
                                      <p:cBhvr>
                                        <p:cTn id="14" dur="1000" fill="hold"/>
                                        <p:tgtEl>
                                          <p:spTgt spid="8"/>
                                        </p:tgtEl>
                                        <p:attrNameLst>
                                          <p:attrName>fillcolor</p:attrName>
                                        </p:attrNameLst>
                                      </p:cBhvr>
                                      <p:to>
                                        <a:srgbClr val="62E43A"/>
                                      </p:to>
                                    </p:animClr>
                                    <p:set>
                                      <p:cBhvr>
                                        <p:cTn id="15" dur="1000" fill="hold"/>
                                        <p:tgtEl>
                                          <p:spTgt spid="8"/>
                                        </p:tgtEl>
                                        <p:attrNameLst>
                                          <p:attrName>fill.type</p:attrName>
                                        </p:attrNameLst>
                                      </p:cBhvr>
                                      <p:to>
                                        <p:strVal val="solid"/>
                                      </p:to>
                                    </p:set>
                                    <p:set>
                                      <p:cBhvr>
                                        <p:cTn id="16" dur="1000" fill="hold"/>
                                        <p:tgtEl>
                                          <p:spTgt spid="8"/>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1000" fill="hold"/>
                                        <p:tgtEl>
                                          <p:spTgt spid="18"/>
                                        </p:tgtEl>
                                        <p:attrNameLst>
                                          <p:attrName>fillcolor</p:attrName>
                                        </p:attrNameLst>
                                      </p:cBhvr>
                                      <p:to>
                                        <a:srgbClr val="62E43A"/>
                                      </p:to>
                                    </p:animClr>
                                    <p:set>
                                      <p:cBhvr>
                                        <p:cTn id="19" dur="1000" fill="hold"/>
                                        <p:tgtEl>
                                          <p:spTgt spid="18"/>
                                        </p:tgtEl>
                                        <p:attrNameLst>
                                          <p:attrName>fill.type</p:attrName>
                                        </p:attrNameLst>
                                      </p:cBhvr>
                                      <p:to>
                                        <p:strVal val="solid"/>
                                      </p:to>
                                    </p:set>
                                    <p:set>
                                      <p:cBhvr>
                                        <p:cTn id="20" dur="1000" fill="hold"/>
                                        <p:tgtEl>
                                          <p:spTgt spid="18"/>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1000" fill="hold"/>
                                        <p:tgtEl>
                                          <p:spTgt spid="42"/>
                                        </p:tgtEl>
                                        <p:attrNameLst>
                                          <p:attrName>fillcolor</p:attrName>
                                        </p:attrNameLst>
                                      </p:cBhvr>
                                      <p:to>
                                        <a:srgbClr val="62E43A"/>
                                      </p:to>
                                    </p:animClr>
                                    <p:set>
                                      <p:cBhvr>
                                        <p:cTn id="23" dur="1000" fill="hold"/>
                                        <p:tgtEl>
                                          <p:spTgt spid="42"/>
                                        </p:tgtEl>
                                        <p:attrNameLst>
                                          <p:attrName>fill.type</p:attrName>
                                        </p:attrNameLst>
                                      </p:cBhvr>
                                      <p:to>
                                        <p:strVal val="solid"/>
                                      </p:to>
                                    </p:set>
                                    <p:set>
                                      <p:cBhvr>
                                        <p:cTn id="24" dur="1000" fill="hold"/>
                                        <p:tgtEl>
                                          <p:spTgt spid="42"/>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1000" fill="hold"/>
                                        <p:tgtEl>
                                          <p:spTgt spid="47"/>
                                        </p:tgtEl>
                                        <p:attrNameLst>
                                          <p:attrName>fillcolor</p:attrName>
                                        </p:attrNameLst>
                                      </p:cBhvr>
                                      <p:to>
                                        <a:srgbClr val="62E43A"/>
                                      </p:to>
                                    </p:animClr>
                                    <p:set>
                                      <p:cBhvr>
                                        <p:cTn id="27" dur="1000" fill="hold"/>
                                        <p:tgtEl>
                                          <p:spTgt spid="47"/>
                                        </p:tgtEl>
                                        <p:attrNameLst>
                                          <p:attrName>fill.type</p:attrName>
                                        </p:attrNameLst>
                                      </p:cBhvr>
                                      <p:to>
                                        <p:strVal val="solid"/>
                                      </p:to>
                                    </p:set>
                                    <p:set>
                                      <p:cBhvr>
                                        <p:cTn id="28" dur="1000" fill="hold"/>
                                        <p:tgtEl>
                                          <p:spTgt spid="47"/>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0.001250 -0.000556 L 0.230833 -0.000556 " pathEditMode="relative" rAng="0" ptsTypes="">
                                      <p:cBhvr>
                                        <p:cTn id="32" dur="2000" fill="hold"/>
                                        <p:tgtEl>
                                          <p:spTgt spid="49"/>
                                        </p:tgtEl>
                                        <p:attrNameLst>
                                          <p:attrName>ppt_x</p:attrName>
                                          <p:attrName>ppt_y</p:attrName>
                                        </p:attrNameLst>
                                      </p:cBhvr>
                                      <p:rCtr x="100" y="0"/>
                                    </p:animMotion>
                                  </p:childTnLst>
                                </p:cTn>
                              </p:par>
                              <p:par>
                                <p:cTn id="33" presetID="0" presetClass="path" presetSubtype="0" accel="50000" decel="50000" fill="hold" nodeType="withEffect">
                                  <p:stCondLst>
                                    <p:cond delay="0"/>
                                  </p:stCondLst>
                                  <p:childTnLst>
                                    <p:animMotion origin="layout" path="M -0.002917 0.003426 L 0.230885 0.000093 " pathEditMode="relative" rAng="0" ptsTypes="">
                                      <p:cBhvr>
                                        <p:cTn id="34" dur="2000" fill="hold"/>
                                        <p:tgtEl>
                                          <p:spTgt spid="15"/>
                                        </p:tgtEl>
                                        <p:attrNameLst>
                                          <p:attrName>ppt_x</p:attrName>
                                          <p:attrName>ppt_y</p:attrName>
                                        </p:attrNameLst>
                                      </p:cBhvr>
                                      <p:rCtr x="100" y="0"/>
                                    </p:animMotion>
                                  </p:childTnLst>
                                </p:cTn>
                              </p:par>
                              <p:par>
                                <p:cTn id="35" presetID="1" presetClass="emph" presetSubtype="2" fill="hold" nodeType="withEffect">
                                  <p:stCondLst>
                                    <p:cond delay="0"/>
                                  </p:stCondLst>
                                  <p:childTnLst>
                                    <p:animClr clrSpc="rgb" dir="cw">
                                      <p:cBhvr>
                                        <p:cTn id="36" dur="1000" fill="hold"/>
                                        <p:tgtEl>
                                          <p:spTgt spid="9"/>
                                        </p:tgtEl>
                                        <p:attrNameLst>
                                          <p:attrName>fillcolor</p:attrName>
                                        </p:attrNameLst>
                                      </p:cBhvr>
                                      <p:to>
                                        <a:srgbClr val="62E43A"/>
                                      </p:to>
                                    </p:animClr>
                                    <p:set>
                                      <p:cBhvr>
                                        <p:cTn id="37" dur="1000" fill="hold"/>
                                        <p:tgtEl>
                                          <p:spTgt spid="9"/>
                                        </p:tgtEl>
                                        <p:attrNameLst>
                                          <p:attrName>fill.type</p:attrName>
                                        </p:attrNameLst>
                                      </p:cBhvr>
                                      <p:to>
                                        <p:strVal val="solid"/>
                                      </p:to>
                                    </p:set>
                                    <p:set>
                                      <p:cBhvr>
                                        <p:cTn id="38" dur="1000" fill="hold"/>
                                        <p:tgtEl>
                                          <p:spTgt spid="9"/>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00" fill="hold"/>
                                        <p:tgtEl>
                                          <p:spTgt spid="10"/>
                                        </p:tgtEl>
                                        <p:attrNameLst>
                                          <p:attrName>fillcolor</p:attrName>
                                        </p:attrNameLst>
                                      </p:cBhvr>
                                      <p:to>
                                        <a:srgbClr val="62E43A"/>
                                      </p:to>
                                    </p:animClr>
                                    <p:set>
                                      <p:cBhvr>
                                        <p:cTn id="41" dur="1000" fill="hold"/>
                                        <p:tgtEl>
                                          <p:spTgt spid="10"/>
                                        </p:tgtEl>
                                        <p:attrNameLst>
                                          <p:attrName>fill.type</p:attrName>
                                        </p:attrNameLst>
                                      </p:cBhvr>
                                      <p:to>
                                        <p:strVal val="solid"/>
                                      </p:to>
                                    </p:set>
                                    <p:set>
                                      <p:cBhvr>
                                        <p:cTn id="42" dur="1000" fill="hold"/>
                                        <p:tgtEl>
                                          <p:spTgt spid="10"/>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00" fill="hold"/>
                                        <p:tgtEl>
                                          <p:spTgt spid="11"/>
                                        </p:tgtEl>
                                        <p:attrNameLst>
                                          <p:attrName>fillcolor</p:attrName>
                                        </p:attrNameLst>
                                      </p:cBhvr>
                                      <p:to>
                                        <a:srgbClr val="62E43A"/>
                                      </p:to>
                                    </p:animClr>
                                    <p:set>
                                      <p:cBhvr>
                                        <p:cTn id="45" dur="1000" fill="hold"/>
                                        <p:tgtEl>
                                          <p:spTgt spid="11"/>
                                        </p:tgtEl>
                                        <p:attrNameLst>
                                          <p:attrName>fill.type</p:attrName>
                                        </p:attrNameLst>
                                      </p:cBhvr>
                                      <p:to>
                                        <p:strVal val="solid"/>
                                      </p:to>
                                    </p:set>
                                    <p:set>
                                      <p:cBhvr>
                                        <p:cTn id="46" dur="1000" fill="hold"/>
                                        <p:tgtEl>
                                          <p:spTgt spid="11"/>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1000" fill="hold"/>
                                        <p:tgtEl>
                                          <p:spTgt spid="12"/>
                                        </p:tgtEl>
                                        <p:attrNameLst>
                                          <p:attrName>fillcolor</p:attrName>
                                        </p:attrNameLst>
                                      </p:cBhvr>
                                      <p:to>
                                        <a:srgbClr val="62E43A"/>
                                      </p:to>
                                    </p:animClr>
                                    <p:set>
                                      <p:cBhvr>
                                        <p:cTn id="49" dur="1000" fill="hold"/>
                                        <p:tgtEl>
                                          <p:spTgt spid="12"/>
                                        </p:tgtEl>
                                        <p:attrNameLst>
                                          <p:attrName>fill.type</p:attrName>
                                        </p:attrNameLst>
                                      </p:cBhvr>
                                      <p:to>
                                        <p:strVal val="solid"/>
                                      </p:to>
                                    </p:set>
                                    <p:set>
                                      <p:cBhvr>
                                        <p:cTn id="50" dur="1000" fill="hold"/>
                                        <p:tgtEl>
                                          <p:spTgt spid="12"/>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0" fill="hold"/>
                                        <p:tgtEl>
                                          <p:spTgt spid="38"/>
                                        </p:tgtEl>
                                        <p:attrNameLst>
                                          <p:attrName>fillcolor</p:attrName>
                                        </p:attrNameLst>
                                      </p:cBhvr>
                                      <p:to>
                                        <a:srgbClr val="62E43A"/>
                                      </p:to>
                                    </p:animClr>
                                    <p:set>
                                      <p:cBhvr>
                                        <p:cTn id="53" dur="1000" fill="hold"/>
                                        <p:tgtEl>
                                          <p:spTgt spid="38"/>
                                        </p:tgtEl>
                                        <p:attrNameLst>
                                          <p:attrName>fill.type</p:attrName>
                                        </p:attrNameLst>
                                      </p:cBhvr>
                                      <p:to>
                                        <p:strVal val="solid"/>
                                      </p:to>
                                    </p:set>
                                    <p:set>
                                      <p:cBhvr>
                                        <p:cTn id="54" dur="1000" fill="hold"/>
                                        <p:tgtEl>
                                          <p:spTgt spid="38"/>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0" fill="hold"/>
                                        <p:tgtEl>
                                          <p:spTgt spid="40"/>
                                        </p:tgtEl>
                                        <p:attrNameLst>
                                          <p:attrName>fillcolor</p:attrName>
                                        </p:attrNameLst>
                                      </p:cBhvr>
                                      <p:to>
                                        <a:srgbClr val="62E43A"/>
                                      </p:to>
                                    </p:animClr>
                                    <p:set>
                                      <p:cBhvr>
                                        <p:cTn id="57" dur="1000" fill="hold"/>
                                        <p:tgtEl>
                                          <p:spTgt spid="40"/>
                                        </p:tgtEl>
                                        <p:attrNameLst>
                                          <p:attrName>fill.type</p:attrName>
                                        </p:attrNameLst>
                                      </p:cBhvr>
                                      <p:to>
                                        <p:strVal val="solid"/>
                                      </p:to>
                                    </p:set>
                                    <p:set>
                                      <p:cBhvr>
                                        <p:cTn id="58" dur="1000" fill="hold"/>
                                        <p:tgtEl>
                                          <p:spTgt spid="40"/>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0" fill="hold"/>
                                        <p:tgtEl>
                                          <p:spTgt spid="49"/>
                                        </p:tgtEl>
                                        <p:attrNameLst>
                                          <p:attrName>fillcolor</p:attrName>
                                        </p:attrNameLst>
                                      </p:cBhvr>
                                      <p:to>
                                        <a:srgbClr val="62E43A"/>
                                      </p:to>
                                    </p:animClr>
                                    <p:set>
                                      <p:cBhvr>
                                        <p:cTn id="61" dur="1000" fill="hold"/>
                                        <p:tgtEl>
                                          <p:spTgt spid="49"/>
                                        </p:tgtEl>
                                        <p:attrNameLst>
                                          <p:attrName>fill.type</p:attrName>
                                        </p:attrNameLst>
                                      </p:cBhvr>
                                      <p:to>
                                        <p:strVal val="solid"/>
                                      </p:to>
                                    </p:set>
                                    <p:set>
                                      <p:cBhvr>
                                        <p:cTn id="62" dur="1000" fill="hold"/>
                                        <p:tgtEl>
                                          <p:spTgt spid="49"/>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0" fill="hold"/>
                                        <p:tgtEl>
                                          <p:spTgt spid="7"/>
                                        </p:tgtEl>
                                        <p:attrNameLst>
                                          <p:attrName>fillcolor</p:attrName>
                                        </p:attrNameLst>
                                      </p:cBhvr>
                                      <p:to>
                                        <a:srgbClr val="62E43A"/>
                                      </p:to>
                                    </p:animClr>
                                    <p:set>
                                      <p:cBhvr>
                                        <p:cTn id="65" dur="1000" fill="hold"/>
                                        <p:tgtEl>
                                          <p:spTgt spid="7"/>
                                        </p:tgtEl>
                                        <p:attrNameLst>
                                          <p:attrName>fill.type</p:attrName>
                                        </p:attrNameLst>
                                      </p:cBhvr>
                                      <p:to>
                                        <p:strVal val="solid"/>
                                      </p:to>
                                    </p:set>
                                    <p:set>
                                      <p:cBhvr>
                                        <p:cTn id="66" dur="1000" fill="hold"/>
                                        <p:tgtEl>
                                          <p:spTgt spid="7"/>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0" fill="hold"/>
                                        <p:tgtEl>
                                          <p:spTgt spid="13"/>
                                        </p:tgtEl>
                                        <p:attrNameLst>
                                          <p:attrName>fillcolor</p:attrName>
                                        </p:attrNameLst>
                                      </p:cBhvr>
                                      <p:to>
                                        <a:srgbClr val="62E43A"/>
                                      </p:to>
                                    </p:animClr>
                                    <p:set>
                                      <p:cBhvr>
                                        <p:cTn id="69" dur="1000" fill="hold"/>
                                        <p:tgtEl>
                                          <p:spTgt spid="13"/>
                                        </p:tgtEl>
                                        <p:attrNameLst>
                                          <p:attrName>fill.type</p:attrName>
                                        </p:attrNameLst>
                                      </p:cBhvr>
                                      <p:to>
                                        <p:strVal val="solid"/>
                                      </p:to>
                                    </p:set>
                                    <p:set>
                                      <p:cBhvr>
                                        <p:cTn id="70" dur="1000" fill="hold"/>
                                        <p:tgtEl>
                                          <p:spTgt spid="1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1000" fill="hold"/>
                                        <p:tgtEl>
                                          <p:spTgt spid="14"/>
                                        </p:tgtEl>
                                        <p:attrNameLst>
                                          <p:attrName>fillcolor</p:attrName>
                                        </p:attrNameLst>
                                      </p:cBhvr>
                                      <p:to>
                                        <a:srgbClr val="62E43A"/>
                                      </p:to>
                                    </p:animClr>
                                    <p:set>
                                      <p:cBhvr>
                                        <p:cTn id="73" dur="1000" fill="hold"/>
                                        <p:tgtEl>
                                          <p:spTgt spid="14"/>
                                        </p:tgtEl>
                                        <p:attrNameLst>
                                          <p:attrName>fill.type</p:attrName>
                                        </p:attrNameLst>
                                      </p:cBhvr>
                                      <p:to>
                                        <p:strVal val="solid"/>
                                      </p:to>
                                    </p:set>
                                    <p:set>
                                      <p:cBhvr>
                                        <p:cTn id="74" dur="1000" fill="hold"/>
                                        <p:tgtEl>
                                          <p:spTgt spid="14"/>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1000" fill="hold"/>
                                        <p:tgtEl>
                                          <p:spTgt spid="21"/>
                                        </p:tgtEl>
                                        <p:attrNameLst>
                                          <p:attrName>fillcolor</p:attrName>
                                        </p:attrNameLst>
                                      </p:cBhvr>
                                      <p:to>
                                        <a:srgbClr val="62E43A"/>
                                      </p:to>
                                    </p:animClr>
                                    <p:set>
                                      <p:cBhvr>
                                        <p:cTn id="77" dur="1000" fill="hold"/>
                                        <p:tgtEl>
                                          <p:spTgt spid="21"/>
                                        </p:tgtEl>
                                        <p:attrNameLst>
                                          <p:attrName>fill.type</p:attrName>
                                        </p:attrNameLst>
                                      </p:cBhvr>
                                      <p:to>
                                        <p:strVal val="solid"/>
                                      </p:to>
                                    </p:set>
                                    <p:set>
                                      <p:cBhvr>
                                        <p:cTn id="78" dur="1000" fill="hold"/>
                                        <p:tgtEl>
                                          <p:spTgt spid="21"/>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1000" fill="hold"/>
                                        <p:tgtEl>
                                          <p:spTgt spid="22"/>
                                        </p:tgtEl>
                                        <p:attrNameLst>
                                          <p:attrName>fillcolor</p:attrName>
                                        </p:attrNameLst>
                                      </p:cBhvr>
                                      <p:to>
                                        <a:srgbClr val="62E43A"/>
                                      </p:to>
                                    </p:animClr>
                                    <p:set>
                                      <p:cBhvr>
                                        <p:cTn id="81" dur="1000" fill="hold"/>
                                        <p:tgtEl>
                                          <p:spTgt spid="22"/>
                                        </p:tgtEl>
                                        <p:attrNameLst>
                                          <p:attrName>fill.type</p:attrName>
                                        </p:attrNameLst>
                                      </p:cBhvr>
                                      <p:to>
                                        <p:strVal val="solid"/>
                                      </p:to>
                                    </p:set>
                                    <p:set>
                                      <p:cBhvr>
                                        <p:cTn id="82" dur="1000" fill="hold"/>
                                        <p:tgtEl>
                                          <p:spTgt spid="22"/>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1000" fill="hold"/>
                                        <p:tgtEl>
                                          <p:spTgt spid="23"/>
                                        </p:tgtEl>
                                        <p:attrNameLst>
                                          <p:attrName>fillcolor</p:attrName>
                                        </p:attrNameLst>
                                      </p:cBhvr>
                                      <p:to>
                                        <a:srgbClr val="62E43A"/>
                                      </p:to>
                                    </p:animClr>
                                    <p:set>
                                      <p:cBhvr>
                                        <p:cTn id="85" dur="1000" fill="hold"/>
                                        <p:tgtEl>
                                          <p:spTgt spid="23"/>
                                        </p:tgtEl>
                                        <p:attrNameLst>
                                          <p:attrName>fill.type</p:attrName>
                                        </p:attrNameLst>
                                      </p:cBhvr>
                                      <p:to>
                                        <p:strVal val="solid"/>
                                      </p:to>
                                    </p:set>
                                    <p:set>
                                      <p:cBhvr>
                                        <p:cTn id="86" dur="1000" fill="hold"/>
                                        <p:tgtEl>
                                          <p:spTgt spid="23"/>
                                        </p:tgtEl>
                                        <p:attrNameLst>
                                          <p:attrName>fill.on</p:attrName>
                                        </p:attrNameLst>
                                      </p:cBhvr>
                                      <p:to>
                                        <p:strVal val="true"/>
                                      </p:to>
                                    </p:set>
                                  </p:childTnLst>
                                </p:cTn>
                              </p:par>
                              <p:par>
                                <p:cTn id="87" presetID="2" presetClass="entr" presetSubtype="4" fill="hold" grpId="0" nodeType="with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additive="base">
                                        <p:cTn id="89" dur="500" fill="hold"/>
                                        <p:tgtEl>
                                          <p:spTgt spid="17"/>
                                        </p:tgtEl>
                                        <p:attrNameLst>
                                          <p:attrName>ppt_x</p:attrName>
                                        </p:attrNameLst>
                                      </p:cBhvr>
                                      <p:tavLst>
                                        <p:tav tm="0">
                                          <p:val>
                                            <p:strVal val="#ppt_x"/>
                                          </p:val>
                                        </p:tav>
                                        <p:tav tm="100000">
                                          <p:val>
                                            <p:strVal val="#ppt_x"/>
                                          </p:val>
                                        </p:tav>
                                      </p:tavLst>
                                    </p:anim>
                                    <p:anim calcmode="lin" valueType="num">
                                      <p:cBhvr additive="base">
                                        <p:cTn id="9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左大括号 4"/>
          <p:cNvSpPr/>
          <p:nvPr/>
        </p:nvSpPr>
        <p:spPr>
          <a:xfrm>
            <a:off x="2243138" y="3152775"/>
            <a:ext cx="241300" cy="1860550"/>
          </a:xfrm>
          <a:prstGeom prst="leftBrace">
            <a:avLst>
              <a:gd name="adj1" fmla="val 8333"/>
              <a:gd name="adj2" fmla="val 51009"/>
            </a:avLst>
          </a:prstGeom>
          <a:ln w="38100"/>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
        <p:nvSpPr>
          <p:cNvPr id="46083" name="文本框 5"/>
          <p:cNvSpPr txBox="1"/>
          <p:nvPr/>
        </p:nvSpPr>
        <p:spPr>
          <a:xfrm>
            <a:off x="1116013" y="3821113"/>
            <a:ext cx="11858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800" b="1" dirty="0">
                <a:latin typeface="华文楷体" panose="02010600040101010101" pitchFamily="2" charset="-122"/>
                <a:ea typeface="华文楷体" panose="02010600040101010101" pitchFamily="2" charset="-122"/>
                <a:sym typeface="+mn-ea"/>
              </a:rPr>
              <a:t>next[j]</a:t>
            </a:r>
          </a:p>
        </p:txBody>
      </p:sp>
      <p:sp>
        <p:nvSpPr>
          <p:cNvPr id="46084" name="文本框 6"/>
          <p:cNvSpPr txBox="1"/>
          <p:nvPr/>
        </p:nvSpPr>
        <p:spPr>
          <a:xfrm>
            <a:off x="2484438" y="3152775"/>
            <a:ext cx="5472112"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① </a:t>
            </a:r>
            <a:r>
              <a:rPr lang="en-US" altLang="zh-CN" sz="1800" b="1" dirty="0">
                <a:latin typeface="华文楷体" panose="02010600040101010101" pitchFamily="2" charset="-122"/>
                <a:ea typeface="华文楷体" panose="02010600040101010101" pitchFamily="2" charset="-122"/>
              </a:rPr>
              <a:t>0</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j=1</a:t>
            </a:r>
            <a:r>
              <a:rPr lang="zh-CN" altLang="en-US" sz="1800" b="1" dirty="0">
                <a:latin typeface="华文楷体" panose="02010600040101010101" pitchFamily="2" charset="-122"/>
                <a:ea typeface="华文楷体" panose="02010600040101010101" pitchFamily="2" charset="-122"/>
              </a:rPr>
              <a:t>（ </a:t>
            </a:r>
            <a:r>
              <a:rPr lang="en-US" altLang="zh-CN" sz="1800" b="1" dirty="0">
                <a:latin typeface="华文楷体" panose="02010600040101010101" pitchFamily="2" charset="-122"/>
                <a:ea typeface="华文楷体" panose="02010600040101010101" pitchFamily="2" charset="-122"/>
              </a:rPr>
              <a:t>s[i]≠t[1] </a:t>
            </a:r>
            <a:r>
              <a:rPr lang="zh-CN" altLang="en-US" sz="1800" b="1" dirty="0">
                <a:latin typeface="华文楷体" panose="02010600040101010101" pitchFamily="2" charset="-122"/>
                <a:ea typeface="华文楷体" panose="02010600040101010101" pitchFamily="2" charset="-122"/>
              </a:rPr>
              <a:t>时，下一步比较</a:t>
            </a:r>
            <a:r>
              <a:rPr lang="en-US" altLang="zh-CN" sz="1800" b="1" dirty="0">
                <a:latin typeface="华文楷体" panose="02010600040101010101" pitchFamily="2" charset="-122"/>
                <a:ea typeface="华文楷体" panose="02010600040101010101" pitchFamily="2" charset="-122"/>
              </a:rPr>
              <a:t>t[1]</a:t>
            </a:r>
            <a:r>
              <a:rPr lang="zh-CN" altLang="en-US" sz="1800" b="1" dirty="0">
                <a:latin typeface="华文楷体" panose="02010600040101010101" pitchFamily="2" charset="-122"/>
                <a:ea typeface="华文楷体" panose="02010600040101010101" pitchFamily="2" charset="-122"/>
              </a:rPr>
              <a:t>和</a:t>
            </a:r>
            <a:r>
              <a:rPr lang="en-US" altLang="zh-CN" sz="1800" b="1" dirty="0">
                <a:latin typeface="华文楷体" panose="02010600040101010101" pitchFamily="2" charset="-122"/>
                <a:ea typeface="华文楷体" panose="02010600040101010101" pitchFamily="2" charset="-122"/>
              </a:rPr>
              <a:t>s[i+1]</a:t>
            </a:r>
            <a:r>
              <a:rPr lang="zh-CN" altLang="en-US" sz="1800" b="1" dirty="0">
                <a:latin typeface="华文楷体" panose="02010600040101010101" pitchFamily="2" charset="-122"/>
                <a:ea typeface="华文楷体" panose="02010600040101010101" pitchFamily="2" charset="-122"/>
              </a:rPr>
              <a:t>）</a:t>
            </a:r>
          </a:p>
        </p:txBody>
      </p:sp>
      <p:sp>
        <p:nvSpPr>
          <p:cNvPr id="46085" name="文本框 7"/>
          <p:cNvSpPr txBox="1"/>
          <p:nvPr/>
        </p:nvSpPr>
        <p:spPr>
          <a:xfrm>
            <a:off x="2490788" y="3898900"/>
            <a:ext cx="60261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②</a:t>
            </a:r>
            <a:r>
              <a:rPr lang="en-US" altLang="zh-CN" sz="1800" b="1" dirty="0">
                <a:latin typeface="华文楷体" panose="02010600040101010101" pitchFamily="2" charset="-122"/>
                <a:ea typeface="华文楷体" panose="02010600040101010101" pitchFamily="2" charset="-122"/>
              </a:rPr>
              <a:t>Max{ k|1&lt;k&lt;j</a:t>
            </a:r>
            <a:r>
              <a:rPr lang="zh-CN" altLang="en-US" sz="1800" b="1" dirty="0">
                <a:latin typeface="华文楷体" panose="02010600040101010101" pitchFamily="2" charset="-122"/>
                <a:ea typeface="华文楷体" panose="02010600040101010101" pitchFamily="2" charset="-122"/>
              </a:rPr>
              <a:t>且</a:t>
            </a:r>
            <a:r>
              <a:rPr lang="en-US" altLang="zh-CN" sz="1800" b="1" dirty="0">
                <a:latin typeface="华文楷体" panose="02010600040101010101" pitchFamily="2" charset="-122"/>
                <a:ea typeface="华文楷体" panose="02010600040101010101" pitchFamily="2" charset="-122"/>
              </a:rPr>
              <a:t>“t[1]……t[k-1]”=“t[j-k+1]……t[j-1]”</a:t>
            </a:r>
            <a:endParaRPr lang="zh-CN" altLang="en-US" sz="1800" b="1" dirty="0">
              <a:latin typeface="华文楷体" panose="02010600040101010101" pitchFamily="2" charset="-122"/>
              <a:ea typeface="华文楷体" panose="02010600040101010101" pitchFamily="2" charset="-122"/>
            </a:endParaRPr>
          </a:p>
        </p:txBody>
      </p:sp>
      <p:sp>
        <p:nvSpPr>
          <p:cNvPr id="46086" name="文本框 8"/>
          <p:cNvSpPr txBox="1"/>
          <p:nvPr/>
        </p:nvSpPr>
        <p:spPr>
          <a:xfrm>
            <a:off x="2490788" y="4568825"/>
            <a:ext cx="561022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③</a:t>
            </a:r>
            <a:r>
              <a:rPr lang="en-US" altLang="zh-CN" sz="1800" b="1" dirty="0">
                <a:latin typeface="华文楷体" panose="02010600040101010101" pitchFamily="2" charset="-122"/>
                <a:ea typeface="华文楷体" panose="02010600040101010101" pitchFamily="2" charset="-122"/>
              </a:rPr>
              <a:t>1, k=1</a:t>
            </a:r>
            <a:r>
              <a:rPr lang="zh-CN" altLang="en-US" sz="1800" b="1" dirty="0">
                <a:latin typeface="华文楷体" panose="02010600040101010101" pitchFamily="2" charset="-122"/>
                <a:ea typeface="华文楷体" panose="02010600040101010101" pitchFamily="2" charset="-122"/>
              </a:rPr>
              <a:t>（不存在相同的子串，下一步比较</a:t>
            </a:r>
            <a:r>
              <a:rPr lang="en-US" altLang="zh-CN" sz="1800" b="1" dirty="0">
                <a:latin typeface="华文楷体" panose="02010600040101010101" pitchFamily="2" charset="-122"/>
                <a:ea typeface="华文楷体" panose="02010600040101010101" pitchFamily="2" charset="-122"/>
              </a:rPr>
              <a:t>t[1]</a:t>
            </a:r>
            <a:r>
              <a:rPr lang="zh-CN" altLang="en-US" sz="1800" b="1" dirty="0">
                <a:latin typeface="华文楷体" panose="02010600040101010101" pitchFamily="2" charset="-122"/>
                <a:ea typeface="华文楷体" panose="02010600040101010101" pitchFamily="2" charset="-122"/>
              </a:rPr>
              <a:t>和</a:t>
            </a:r>
            <a:r>
              <a:rPr lang="en-US" altLang="zh-CN" sz="1800" b="1" dirty="0">
                <a:latin typeface="华文楷体" panose="02010600040101010101" pitchFamily="2" charset="-122"/>
                <a:ea typeface="华文楷体" panose="02010600040101010101" pitchFamily="2" charset="-122"/>
              </a:rPr>
              <a:t>s[i]</a:t>
            </a:r>
            <a:r>
              <a:rPr lang="zh-CN" altLang="en-US" sz="1800" b="1" dirty="0">
                <a:latin typeface="华文楷体" panose="02010600040101010101" pitchFamily="2" charset="-122"/>
                <a:ea typeface="华文楷体" panose="02010600040101010101" pitchFamily="2" charset="-122"/>
              </a:rPr>
              <a:t>） </a:t>
            </a:r>
          </a:p>
        </p:txBody>
      </p:sp>
      <p:sp>
        <p:nvSpPr>
          <p:cNvPr id="10" name="文本框 9"/>
          <p:cNvSpPr txBox="1"/>
          <p:nvPr/>
        </p:nvSpPr>
        <p:spPr>
          <a:xfrm>
            <a:off x="822644" y="985612"/>
            <a:ext cx="7426325" cy="1569660"/>
          </a:xfrm>
          <a:prstGeom prst="rect">
            <a:avLst/>
          </a:prstGeom>
          <a:solidFill>
            <a:srgbClr val="B6D2EA"/>
          </a:solidFill>
        </p:spPr>
        <p:txBody>
          <a:bodyPr>
            <a:spAutoFit/>
          </a:bodyPr>
          <a:lstStyle/>
          <a:p>
            <a:pPr marL="342900" marR="0" indent="-342900" defTabSz="914400">
              <a:buClrTx/>
              <a:buSzTx/>
              <a:buFont typeface="Wingdings" panose="05000000000000000000" pitchFamily="2" charset="2"/>
              <a:buChar char="ü"/>
              <a:defRPr/>
            </a:pP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失配时，</a:t>
            </a:r>
            <a:r>
              <a:rPr kumimoji="1" lang="en-US" altLang="zh-CN" kern="1200" cap="none" spc="0" normalizeH="0" baseline="0" noProof="0" dirty="0" err="1">
                <a:latin typeface="华文楷体" panose="02010600040101010101" pitchFamily="2" charset="-122"/>
                <a:ea typeface="华文楷体" panose="02010600040101010101" pitchFamily="2" charset="-122"/>
                <a:cs typeface="楷体_GB2312"/>
                <a:sym typeface="+mn-ea"/>
              </a:rPr>
              <a:t>i</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不变，</a:t>
            </a:r>
            <a:r>
              <a:rPr kumimoji="1" lang="en-US" altLang="zh-CN" kern="1200" cap="none" spc="0" normalizeH="0" baseline="0" noProof="0" dirty="0">
                <a:solidFill>
                  <a:srgbClr val="FF0000"/>
                </a:solidFill>
                <a:latin typeface="华文楷体" panose="02010600040101010101" pitchFamily="2" charset="-122"/>
                <a:ea typeface="华文楷体" panose="02010600040101010101" pitchFamily="2" charset="-122"/>
                <a:cs typeface="楷体_GB2312"/>
                <a:sym typeface="+mn-ea"/>
              </a:rPr>
              <a:t>j</a:t>
            </a:r>
            <a:r>
              <a:rPr kumimoji="1" lang="zh-CN" altLang="en-US" kern="1200" cap="none" spc="0" normalizeH="0" baseline="0" noProof="0" dirty="0">
                <a:solidFill>
                  <a:srgbClr val="FF0000"/>
                </a:solidFill>
                <a:latin typeface="华文楷体" panose="02010600040101010101" pitchFamily="2" charset="-122"/>
                <a:ea typeface="华文楷体" panose="02010600040101010101" pitchFamily="2" charset="-122"/>
                <a:cs typeface="楷体_GB2312"/>
                <a:sym typeface="+mn-ea"/>
              </a:rPr>
              <a:t>回退</a:t>
            </a:r>
            <a:r>
              <a:rPr kumimoji="1" lang="en-US" altLang="zh-CN" kern="1200" cap="none" spc="0" normalizeH="0" baseline="0" noProof="0" dirty="0">
                <a:solidFill>
                  <a:srgbClr val="FF0000"/>
                </a:solidFill>
                <a:latin typeface="华文楷体" panose="02010600040101010101" pitchFamily="2" charset="-122"/>
                <a:ea typeface="华文楷体" panose="02010600040101010101" pitchFamily="2" charset="-122"/>
                <a:cs typeface="楷体_GB2312"/>
                <a:sym typeface="+mn-ea"/>
              </a:rPr>
              <a:t>next[j]</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 重新匹配</a:t>
            </a:r>
            <a:endPar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endParaRPr>
          </a:p>
          <a:p>
            <a:pPr marL="342900" marR="0" indent="-342900" defTabSz="914400">
              <a:buClrTx/>
              <a:buSzTx/>
              <a:buFont typeface="Wingdings" panose="05000000000000000000" pitchFamily="2" charset="2"/>
              <a:buChar char="ü"/>
              <a:defRPr/>
            </a:pP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当</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j</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退到</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0</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a:t>
            </a:r>
            <a:r>
              <a:rPr kumimoji="1" lang="en-US" altLang="zh-CN" kern="1200" cap="none" spc="0" normalizeH="0" baseline="0" noProof="0" dirty="0" err="1">
                <a:latin typeface="华文楷体" panose="02010600040101010101" pitchFamily="2" charset="-122"/>
                <a:ea typeface="华文楷体" panose="02010600040101010101" pitchFamily="2" charset="-122"/>
                <a:cs typeface="楷体_GB2312"/>
                <a:sym typeface="+mn-ea"/>
              </a:rPr>
              <a:t>i</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和</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j</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需要同时加</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1</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（即主串的第</a:t>
            </a:r>
            <a:r>
              <a:rPr kumimoji="1" lang="en-US" altLang="zh-CN" kern="1200" cap="none" spc="0" normalizeH="0" baseline="0" noProof="0" dirty="0" err="1">
                <a:latin typeface="华文楷体" panose="02010600040101010101" pitchFamily="2" charset="-122"/>
                <a:ea typeface="华文楷体" panose="02010600040101010101" pitchFamily="2" charset="-122"/>
                <a:cs typeface="楷体_GB2312"/>
                <a:sym typeface="+mn-ea"/>
              </a:rPr>
              <a:t>i</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个字符和模式的第</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1</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个字符不等时，应从主串的第</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i+1</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个字符起重新进行匹配</a:t>
            </a:r>
            <a:r>
              <a:rPr kumimoji="1" lang="en-US" altLang="zh-CN" kern="1200" cap="none" spc="0" normalizeH="0" baseline="0" noProof="0" dirty="0">
                <a:latin typeface="华文楷体" panose="02010600040101010101" pitchFamily="2" charset="-122"/>
                <a:ea typeface="华文楷体" panose="02010600040101010101" pitchFamily="2" charset="-122"/>
                <a:cs typeface="楷体_GB2312"/>
                <a:sym typeface="+mn-ea"/>
              </a:rPr>
              <a:t>)</a:t>
            </a:r>
            <a:r>
              <a:rPr kumimoji="1" lang="zh-CN" altLang="en-US" kern="1200" cap="none" spc="0" normalizeH="0" baseline="0" noProof="0" dirty="0">
                <a:latin typeface="华文楷体" panose="02010600040101010101" pitchFamily="2" charset="-122"/>
                <a:ea typeface="华文楷体" panose="02010600040101010101" pitchFamily="2" charset="-122"/>
                <a:cs typeface="楷体_GB2312"/>
                <a:sym typeface="+mn-ea"/>
              </a:rPr>
              <a:t>   </a:t>
            </a: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框 4"/>
          <p:cNvSpPr txBox="1"/>
          <p:nvPr/>
        </p:nvSpPr>
        <p:spPr>
          <a:xfrm>
            <a:off x="0" y="1009650"/>
            <a:ext cx="9036496" cy="13234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若</a:t>
            </a:r>
            <a:r>
              <a:rPr lang="en-US" altLang="zh-CN" sz="2000" b="1" dirty="0">
                <a:latin typeface="华文楷体" panose="02010600040101010101" pitchFamily="2" charset="-122"/>
                <a:ea typeface="华文楷体" panose="02010600040101010101" pitchFamily="2" charset="-122"/>
              </a:rPr>
              <a:t> next[j] = k </a:t>
            </a:r>
            <a:r>
              <a:rPr lang="zh-CN" altLang="zh-CN" sz="2000" b="1" dirty="0">
                <a:latin typeface="华文楷体" panose="02010600040101010101" pitchFamily="2" charset="-122"/>
                <a:ea typeface="华文楷体" panose="02010600040101010101" pitchFamily="2" charset="-122"/>
              </a:rPr>
              <a:t>，模式串起始的</a:t>
            </a:r>
            <a:r>
              <a:rPr lang="en-US" altLang="zh-CN" sz="2000" b="1" dirty="0">
                <a:latin typeface="华文楷体" panose="02010600040101010101" pitchFamily="2" charset="-122"/>
                <a:ea typeface="华文楷体" panose="02010600040101010101" pitchFamily="2" charset="-122"/>
              </a:rPr>
              <a:t>k-1</a:t>
            </a:r>
            <a:r>
              <a:rPr lang="zh-CN" altLang="zh-CN" sz="2000" b="1" dirty="0">
                <a:latin typeface="华文楷体" panose="02010600040101010101" pitchFamily="2" charset="-122"/>
                <a:ea typeface="华文楷体" panose="02010600040101010101" pitchFamily="2" charset="-122"/>
              </a:rPr>
              <a:t>个字符与</a:t>
            </a:r>
            <a:r>
              <a:rPr lang="en-US" altLang="zh-CN" sz="2000" b="1" dirty="0">
                <a:latin typeface="华文楷体" panose="02010600040101010101" pitchFamily="2" charset="-122"/>
                <a:ea typeface="华文楷体" panose="02010600040101010101" pitchFamily="2" charset="-122"/>
              </a:rPr>
              <a:t> j </a:t>
            </a:r>
            <a:r>
              <a:rPr lang="zh-CN" altLang="zh-CN" sz="2000" b="1" dirty="0">
                <a:latin typeface="华文楷体" panose="02010600040101010101" pitchFamily="2" charset="-122"/>
                <a:ea typeface="华文楷体" panose="02010600040101010101" pitchFamily="2" charset="-122"/>
              </a:rPr>
              <a:t>之前的</a:t>
            </a:r>
            <a:r>
              <a:rPr lang="en-US" altLang="zh-CN" sz="2000" b="1" dirty="0">
                <a:latin typeface="华文楷体" panose="02010600040101010101" pitchFamily="2" charset="-122"/>
                <a:ea typeface="华文楷体" panose="02010600040101010101" pitchFamily="2" charset="-122"/>
              </a:rPr>
              <a:t>k-1</a:t>
            </a:r>
            <a:r>
              <a:rPr lang="zh-CN" altLang="zh-CN" sz="2000" b="1" dirty="0">
                <a:latin typeface="华文楷体" panose="02010600040101010101" pitchFamily="2" charset="-122"/>
                <a:ea typeface="华文楷体" panose="02010600040101010101" pitchFamily="2" charset="-122"/>
              </a:rPr>
              <a:t>个字符匹配。</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2000" b="1" dirty="0">
                <a:latin typeface="华文楷体" panose="02010600040101010101" pitchFamily="2" charset="-122"/>
                <a:ea typeface="华文楷体" panose="02010600040101010101" pitchFamily="2" charset="-122"/>
              </a:rPr>
              <a:t>next[j] </a:t>
            </a:r>
            <a:r>
              <a:rPr lang="zh-CN" altLang="zh-CN" sz="2000" b="1" dirty="0">
                <a:latin typeface="华文楷体" panose="02010600040101010101" pitchFamily="2" charset="-122"/>
                <a:ea typeface="华文楷体" panose="02010600040101010101" pitchFamily="2" charset="-122"/>
              </a:rPr>
              <a:t>存储着指针</a:t>
            </a:r>
            <a:r>
              <a:rPr lang="en-US" altLang="zh-CN" sz="2000" b="1" dirty="0">
                <a:latin typeface="华文楷体" panose="02010600040101010101" pitchFamily="2" charset="-122"/>
                <a:ea typeface="华文楷体" panose="02010600040101010101" pitchFamily="2" charset="-122"/>
              </a:rPr>
              <a:t> j </a:t>
            </a:r>
            <a:r>
              <a:rPr lang="zh-CN" altLang="zh-CN" sz="2000" b="1" dirty="0">
                <a:latin typeface="华文楷体" panose="02010600040101010101" pitchFamily="2" charset="-122"/>
                <a:ea typeface="华文楷体" panose="02010600040101010101" pitchFamily="2" charset="-122"/>
              </a:rPr>
              <a:t>之前的字符信息，而与</a:t>
            </a:r>
            <a:r>
              <a:rPr lang="en-US" altLang="zh-CN" sz="2000" b="1" dirty="0">
                <a:latin typeface="华文楷体" panose="02010600040101010101" pitchFamily="2" charset="-122"/>
                <a:ea typeface="华文楷体" panose="02010600040101010101" pitchFamily="2" charset="-122"/>
              </a:rPr>
              <a:t> j </a:t>
            </a:r>
            <a:r>
              <a:rPr lang="zh-CN" altLang="zh-CN" sz="2000" b="1" dirty="0">
                <a:latin typeface="华文楷体" panose="02010600040101010101" pitchFamily="2" charset="-122"/>
                <a:ea typeface="华文楷体" panose="02010600040101010101" pitchFamily="2" charset="-122"/>
              </a:rPr>
              <a:t>所指字符无关。</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要保证</a:t>
            </a:r>
            <a:r>
              <a:rPr lang="en-US" altLang="zh-CN" sz="2000" b="1" dirty="0">
                <a:latin typeface="华文楷体" panose="02010600040101010101" pitchFamily="2" charset="-122"/>
                <a:ea typeface="华文楷体" panose="02010600040101010101" pitchFamily="2" charset="-122"/>
              </a:rPr>
              <a:t> j </a:t>
            </a:r>
            <a:r>
              <a:rPr lang="zh-CN" altLang="en-US" sz="2000" b="1" dirty="0">
                <a:latin typeface="华文楷体" panose="02010600040101010101" pitchFamily="2" charset="-122"/>
                <a:ea typeface="华文楷体" panose="02010600040101010101" pitchFamily="2" charset="-122"/>
              </a:rPr>
              <a:t>能够回溯，应该让 </a:t>
            </a:r>
            <a:r>
              <a:rPr lang="en-US" altLang="zh-CN" sz="2000" b="1" dirty="0">
                <a:latin typeface="华文楷体" panose="02010600040101010101" pitchFamily="2" charset="-122"/>
                <a:ea typeface="华文楷体" panose="02010600040101010101" pitchFamily="2" charset="-122"/>
              </a:rPr>
              <a:t>k&lt;j</a:t>
            </a:r>
            <a:r>
              <a:rPr lang="zh-CN" altLang="en-US" sz="2000" b="1" dirty="0">
                <a:latin typeface="华文楷体" panose="02010600040101010101" pitchFamily="2" charset="-122"/>
                <a:ea typeface="华文楷体" panose="02010600040101010101" pitchFamily="2" charset="-122"/>
              </a:rPr>
              <a:t> ，有 </a:t>
            </a:r>
            <a:r>
              <a:rPr lang="en-US" altLang="zh-CN" sz="2000" b="1" dirty="0">
                <a:latin typeface="华文楷体" panose="02010600040101010101" pitchFamily="2" charset="-122"/>
                <a:ea typeface="华文楷体" panose="02010600040101010101" pitchFamily="2" charset="-122"/>
              </a:rPr>
              <a:t>j-k+1&gt;1</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j </a:t>
            </a:r>
            <a:r>
              <a:rPr lang="zh-CN" altLang="en-US" sz="2000" b="1" dirty="0">
                <a:latin typeface="华文楷体" panose="02010600040101010101" pitchFamily="2" charset="-122"/>
                <a:ea typeface="华文楷体" panose="02010600040101010101" pitchFamily="2" charset="-122"/>
              </a:rPr>
              <a:t>之前这一组字符最多从第二个开始。</a:t>
            </a:r>
            <a:endParaRPr lang="zh-CN" altLang="zh-CN" sz="2000" b="1" dirty="0">
              <a:latin typeface="华文楷体" panose="02010600040101010101" pitchFamily="2" charset="-122"/>
              <a:ea typeface="华文楷体" panose="02010600040101010101" pitchFamily="2" charset="-122"/>
            </a:endParaRPr>
          </a:p>
        </p:txBody>
      </p:sp>
      <p:sp>
        <p:nvSpPr>
          <p:cNvPr id="3" name="矩形 2"/>
          <p:cNvSpPr/>
          <p:nvPr/>
        </p:nvSpPr>
        <p:spPr>
          <a:xfrm>
            <a:off x="2266950" y="434657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 name="矩形 3"/>
          <p:cNvSpPr/>
          <p:nvPr/>
        </p:nvSpPr>
        <p:spPr>
          <a:xfrm>
            <a:off x="2806700" y="434657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4419600" y="4341813"/>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7" name="直接箭头连接符 6"/>
          <p:cNvCxnSpPr/>
          <p:nvPr/>
        </p:nvCxnSpPr>
        <p:spPr>
          <a:xfrm>
            <a:off x="5767388" y="380206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111" name="文本框 7"/>
          <p:cNvSpPr txBox="1"/>
          <p:nvPr/>
        </p:nvSpPr>
        <p:spPr>
          <a:xfrm>
            <a:off x="5661025" y="32940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47112" name="文本框 8"/>
          <p:cNvSpPr txBox="1"/>
          <p:nvPr/>
        </p:nvSpPr>
        <p:spPr>
          <a:xfrm>
            <a:off x="1878013" y="4397375"/>
            <a:ext cx="284162"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10" name="矩形 9"/>
          <p:cNvSpPr/>
          <p:nvPr/>
        </p:nvSpPr>
        <p:spPr>
          <a:xfrm>
            <a:off x="4960938" y="4341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5500688" y="4341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左大括号 11"/>
          <p:cNvSpPr/>
          <p:nvPr/>
        </p:nvSpPr>
        <p:spPr>
          <a:xfrm rot="16200000" flipV="1">
            <a:off x="2657475" y="4532313"/>
            <a:ext cx="285750"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13" name="文本框 12"/>
          <p:cNvSpPr txBox="1">
            <a:spLocks noRot="1" noChangeAspect="1" noMove="1" noResize="1" noEditPoints="1" noAdjustHandles="1" noChangeArrowheads="1" noChangeShapeType="1" noTextEdit="1"/>
          </p:cNvSpPr>
          <p:nvPr/>
        </p:nvSpPr>
        <p:spPr>
          <a:xfrm>
            <a:off x="4420315" y="5221583"/>
            <a:ext cx="1274708" cy="302712"/>
          </a:xfrm>
          <a:prstGeom prst="rect">
            <a:avLst/>
          </a:prstGeom>
          <a:blipFill>
            <a:blip r:embed="rId2"/>
            <a:stretch>
              <a:fillRect l="-2871" r="-1914" b="-28571"/>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14" name="文本框 13"/>
          <p:cNvSpPr txBox="1">
            <a:spLocks noRot="1" noChangeAspect="1" noMove="1" noResize="1" noEditPoints="1" noAdjustHandles="1" noChangeArrowheads="1" noChangeShapeType="1" noTextEdit="1"/>
          </p:cNvSpPr>
          <p:nvPr/>
        </p:nvSpPr>
        <p:spPr>
          <a:xfrm>
            <a:off x="2348281" y="5255809"/>
            <a:ext cx="925253" cy="276999"/>
          </a:xfrm>
          <a:prstGeom prst="rect">
            <a:avLst/>
          </a:prstGeom>
          <a:blipFill>
            <a:blip r:embed="rId3"/>
            <a:stretch>
              <a:fillRect l="-4605" r="-2632" b="-19565"/>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15" name="左大括号 14"/>
          <p:cNvSpPr/>
          <p:nvPr/>
        </p:nvSpPr>
        <p:spPr>
          <a:xfrm rot="16200000" flipV="1">
            <a:off x="4816475" y="4519613"/>
            <a:ext cx="287338" cy="1081088"/>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cxnSp>
        <p:nvCxnSpPr>
          <p:cNvPr id="16" name="直接箭头连接符 15"/>
          <p:cNvCxnSpPr/>
          <p:nvPr/>
        </p:nvCxnSpPr>
        <p:spPr>
          <a:xfrm>
            <a:off x="3621088" y="3841750"/>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7120" name="文本框 16"/>
          <p:cNvSpPr txBox="1"/>
          <p:nvPr/>
        </p:nvSpPr>
        <p:spPr>
          <a:xfrm>
            <a:off x="3517900" y="3363913"/>
            <a:ext cx="2063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27" name="矩形 26"/>
          <p:cNvSpPr/>
          <p:nvPr/>
        </p:nvSpPr>
        <p:spPr>
          <a:xfrm>
            <a:off x="3348038" y="4341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3879850" y="4341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e</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5"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框 4"/>
          <p:cNvSpPr txBox="1"/>
          <p:nvPr/>
        </p:nvSpPr>
        <p:spPr>
          <a:xfrm>
            <a:off x="179512" y="912813"/>
            <a:ext cx="8784976" cy="120032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en-US" altLang="zh-CN" sz="1800" b="1" dirty="0">
                <a:latin typeface="华文楷体" panose="02010600040101010101" pitchFamily="2" charset="-122"/>
                <a:ea typeface="华文楷体" panose="02010600040101010101" pitchFamily="2" charset="-122"/>
              </a:rPr>
              <a:t>j=2 </a:t>
            </a:r>
            <a:r>
              <a:rPr lang="zh-CN" altLang="en-US" sz="1800" b="1" dirty="0">
                <a:latin typeface="华文楷体" panose="02010600040101010101" pitchFamily="2" charset="-122"/>
                <a:ea typeface="华文楷体" panose="02010600040101010101" pitchFamily="2" charset="-122"/>
              </a:rPr>
              <a:t>时，需要用到</a:t>
            </a:r>
            <a:r>
              <a:rPr lang="en-US" altLang="zh-CN" sz="1800" b="1" dirty="0">
                <a:latin typeface="华文楷体" panose="02010600040101010101" pitchFamily="2" charset="-122"/>
                <a:ea typeface="华文楷体" panose="02010600040101010101" pitchFamily="2" charset="-122"/>
              </a:rPr>
              <a:t>next[2]</a:t>
            </a:r>
            <a:r>
              <a:rPr lang="zh-CN" altLang="en-US" sz="1800" b="1" dirty="0">
                <a:latin typeface="华文楷体" panose="02010600040101010101" pitchFamily="2" charset="-122"/>
                <a:ea typeface="华文楷体" panose="02010600040101010101" pitchFamily="2" charset="-122"/>
              </a:rPr>
              <a:t>，意味着模式串已经向右滑动到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指向第二个字符，仍然不能与主串中 </a:t>
            </a:r>
            <a:r>
              <a:rPr lang="en-US" altLang="zh-CN" sz="1800" b="1" dirty="0">
                <a:latin typeface="华文楷体" panose="02010600040101010101" pitchFamily="2" charset="-122"/>
                <a:ea typeface="华文楷体" panose="02010600040101010101" pitchFamily="2" charset="-122"/>
              </a:rPr>
              <a:t>i</a:t>
            </a:r>
            <a:r>
              <a:rPr lang="zh-CN" altLang="en-US" sz="1800" b="1" dirty="0">
                <a:latin typeface="华文楷体" panose="02010600040101010101" pitchFamily="2" charset="-122"/>
                <a:ea typeface="华文楷体" panose="02010600040101010101" pitchFamily="2" charset="-122"/>
              </a:rPr>
              <a:t>所指字符产生匹配。</a:t>
            </a:r>
            <a:endParaRPr lang="en-US" altLang="zh-CN" sz="18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接下来需要让指针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回溯到</a:t>
            </a:r>
            <a:r>
              <a:rPr lang="en-US" altLang="zh-CN" sz="1800" b="1" dirty="0">
                <a:latin typeface="华文楷体" panose="02010600040101010101" pitchFamily="2" charset="-122"/>
                <a:ea typeface="华文楷体" panose="02010600040101010101" pitchFamily="2" charset="-122"/>
              </a:rPr>
              <a:t>1</a:t>
            </a:r>
            <a:r>
              <a:rPr lang="zh-CN" altLang="en-US" sz="1800" b="1" dirty="0">
                <a:latin typeface="华文楷体" panose="02010600040101010101" pitchFamily="2" charset="-122"/>
                <a:ea typeface="华文楷体" panose="02010600040101010101" pitchFamily="2" charset="-122"/>
              </a:rPr>
              <a:t>，再进行比较。</a:t>
            </a:r>
            <a:endParaRPr lang="en-US" altLang="zh-CN" sz="18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此时会使用 </a:t>
            </a:r>
            <a:r>
              <a:rPr lang="en-US" altLang="zh-CN" sz="1800" b="1" dirty="0">
                <a:latin typeface="华文楷体" panose="02010600040101010101" pitchFamily="2" charset="-122"/>
                <a:ea typeface="华文楷体" panose="02010600040101010101" pitchFamily="2" charset="-122"/>
              </a:rPr>
              <a:t>j = next[j] </a:t>
            </a:r>
            <a:r>
              <a:rPr lang="zh-CN" altLang="en-US" sz="1800" b="1" dirty="0">
                <a:latin typeface="华文楷体" panose="02010600040101010101" pitchFamily="2" charset="-122"/>
                <a:ea typeface="华文楷体" panose="02010600040101010101" pitchFamily="2" charset="-122"/>
              </a:rPr>
              <a:t>，而 </a:t>
            </a:r>
            <a:r>
              <a:rPr lang="en-US" altLang="zh-CN" sz="1800" b="1" dirty="0">
                <a:latin typeface="华文楷体" panose="02010600040101010101" pitchFamily="2" charset="-122"/>
                <a:ea typeface="华文楷体" panose="02010600040101010101" pitchFamily="2" charset="-122"/>
              </a:rPr>
              <a:t>next[2] </a:t>
            </a:r>
            <a:r>
              <a:rPr lang="zh-CN" altLang="en-US" sz="1800" b="1" dirty="0">
                <a:latin typeface="华文楷体" panose="02010600040101010101" pitchFamily="2" charset="-122"/>
                <a:ea typeface="华文楷体" panose="02010600040101010101" pitchFamily="2" charset="-122"/>
              </a:rPr>
              <a:t>正是用来存储需要回溯的位置，所以</a:t>
            </a:r>
            <a:r>
              <a:rPr lang="en-US" altLang="zh-CN" sz="1800" b="1" dirty="0">
                <a:latin typeface="华文楷体" panose="02010600040101010101" pitchFamily="2" charset="-122"/>
                <a:ea typeface="华文楷体" panose="02010600040101010101" pitchFamily="2" charset="-122"/>
              </a:rPr>
              <a:t>next[2]=1</a:t>
            </a:r>
            <a:r>
              <a:rPr lang="zh-CN" altLang="en-US" sz="1800" b="1" dirty="0">
                <a:latin typeface="华文楷体" panose="02010600040101010101" pitchFamily="2" charset="-122"/>
                <a:ea typeface="华文楷体" panose="02010600040101010101" pitchFamily="2" charset="-122"/>
              </a:rPr>
              <a:t>。</a:t>
            </a:r>
          </a:p>
        </p:txBody>
      </p:sp>
      <p:sp>
        <p:nvSpPr>
          <p:cNvPr id="6" name="矩形 5"/>
          <p:cNvSpPr/>
          <p:nvPr/>
        </p:nvSpPr>
        <p:spPr>
          <a:xfrm>
            <a:off x="2701925" y="36068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3241675" y="36068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781425" y="36068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4321175" y="36068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860925" y="36068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8" name="直接箭头连接符 17"/>
          <p:cNvCxnSpPr/>
          <p:nvPr/>
        </p:nvCxnSpPr>
        <p:spPr>
          <a:xfrm>
            <a:off x="3517900" y="313213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511550" y="509428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8138" name="文本框 19"/>
          <p:cNvSpPr txBox="1"/>
          <p:nvPr/>
        </p:nvSpPr>
        <p:spPr>
          <a:xfrm>
            <a:off x="3414713" y="2700338"/>
            <a:ext cx="2730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48139" name="文本框 20"/>
          <p:cNvSpPr txBox="1"/>
          <p:nvPr/>
        </p:nvSpPr>
        <p:spPr>
          <a:xfrm>
            <a:off x="3414713" y="5500688"/>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48140" name="文本框 21"/>
          <p:cNvSpPr txBox="1"/>
          <p:nvPr/>
        </p:nvSpPr>
        <p:spPr>
          <a:xfrm>
            <a:off x="2306638" y="3657600"/>
            <a:ext cx="29527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15" name="矩形 14"/>
          <p:cNvSpPr/>
          <p:nvPr/>
        </p:nvSpPr>
        <p:spPr>
          <a:xfrm>
            <a:off x="2695575" y="4468813"/>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3235325" y="4468813"/>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3776663" y="44688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文本框 22"/>
          <p:cNvSpPr txBox="1"/>
          <p:nvPr/>
        </p:nvSpPr>
        <p:spPr>
          <a:xfrm>
            <a:off x="2306638" y="4519613"/>
            <a:ext cx="284162"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6"/>
                                        </p:tgtEl>
                                        <p:attrNameLst>
                                          <p:attrName>fillcolor</p:attrName>
                                        </p:attrNameLst>
                                      </p:cBhvr>
                                      <p:to>
                                        <a:srgbClr val="4472C4"/>
                                      </p:to>
                                    </p:animClr>
                                    <p:set>
                                      <p:cBhvr>
                                        <p:cTn id="7" dur="500" fill="hold"/>
                                        <p:tgtEl>
                                          <p:spTgt spid="6"/>
                                        </p:tgtEl>
                                        <p:attrNameLst>
                                          <p:attrName>fill.type</p:attrName>
                                        </p:attrNameLst>
                                      </p:cBhvr>
                                      <p:to>
                                        <p:strVal val="solid"/>
                                      </p:to>
                                    </p:set>
                                    <p:set>
                                      <p:cBhvr>
                                        <p:cTn id="8" dur="500" fill="hold"/>
                                        <p:tgtEl>
                                          <p:spTgt spid="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5"/>
                                        </p:tgtEl>
                                        <p:attrNameLst>
                                          <p:attrName>fillcolor</p:attrName>
                                        </p:attrNameLst>
                                      </p:cBhvr>
                                      <p:to>
                                        <a:srgbClr val="FFC000"/>
                                      </p:to>
                                    </p:animClr>
                                    <p:set>
                                      <p:cBhvr>
                                        <p:cTn id="11" dur="500" fill="hold"/>
                                        <p:tgtEl>
                                          <p:spTgt spid="15"/>
                                        </p:tgtEl>
                                        <p:attrNameLst>
                                          <p:attrName>fill.type</p:attrName>
                                        </p:attrNameLst>
                                      </p:cBhvr>
                                      <p:to>
                                        <p:strVal val="solid"/>
                                      </p:to>
                                    </p:set>
                                    <p:set>
                                      <p:cBhvr>
                                        <p:cTn id="12" dur="500" fill="hold"/>
                                        <p:tgtEl>
                                          <p:spTgt spid="15"/>
                                        </p:tgtEl>
                                        <p:attrNameLst>
                                          <p:attrName>fill.on</p:attrName>
                                        </p:attrNameLst>
                                      </p:cBhvr>
                                      <p:to>
                                        <p:strVal val="true"/>
                                      </p:to>
                                    </p:set>
                                  </p:childTnLst>
                                </p:cTn>
                              </p:par>
                              <p:par>
                                <p:cTn id="13" presetID="63" presetClass="path" presetSubtype="0" accel="50000" decel="50000" fill="hold" grpId="0" nodeType="withEffect">
                                  <p:stCondLst>
                                    <p:cond delay="0"/>
                                  </p:stCondLst>
                                  <p:childTnLst>
                                    <p:animMotion origin="layout" path="M -1.04167E-6 -4.07407E-6 L 0.05912 -4.07407E-6 " pathEditMode="relative" rAng="0" ptsTypes="AA">
                                      <p:cBhvr>
                                        <p:cTn id="14" dur="1000" fill="hold"/>
                                        <p:tgtEl>
                                          <p:spTgt spid="15"/>
                                        </p:tgtEl>
                                        <p:attrNameLst>
                                          <p:attrName>ppt_x</p:attrName>
                                          <p:attrName>ppt_y</p:attrName>
                                        </p:attrNameLst>
                                      </p:cBhvr>
                                      <p:rCtr x="3000" y="0"/>
                                    </p:animMotion>
                                  </p:childTnLst>
                                </p:cTn>
                              </p:par>
                              <p:par>
                                <p:cTn id="15" presetID="63" presetClass="path" presetSubtype="0" accel="50000" decel="50000" fill="hold" grpId="0" nodeType="withEffect">
                                  <p:stCondLst>
                                    <p:cond delay="0"/>
                                  </p:stCondLst>
                                  <p:childTnLst>
                                    <p:animMotion origin="layout" path="M 4.375E-6 -4.07407E-6 L 0.05898 -4.07407E-6 " pathEditMode="relative" rAng="0" ptsTypes="AA">
                                      <p:cBhvr>
                                        <p:cTn id="16" dur="1000" fill="hold"/>
                                        <p:tgtEl>
                                          <p:spTgt spid="16"/>
                                        </p:tgtEl>
                                        <p:attrNameLst>
                                          <p:attrName>ppt_x</p:attrName>
                                          <p:attrName>ppt_y</p:attrName>
                                        </p:attrNameLst>
                                      </p:cBhvr>
                                      <p:rCtr x="3000" y="0"/>
                                    </p:animMotion>
                                  </p:childTnLst>
                                </p:cTn>
                              </p:par>
                              <p:par>
                                <p:cTn id="17" presetID="63" presetClass="path" presetSubtype="0" accel="50000" decel="50000" fill="hold" grpId="0" nodeType="withEffect">
                                  <p:stCondLst>
                                    <p:cond delay="0"/>
                                  </p:stCondLst>
                                  <p:childTnLst>
                                    <p:animMotion origin="layout" path="M 5.55112E-17 -4.07407E-6 L 0.05911 -4.07407E-6 " pathEditMode="relative" rAng="0" ptsTypes="AA">
                                      <p:cBhvr>
                                        <p:cTn id="18" dur="1000" fill="hold"/>
                                        <p:tgtEl>
                                          <p:spTgt spid="17"/>
                                        </p:tgtEl>
                                        <p:attrNameLst>
                                          <p:attrName>ppt_x</p:attrName>
                                          <p:attrName>ppt_y</p:attrName>
                                        </p:attrNameLst>
                                      </p:cBhvr>
                                      <p:rCtr x="3000" y="0"/>
                                    </p:animMotion>
                                  </p:childTnLst>
                                </p:cTn>
                              </p:par>
                              <p:par>
                                <p:cTn id="19" presetID="63" presetClass="path" presetSubtype="0" accel="50000" decel="50000" fill="hold" grpId="0" nodeType="withEffect">
                                  <p:stCondLst>
                                    <p:cond delay="0"/>
                                  </p:stCondLst>
                                  <p:childTnLst>
                                    <p:animMotion origin="layout" path="M 3.33333E-6 -4.07407E-6 L 0.05898 -4.07407E-6 " pathEditMode="relative" rAng="0" ptsTypes="AA">
                                      <p:cBhvr>
                                        <p:cTn id="20" dur="1000" fill="hold"/>
                                        <p:tgtEl>
                                          <p:spTgt spid="23"/>
                                        </p:tgtEl>
                                        <p:attrNameLst>
                                          <p:attrName>ppt_x</p:attrName>
                                          <p:attrName>ppt_y</p:attrName>
                                        </p:attrNameLst>
                                      </p:cBhvr>
                                      <p:rCtr x="3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952750" y="2632075"/>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5111750" y="2636838"/>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 name="矩形 28"/>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 name="矩形 3"/>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5111750" y="2632075"/>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9165" name="文本框 11"/>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13" name="矩形 12"/>
          <p:cNvSpPr/>
          <p:nvPr/>
        </p:nvSpPr>
        <p:spPr>
          <a:xfrm>
            <a:off x="2411413" y="3808413"/>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295275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349250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403225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457200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511175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5651500" y="38084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9173" name="文本框 19"/>
          <p:cNvSpPr txBox="1"/>
          <p:nvPr/>
        </p:nvSpPr>
        <p:spPr>
          <a:xfrm>
            <a:off x="2022475" y="3859213"/>
            <a:ext cx="284163"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1" name="矩形 20"/>
          <p:cNvSpPr/>
          <p:nvPr/>
        </p:nvSpPr>
        <p:spPr>
          <a:xfrm>
            <a:off x="2411413" y="3746500"/>
            <a:ext cx="1104900" cy="663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22" name="矩形 21"/>
          <p:cNvSpPr/>
          <p:nvPr/>
        </p:nvSpPr>
        <p:spPr>
          <a:xfrm>
            <a:off x="4043363" y="3746500"/>
            <a:ext cx="1068388" cy="663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2" name="矩形 31"/>
          <p:cNvSpPr/>
          <p:nvPr/>
        </p:nvSpPr>
        <p:spPr>
          <a:xfrm>
            <a:off x="4038600" y="3743325"/>
            <a:ext cx="539750" cy="665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34" name="矩形 33"/>
          <p:cNvSpPr/>
          <p:nvPr/>
        </p:nvSpPr>
        <p:spPr>
          <a:xfrm>
            <a:off x="2406650" y="3749675"/>
            <a:ext cx="539750" cy="665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49178" name="文本框 35"/>
          <p:cNvSpPr txBox="1"/>
          <p:nvPr/>
        </p:nvSpPr>
        <p:spPr>
          <a:xfrm>
            <a:off x="1316038" y="1550988"/>
            <a:ext cx="6523037" cy="4616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用肉眼求一些</a:t>
            </a:r>
            <a:r>
              <a:rPr lang="en-US" altLang="zh-CN" sz="2400" b="1" dirty="0">
                <a:latin typeface="华文楷体" panose="02010600040101010101" pitchFamily="2" charset="-122"/>
                <a:ea typeface="华文楷体" panose="02010600040101010101" pitchFamily="2" charset="-122"/>
              </a:rPr>
              <a:t> next[ ] </a:t>
            </a:r>
            <a:r>
              <a:rPr lang="zh-CN" altLang="en-US" sz="2400" b="1" dirty="0">
                <a:latin typeface="华文楷体" panose="02010600040101010101" pitchFamily="2" charset="-122"/>
                <a:ea typeface="华文楷体" panose="02010600040101010101" pitchFamily="2" charset="-122"/>
              </a:rPr>
              <a:t>数值</a:t>
            </a: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750" fill="hold"/>
                                        <p:tgtEl>
                                          <p:spTgt spid="32"/>
                                        </p:tgtEl>
                                        <p:attrNameLst>
                                          <p:attrName>ppt_w</p:attrName>
                                        </p:attrNameLst>
                                      </p:cBhvr>
                                      <p:tavLst>
                                        <p:tav tm="0">
                                          <p:val>
                                            <p:fltVal val="0"/>
                                          </p:val>
                                        </p:tav>
                                        <p:tav tm="100000">
                                          <p:val>
                                            <p:strVal val="#ppt_w"/>
                                          </p:val>
                                        </p:tav>
                                      </p:tavLst>
                                    </p:anim>
                                    <p:anim calcmode="lin" valueType="num">
                                      <p:cBhvr>
                                        <p:cTn id="18" dur="750" fill="hold"/>
                                        <p:tgtEl>
                                          <p:spTgt spid="32"/>
                                        </p:tgtEl>
                                        <p:attrNameLst>
                                          <p:attrName>ppt_h</p:attrName>
                                        </p:attrNameLst>
                                      </p:cBhvr>
                                      <p:tavLst>
                                        <p:tav tm="0">
                                          <p:val>
                                            <p:fltVal val="0"/>
                                          </p:val>
                                        </p:tav>
                                        <p:tav tm="100000">
                                          <p:val>
                                            <p:strVal val="#ppt_h"/>
                                          </p:val>
                                        </p:tav>
                                      </p:tavLst>
                                    </p:anim>
                                    <p:anim calcmode="lin" valueType="num">
                                      <p:cBhvr>
                                        <p:cTn id="19" dur="750" fill="hold"/>
                                        <p:tgtEl>
                                          <p:spTgt spid="32"/>
                                        </p:tgtEl>
                                        <p:attrNameLst>
                                          <p:attrName>style.rotation</p:attrName>
                                        </p:attrNameLst>
                                      </p:cBhvr>
                                      <p:tavLst>
                                        <p:tav tm="0">
                                          <p:val>
                                            <p:fltVal val="90"/>
                                          </p:val>
                                        </p:tav>
                                        <p:tav tm="100000">
                                          <p:val>
                                            <p:fltVal val="0"/>
                                          </p:val>
                                        </p:tav>
                                      </p:tavLst>
                                    </p:anim>
                                    <p:animEffect transition="in" filter="fade">
                                      <p:cBhvr>
                                        <p:cTn id="20" dur="750"/>
                                        <p:tgtEl>
                                          <p:spTgt spid="32"/>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p:cTn id="23" dur="750" fill="hold"/>
                                        <p:tgtEl>
                                          <p:spTgt spid="34"/>
                                        </p:tgtEl>
                                        <p:attrNameLst>
                                          <p:attrName>ppt_w</p:attrName>
                                        </p:attrNameLst>
                                      </p:cBhvr>
                                      <p:tavLst>
                                        <p:tav tm="0">
                                          <p:val>
                                            <p:fltVal val="0"/>
                                          </p:val>
                                        </p:tav>
                                        <p:tav tm="100000">
                                          <p:val>
                                            <p:strVal val="#ppt_w"/>
                                          </p:val>
                                        </p:tav>
                                      </p:tavLst>
                                    </p:anim>
                                    <p:anim calcmode="lin" valueType="num">
                                      <p:cBhvr>
                                        <p:cTn id="24" dur="750" fill="hold"/>
                                        <p:tgtEl>
                                          <p:spTgt spid="34"/>
                                        </p:tgtEl>
                                        <p:attrNameLst>
                                          <p:attrName>ppt_h</p:attrName>
                                        </p:attrNameLst>
                                      </p:cBhvr>
                                      <p:tavLst>
                                        <p:tav tm="0">
                                          <p:val>
                                            <p:fltVal val="0"/>
                                          </p:val>
                                        </p:tav>
                                        <p:tav tm="100000">
                                          <p:val>
                                            <p:strVal val="#ppt_h"/>
                                          </p:val>
                                        </p:tav>
                                      </p:tavLst>
                                    </p:anim>
                                    <p:anim calcmode="lin" valueType="num">
                                      <p:cBhvr>
                                        <p:cTn id="25" dur="750" fill="hold"/>
                                        <p:tgtEl>
                                          <p:spTgt spid="34"/>
                                        </p:tgtEl>
                                        <p:attrNameLst>
                                          <p:attrName>style.rotation</p:attrName>
                                        </p:attrNameLst>
                                      </p:cBhvr>
                                      <p:tavLst>
                                        <p:tav tm="0">
                                          <p:val>
                                            <p:fltVal val="90"/>
                                          </p:val>
                                        </p:tav>
                                        <p:tav tm="100000">
                                          <p:val>
                                            <p:fltVal val="0"/>
                                          </p:val>
                                        </p:tav>
                                      </p:tavLst>
                                    </p:anim>
                                    <p:animEffect transition="in" filter="fade">
                                      <p:cBhvr>
                                        <p:cTn id="26" dur="75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2"/>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34"/>
                                        </p:tgtEl>
                                        <p:attrNameLst>
                                          <p:attrName>style.visibility</p:attrName>
                                        </p:attrNameLst>
                                      </p:cBhvr>
                                      <p:to>
                                        <p:strVal val="hidden"/>
                                      </p:to>
                                    </p:set>
                                  </p:childTnLst>
                                </p:cTn>
                              </p:par>
                              <p:par>
                                <p:cTn id="38" presetID="3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750" fill="hold"/>
                                        <p:tgtEl>
                                          <p:spTgt spid="21"/>
                                        </p:tgtEl>
                                        <p:attrNameLst>
                                          <p:attrName>ppt_w</p:attrName>
                                        </p:attrNameLst>
                                      </p:cBhvr>
                                      <p:tavLst>
                                        <p:tav tm="0">
                                          <p:val>
                                            <p:fltVal val="0"/>
                                          </p:val>
                                        </p:tav>
                                        <p:tav tm="100000">
                                          <p:val>
                                            <p:strVal val="#ppt_w"/>
                                          </p:val>
                                        </p:tav>
                                      </p:tavLst>
                                    </p:anim>
                                    <p:anim calcmode="lin" valueType="num">
                                      <p:cBhvr>
                                        <p:cTn id="41" dur="750" fill="hold"/>
                                        <p:tgtEl>
                                          <p:spTgt spid="21"/>
                                        </p:tgtEl>
                                        <p:attrNameLst>
                                          <p:attrName>ppt_h</p:attrName>
                                        </p:attrNameLst>
                                      </p:cBhvr>
                                      <p:tavLst>
                                        <p:tav tm="0">
                                          <p:val>
                                            <p:fltVal val="0"/>
                                          </p:val>
                                        </p:tav>
                                        <p:tav tm="100000">
                                          <p:val>
                                            <p:strVal val="#ppt_h"/>
                                          </p:val>
                                        </p:tav>
                                      </p:tavLst>
                                    </p:anim>
                                    <p:anim calcmode="lin" valueType="num">
                                      <p:cBhvr>
                                        <p:cTn id="42" dur="750" fill="hold"/>
                                        <p:tgtEl>
                                          <p:spTgt spid="21"/>
                                        </p:tgtEl>
                                        <p:attrNameLst>
                                          <p:attrName>style.rotation</p:attrName>
                                        </p:attrNameLst>
                                      </p:cBhvr>
                                      <p:tavLst>
                                        <p:tav tm="0">
                                          <p:val>
                                            <p:fltVal val="90"/>
                                          </p:val>
                                        </p:tav>
                                        <p:tav tm="100000">
                                          <p:val>
                                            <p:fltVal val="0"/>
                                          </p:val>
                                        </p:tav>
                                      </p:tavLst>
                                    </p:anim>
                                    <p:animEffect transition="in" filter="fade">
                                      <p:cBhvr>
                                        <p:cTn id="43" dur="750"/>
                                        <p:tgtEl>
                                          <p:spTgt spid="21"/>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750" fill="hold"/>
                                        <p:tgtEl>
                                          <p:spTgt spid="22"/>
                                        </p:tgtEl>
                                        <p:attrNameLst>
                                          <p:attrName>ppt_w</p:attrName>
                                        </p:attrNameLst>
                                      </p:cBhvr>
                                      <p:tavLst>
                                        <p:tav tm="0">
                                          <p:val>
                                            <p:fltVal val="0"/>
                                          </p:val>
                                        </p:tav>
                                        <p:tav tm="100000">
                                          <p:val>
                                            <p:strVal val="#ppt_w"/>
                                          </p:val>
                                        </p:tav>
                                      </p:tavLst>
                                    </p:anim>
                                    <p:anim calcmode="lin" valueType="num">
                                      <p:cBhvr>
                                        <p:cTn id="47" dur="750" fill="hold"/>
                                        <p:tgtEl>
                                          <p:spTgt spid="22"/>
                                        </p:tgtEl>
                                        <p:attrNameLst>
                                          <p:attrName>ppt_h</p:attrName>
                                        </p:attrNameLst>
                                      </p:cBhvr>
                                      <p:tavLst>
                                        <p:tav tm="0">
                                          <p:val>
                                            <p:fltVal val="0"/>
                                          </p:val>
                                        </p:tav>
                                        <p:tav tm="100000">
                                          <p:val>
                                            <p:strVal val="#ppt_h"/>
                                          </p:val>
                                        </p:tav>
                                      </p:tavLst>
                                    </p:anim>
                                    <p:anim calcmode="lin" valueType="num">
                                      <p:cBhvr>
                                        <p:cTn id="48" dur="750" fill="hold"/>
                                        <p:tgtEl>
                                          <p:spTgt spid="22"/>
                                        </p:tgtEl>
                                        <p:attrNameLst>
                                          <p:attrName>style.rotation</p:attrName>
                                        </p:attrNameLst>
                                      </p:cBhvr>
                                      <p:tavLst>
                                        <p:tav tm="0">
                                          <p:val>
                                            <p:fltVal val="90"/>
                                          </p:val>
                                        </p:tav>
                                        <p:tav tm="100000">
                                          <p:val>
                                            <p:fltVal val="0"/>
                                          </p:val>
                                        </p:tav>
                                      </p:tavLst>
                                    </p:anim>
                                    <p:animEffect transition="in" filter="fade">
                                      <p:cBhvr>
                                        <p:cTn id="49" dur="75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P spid="21" grpId="0" bldLvl="0" animBg="1"/>
      <p:bldP spid="22" grpId="0" bldLvl="0" animBg="1"/>
      <p:bldP spid="32" grpId="0" bldLvl="0" animBg="1"/>
      <p:bldP spid="32" grpId="1" bldLvl="0" animBg="1"/>
      <p:bldP spid="34" grpId="0" bldLvl="0" animBg="1"/>
      <p:bldP spid="34" grpId="1"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文本框 4"/>
          <p:cNvSpPr txBox="1"/>
          <p:nvPr/>
        </p:nvSpPr>
        <p:spPr>
          <a:xfrm>
            <a:off x="323529" y="998538"/>
            <a:ext cx="8282310" cy="9541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400" b="1" dirty="0">
                <a:solidFill>
                  <a:srgbClr val="FF0000"/>
                </a:solidFill>
                <a:latin typeface="华文楷体" panose="02010600040101010101" pitchFamily="2" charset="-122"/>
                <a:ea typeface="华文楷体" panose="02010600040101010101" pitchFamily="2" charset="-122"/>
              </a:rPr>
              <a:t>已知 </a:t>
            </a:r>
            <a:r>
              <a:rPr lang="en-US" altLang="zh-CN" sz="2400" b="1" dirty="0">
                <a:solidFill>
                  <a:srgbClr val="FF0000"/>
                </a:solidFill>
                <a:latin typeface="华文楷体" panose="02010600040101010101" pitchFamily="2" charset="-122"/>
                <a:ea typeface="华文楷体" panose="02010600040101010101" pitchFamily="2" charset="-122"/>
              </a:rPr>
              <a:t>next[j] = k</a:t>
            </a:r>
            <a:r>
              <a:rPr lang="zh-CN" altLang="en-US" sz="2400" b="1" dirty="0">
                <a:solidFill>
                  <a:srgbClr val="FF0000"/>
                </a:solidFill>
                <a:latin typeface="华文楷体" panose="02010600040101010101" pitchFamily="2" charset="-122"/>
                <a:ea typeface="华文楷体" panose="02010600040101010101" pitchFamily="2" charset="-122"/>
              </a:rPr>
              <a:t>，求 </a:t>
            </a:r>
            <a:r>
              <a:rPr lang="en-US" altLang="zh-CN" sz="2400" b="1" dirty="0">
                <a:solidFill>
                  <a:srgbClr val="FF0000"/>
                </a:solidFill>
                <a:latin typeface="华文楷体" panose="02010600040101010101" pitchFamily="2" charset="-122"/>
                <a:ea typeface="华文楷体" panose="02010600040101010101" pitchFamily="2" charset="-122"/>
              </a:rPr>
              <a:t>next[j+1] </a:t>
            </a:r>
            <a:r>
              <a:rPr lang="zh-CN" altLang="en-US" sz="2400" b="1" dirty="0">
                <a:solidFill>
                  <a:srgbClr val="FF0000"/>
                </a:solidFill>
                <a:latin typeface="华文楷体" panose="02010600040101010101" pitchFamily="2" charset="-122"/>
                <a:ea typeface="华文楷体" panose="02010600040101010101" pitchFamily="2" charset="-122"/>
              </a:rPr>
              <a:t>的值</a:t>
            </a:r>
            <a:endParaRPr lang="en-US" altLang="zh-CN" sz="2400" b="1" dirty="0">
              <a:solidFill>
                <a:srgbClr val="FF0000"/>
              </a:solidFill>
              <a:latin typeface="华文楷体" panose="02010600040101010101" pitchFamily="2" charset="-122"/>
              <a:ea typeface="华文楷体" panose="02010600040101010101" pitchFamily="2" charset="-122"/>
            </a:endParaRPr>
          </a:p>
          <a:p>
            <a:pPr marL="685800" lvl="1">
              <a:spcBef>
                <a:spcPct val="0"/>
              </a:spcBef>
              <a:buFont typeface="Wingdings" panose="05000000000000000000" pitchFamily="2" charset="2"/>
              <a:buChar char="ü"/>
            </a:pPr>
            <a:r>
              <a:rPr lang="zh-CN" altLang="en-US" sz="1600" b="1" dirty="0">
                <a:solidFill>
                  <a:schemeClr val="bg1">
                    <a:lumMod val="10000"/>
                  </a:schemeClr>
                </a:solidFill>
                <a:latin typeface="华文楷体" panose="02010600040101010101" pitchFamily="2" charset="-122"/>
                <a:ea typeface="华文楷体" panose="02010600040101010101" pitchFamily="2" charset="-122"/>
              </a:rPr>
              <a:t>当</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t[j] == t[k]</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时，</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next[j+1] = next[j]+1</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，也就是</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k+1</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。只要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j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对应的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k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是最大的，</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j+1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对应的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k+1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也必然是最大的。</a:t>
            </a:r>
          </a:p>
        </p:txBody>
      </p:sp>
      <p:sp>
        <p:nvSpPr>
          <p:cNvPr id="68" name="矩形 67"/>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9" name="矩形 68"/>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4</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0" name="矩形 69"/>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1" name="矩形 70"/>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2" name="矩形 71"/>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3" name="矩形 72"/>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4" name="矩形 73"/>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5" name="矩形 74"/>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6" name="矩形 75"/>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0188" name="文本框 76"/>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78" name="矩形 77"/>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9" name="矩形 78"/>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0" name="矩形 79"/>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1" name="矩形 80"/>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2" name="矩形 81"/>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3" name="矩形 82"/>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4" name="矩形 83"/>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5" name="矩形 84"/>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6" name="矩形 85"/>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7" name="文本框 86"/>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88" name="直接箭头连接符 87"/>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200" name="文本框 88"/>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90" name="直接箭头连接符 89"/>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0202" name="文本框 90"/>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0203" name="文本框 91"/>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2" name="左大括号 1"/>
          <p:cNvSpPr/>
          <p:nvPr/>
        </p:nvSpPr>
        <p:spPr>
          <a:xfrm rot="5400000">
            <a:off x="4415631" y="3299619"/>
            <a:ext cx="312738" cy="107950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tx1"/>
              </a:solidFill>
              <a:effectLst/>
              <a:uLnTx/>
              <a:uFillTx/>
              <a:latin typeface="+mn-lt"/>
              <a:ea typeface="+mn-ea"/>
              <a:cs typeface="+mn-cs"/>
            </a:endParaRPr>
          </a:p>
        </p:txBody>
      </p:sp>
      <p:sp>
        <p:nvSpPr>
          <p:cNvPr id="29" name="左大括号 28"/>
          <p:cNvSpPr/>
          <p:nvPr/>
        </p:nvSpPr>
        <p:spPr>
          <a:xfrm rot="5400000">
            <a:off x="2795588" y="3298825"/>
            <a:ext cx="312738" cy="1081088"/>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30" name="文本框 29"/>
          <p:cNvSpPr txBox="1">
            <a:spLocks noRot="1" noChangeAspect="1" noMove="1" noResize="1" noEditPoints="1" noAdjustHandles="1" noChangeArrowheads="1" noChangeShapeType="1" noTextEdit="1"/>
          </p:cNvSpPr>
          <p:nvPr/>
        </p:nvSpPr>
        <p:spPr>
          <a:xfrm>
            <a:off x="2452527" y="3335265"/>
            <a:ext cx="925253" cy="276999"/>
          </a:xfrm>
          <a:prstGeom prst="rect">
            <a:avLst/>
          </a:prstGeom>
          <a:blipFill>
            <a:blip r:embed="rId3"/>
            <a:stretch>
              <a:fillRect l="-4605" r="-2632" b="-19565"/>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50207" name="文本框 30"/>
          <p:cNvSpPr txBox="1"/>
          <p:nvPr/>
        </p:nvSpPr>
        <p:spPr>
          <a:xfrm>
            <a:off x="3611563" y="3209925"/>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cxnSp>
        <p:nvCxnSpPr>
          <p:cNvPr id="32" name="直接箭头连接符 31"/>
          <p:cNvCxnSpPr/>
          <p:nvPr/>
        </p:nvCxnSpPr>
        <p:spPr>
          <a:xfrm>
            <a:off x="3762375" y="3602038"/>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a:spLocks noRot="1" noChangeAspect="1" noMove="1" noResize="1" noEditPoints="1" noAdjustHandles="1" noChangeArrowheads="1" noChangeShapeType="1" noTextEdit="1"/>
          </p:cNvSpPr>
          <p:nvPr/>
        </p:nvSpPr>
        <p:spPr>
          <a:xfrm>
            <a:off x="3990901" y="3304564"/>
            <a:ext cx="1274708" cy="302712"/>
          </a:xfrm>
          <a:prstGeom prst="rect">
            <a:avLst/>
          </a:prstGeom>
          <a:blipFill>
            <a:blip r:embed="rId4"/>
            <a:stretch>
              <a:fillRect l="-3349" r="-1914" b="-28000"/>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34" name="左大括号 33"/>
          <p:cNvSpPr/>
          <p:nvPr/>
        </p:nvSpPr>
        <p:spPr>
          <a:xfrm rot="5400000">
            <a:off x="3065463" y="3038475"/>
            <a:ext cx="312738" cy="1620838"/>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35" name="左大括号 34"/>
          <p:cNvSpPr/>
          <p:nvPr/>
        </p:nvSpPr>
        <p:spPr>
          <a:xfrm rot="5400000">
            <a:off x="4685506" y="3023394"/>
            <a:ext cx="312738" cy="1619250"/>
          </a:xfrm>
          <a:prstGeom prst="leftBrace">
            <a:avLst/>
          </a:prstGeom>
          <a:ln w="38100">
            <a:beve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36" name="文本框 35"/>
          <p:cNvSpPr txBox="1">
            <a:spLocks noRot="1" noChangeAspect="1" noMove="1" noResize="1" noEditPoints="1" noAdjustHandles="1" noChangeArrowheads="1" noChangeShapeType="1" noTextEdit="1"/>
          </p:cNvSpPr>
          <p:nvPr/>
        </p:nvSpPr>
        <p:spPr>
          <a:xfrm>
            <a:off x="2735113" y="3343626"/>
            <a:ext cx="731354" cy="276999"/>
          </a:xfrm>
          <a:prstGeom prst="rect">
            <a:avLst/>
          </a:prstGeom>
          <a:blipFill>
            <a:blip r:embed="rId5"/>
            <a:stretch>
              <a:fillRect l="-4167" b="-19565"/>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37" name="文本框 36"/>
          <p:cNvSpPr txBox="1">
            <a:spLocks noRot="1" noChangeAspect="1" noMove="1" noResize="1" noEditPoints="1" noAdjustHandles="1" noChangeArrowheads="1" noChangeShapeType="1" noTextEdit="1"/>
          </p:cNvSpPr>
          <p:nvPr/>
        </p:nvSpPr>
        <p:spPr>
          <a:xfrm>
            <a:off x="4144522" y="3312065"/>
            <a:ext cx="1051892" cy="302712"/>
          </a:xfrm>
          <a:prstGeom prst="rect">
            <a:avLst/>
          </a:prstGeom>
          <a:blipFill>
            <a:blip r:embed="rId6"/>
            <a:stretch>
              <a:fillRect l="-4651" r="-4070" b="-28000"/>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sp>
        <p:nvSpPr>
          <p:cNvPr id="50214" name="文本框 37"/>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9" name="直接箭头连接符 38"/>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500" fill="hold"/>
                                        <p:tgtEl>
                                          <p:spTgt spid="75"/>
                                        </p:tgtEl>
                                        <p:attrNameLst>
                                          <p:attrName>fillcolor</p:attrName>
                                        </p:attrNameLst>
                                      </p:cBhvr>
                                      <p:to>
                                        <a:srgbClr val="70AD47"/>
                                      </p:to>
                                    </p:animClr>
                                    <p:set>
                                      <p:cBhvr>
                                        <p:cTn id="25" dur="500" fill="hold"/>
                                        <p:tgtEl>
                                          <p:spTgt spid="75"/>
                                        </p:tgtEl>
                                        <p:attrNameLst>
                                          <p:attrName>fill.type</p:attrName>
                                        </p:attrNameLst>
                                      </p:cBhvr>
                                      <p:to>
                                        <p:strVal val="solid"/>
                                      </p:to>
                                    </p:set>
                                    <p:set>
                                      <p:cBhvr>
                                        <p:cTn id="26" dur="500" fill="hold"/>
                                        <p:tgtEl>
                                          <p:spTgt spid="75"/>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86"/>
                                        </p:tgtEl>
                                        <p:attrNameLst>
                                          <p:attrName>fillcolor</p:attrName>
                                        </p:attrNameLst>
                                      </p:cBhvr>
                                      <p:to>
                                        <a:srgbClr val="70AD47"/>
                                      </p:to>
                                    </p:animClr>
                                    <p:set>
                                      <p:cBhvr>
                                        <p:cTn id="29" dur="500" fill="hold"/>
                                        <p:tgtEl>
                                          <p:spTgt spid="86"/>
                                        </p:tgtEl>
                                        <p:attrNameLst>
                                          <p:attrName>fill.type</p:attrName>
                                        </p:attrNameLst>
                                      </p:cBhvr>
                                      <p:to>
                                        <p:strVal val="solid"/>
                                      </p:to>
                                    </p:set>
                                    <p:set>
                                      <p:cBhvr>
                                        <p:cTn id="30" dur="500" fill="hold"/>
                                        <p:tgtEl>
                                          <p:spTgt spid="86"/>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4" presetClass="entr" presetSubtype="1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randombar(horizontal)">
                                      <p:cBhvr>
                                        <p:cTn id="37" dur="500"/>
                                        <p:tgtEl>
                                          <p:spTgt spid="34"/>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2"/>
                                        </p:tgtEl>
                                        <p:attrNameLst>
                                          <p:attrName>style.visibility</p:attrName>
                                        </p:attrNameLst>
                                      </p:cBhvr>
                                      <p:to>
                                        <p:strVal val="hidden"/>
                                      </p:to>
                                    </p:set>
                                  </p:childTnLst>
                                </p:cTn>
                              </p:par>
                              <p:par>
                                <p:cTn id="40" presetID="14" presetClass="entr" presetSubtype="1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randombar(horizontal)">
                                      <p:cBhvr>
                                        <p:cTn id="42" dur="500"/>
                                        <p:tgtEl>
                                          <p:spTgt spid="35"/>
                                        </p:tgtEl>
                                      </p:cBhvr>
                                    </p:animEffect>
                                  </p:childTnLst>
                                </p:cTn>
                              </p:par>
                              <p:par>
                                <p:cTn id="43" presetID="1" presetClass="exit" presetSubtype="0" fill="hold"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4" presetClass="entr" presetSubtype="1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randombar(horizontal)">
                                      <p:cBhvr>
                                        <p:cTn id="47" dur="500"/>
                                        <p:tgtEl>
                                          <p:spTgt spid="36"/>
                                        </p:tgtEl>
                                      </p:cBhvr>
                                    </p:animEffect>
                                  </p:childTnLst>
                                </p:cTn>
                              </p:par>
                              <p:par>
                                <p:cTn id="48" presetID="1" presetClass="exit" presetSubtype="0" fill="hold" nodeType="withEffect">
                                  <p:stCondLst>
                                    <p:cond delay="0"/>
                                  </p:stCondLst>
                                  <p:childTnLst>
                                    <p:set>
                                      <p:cBhvr>
                                        <p:cTn id="49" dur="1" fill="hold">
                                          <p:stCondLst>
                                            <p:cond delay="0"/>
                                          </p:stCondLst>
                                        </p:cTn>
                                        <p:tgtEl>
                                          <p:spTgt spid="33"/>
                                        </p:tgtEl>
                                        <p:attrNameLst>
                                          <p:attrName>style.visibility</p:attrName>
                                        </p:attrNameLst>
                                      </p:cBhvr>
                                      <p:to>
                                        <p:strVal val="hidden"/>
                                      </p:to>
                                    </p:set>
                                  </p:childTnLst>
                                </p:cTn>
                              </p:par>
                              <p:par>
                                <p:cTn id="50" presetID="14" presetClass="entr" presetSubtype="1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randombar(horizontal)">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down)">
                                      <p:cBhvr>
                                        <p:cTn id="57"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bldLvl="0" animBg="1"/>
      <p:bldP spid="2" grpId="0" bldLvl="0" animBg="1"/>
      <p:bldP spid="2" grpId="1" bldLvl="0" animBg="1"/>
      <p:bldP spid="29" grpId="0" bldLvl="0" animBg="1"/>
      <p:bldP spid="29" grpId="1" bldLvl="0" animBg="1"/>
      <p:bldP spid="34" grpId="0" bldLvl="0" animBg="1"/>
      <p:bldP spid="35"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1211" name="文本框 14"/>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6" name="矩形 1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文本框 24"/>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6" name="直接箭头连接符 25"/>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1223" name="文本框 26"/>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8" name="直接箭头连接符 27"/>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1225" name="文本框 28"/>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1226" name="文本框 29"/>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cxnSp>
        <p:nvCxnSpPr>
          <p:cNvPr id="31" name="直接箭头连接符 30"/>
          <p:cNvCxnSpPr/>
          <p:nvPr/>
        </p:nvCxnSpPr>
        <p:spPr>
          <a:xfrm>
            <a:off x="3763963" y="3617913"/>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1228" name="文本框 31"/>
          <p:cNvSpPr txBox="1"/>
          <p:nvPr/>
        </p:nvSpPr>
        <p:spPr>
          <a:xfrm>
            <a:off x="3611563" y="3246438"/>
            <a:ext cx="3476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1229" name="文本框 32"/>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4" name="直接箭头连接符 33"/>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2" name="文本框 4">
            <a:extLst>
              <a:ext uri="{FF2B5EF4-FFF2-40B4-BE49-F238E27FC236}">
                <a16:creationId xmlns:a16="http://schemas.microsoft.com/office/drawing/2014/main" id="{17EF1D3E-DCA0-1CC8-F2A1-F69D58B4D54A}"/>
              </a:ext>
            </a:extLst>
          </p:cNvPr>
          <p:cNvSpPr txBox="1"/>
          <p:nvPr/>
        </p:nvSpPr>
        <p:spPr>
          <a:xfrm>
            <a:off x="323529" y="998538"/>
            <a:ext cx="8282310" cy="95410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400" b="1" dirty="0">
                <a:solidFill>
                  <a:srgbClr val="FF0000"/>
                </a:solidFill>
                <a:latin typeface="华文楷体" panose="02010600040101010101" pitchFamily="2" charset="-122"/>
                <a:ea typeface="华文楷体" panose="02010600040101010101" pitchFamily="2" charset="-122"/>
              </a:rPr>
              <a:t>已知 </a:t>
            </a:r>
            <a:r>
              <a:rPr lang="en-US" altLang="zh-CN" sz="2400" b="1" dirty="0">
                <a:solidFill>
                  <a:srgbClr val="FF0000"/>
                </a:solidFill>
                <a:latin typeface="华文楷体" panose="02010600040101010101" pitchFamily="2" charset="-122"/>
                <a:ea typeface="华文楷体" panose="02010600040101010101" pitchFamily="2" charset="-122"/>
              </a:rPr>
              <a:t>next[j] = k</a:t>
            </a:r>
            <a:r>
              <a:rPr lang="zh-CN" altLang="en-US" sz="2400" b="1" dirty="0">
                <a:solidFill>
                  <a:srgbClr val="FF0000"/>
                </a:solidFill>
                <a:latin typeface="华文楷体" panose="02010600040101010101" pitchFamily="2" charset="-122"/>
                <a:ea typeface="华文楷体" panose="02010600040101010101" pitchFamily="2" charset="-122"/>
              </a:rPr>
              <a:t>，求 </a:t>
            </a:r>
            <a:r>
              <a:rPr lang="en-US" altLang="zh-CN" sz="2400" b="1" dirty="0">
                <a:solidFill>
                  <a:srgbClr val="FF0000"/>
                </a:solidFill>
                <a:latin typeface="华文楷体" panose="02010600040101010101" pitchFamily="2" charset="-122"/>
                <a:ea typeface="华文楷体" panose="02010600040101010101" pitchFamily="2" charset="-122"/>
              </a:rPr>
              <a:t>next[j+1] </a:t>
            </a:r>
            <a:r>
              <a:rPr lang="zh-CN" altLang="en-US" sz="2400" b="1" dirty="0">
                <a:solidFill>
                  <a:srgbClr val="FF0000"/>
                </a:solidFill>
                <a:latin typeface="华文楷体" panose="02010600040101010101" pitchFamily="2" charset="-122"/>
                <a:ea typeface="华文楷体" panose="02010600040101010101" pitchFamily="2" charset="-122"/>
              </a:rPr>
              <a:t>的值</a:t>
            </a:r>
            <a:endParaRPr lang="en-US" altLang="zh-CN" sz="2400" b="1" dirty="0">
              <a:solidFill>
                <a:srgbClr val="FF0000"/>
              </a:solidFill>
              <a:latin typeface="华文楷体" panose="02010600040101010101" pitchFamily="2" charset="-122"/>
              <a:ea typeface="华文楷体" panose="02010600040101010101" pitchFamily="2" charset="-122"/>
            </a:endParaRPr>
          </a:p>
          <a:p>
            <a:pPr marL="685800" lvl="1">
              <a:spcBef>
                <a:spcPct val="0"/>
              </a:spcBef>
              <a:buFont typeface="Wingdings" panose="05000000000000000000" pitchFamily="2" charset="2"/>
              <a:buChar char="ü"/>
            </a:pPr>
            <a:r>
              <a:rPr lang="zh-CN" altLang="en-US" sz="1600" b="1" dirty="0">
                <a:solidFill>
                  <a:schemeClr val="bg1">
                    <a:lumMod val="10000"/>
                  </a:schemeClr>
                </a:solidFill>
                <a:latin typeface="华文楷体" panose="02010600040101010101" pitchFamily="2" charset="-122"/>
                <a:ea typeface="华文楷体" panose="02010600040101010101" pitchFamily="2" charset="-122"/>
              </a:rPr>
              <a:t>当</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t[j] != t[k]</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时，想要找到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j+1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之前最长的字符匹配，应该让模式串起始部分向右滑动到正确位置，然后对位置 </a:t>
            </a:r>
            <a:r>
              <a:rPr lang="en-US" altLang="zh-CN" sz="1600" b="1" dirty="0">
                <a:solidFill>
                  <a:schemeClr val="bg1">
                    <a:lumMod val="10000"/>
                  </a:schemeClr>
                </a:solidFill>
                <a:latin typeface="华文楷体" panose="02010600040101010101" pitchFamily="2" charset="-122"/>
                <a:ea typeface="华文楷体" panose="02010600040101010101" pitchFamily="2" charset="-122"/>
              </a:rPr>
              <a:t>j </a:t>
            </a:r>
            <a:r>
              <a:rPr lang="zh-CN" altLang="en-US" sz="1600" b="1" dirty="0">
                <a:solidFill>
                  <a:schemeClr val="bg1">
                    <a:lumMod val="10000"/>
                  </a:schemeClr>
                </a:solidFill>
                <a:latin typeface="华文楷体" panose="02010600040101010101" pitchFamily="2" charset="-122"/>
                <a:ea typeface="华文楷体" panose="02010600040101010101" pitchFamily="2" charset="-122"/>
              </a:rPr>
              <a:t>的字符进行比较。那么应该滑动到什么位置呢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文本框 4"/>
          <p:cNvSpPr txBox="1"/>
          <p:nvPr/>
        </p:nvSpPr>
        <p:spPr>
          <a:xfrm>
            <a:off x="395536" y="941924"/>
            <a:ext cx="8064896" cy="13234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如果把这里的整个模式串看做主串，模式串的起始部分看做子串，这正是一个主串与模式串匹配的过程。</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寻找子串向右滑动的位置，或者说指针 </a:t>
            </a:r>
            <a:r>
              <a:rPr lang="en-US" altLang="zh-CN" sz="2000" b="1" dirty="0">
                <a:latin typeface="华文楷体" panose="02010600040101010101" pitchFamily="2" charset="-122"/>
                <a:ea typeface="华文楷体" panose="02010600040101010101" pitchFamily="2" charset="-122"/>
              </a:rPr>
              <a:t>k </a:t>
            </a:r>
            <a:r>
              <a:rPr lang="zh-CN" altLang="en-US" sz="2000" b="1" dirty="0">
                <a:latin typeface="华文楷体" panose="02010600040101010101" pitchFamily="2" charset="-122"/>
                <a:ea typeface="华文楷体" panose="02010600040101010101" pitchFamily="2" charset="-122"/>
              </a:rPr>
              <a:t>回溯的位置，这正是</a:t>
            </a:r>
            <a:r>
              <a:rPr lang="en-US" altLang="zh-CN" sz="2000" b="1" dirty="0">
                <a:latin typeface="华文楷体" panose="02010600040101010101" pitchFamily="2" charset="-122"/>
                <a:ea typeface="华文楷体" panose="02010600040101010101" pitchFamily="2" charset="-122"/>
              </a:rPr>
              <a:t>next[ ]</a:t>
            </a:r>
            <a:r>
              <a:rPr lang="zh-CN" altLang="en-US" sz="2000" b="1" dirty="0">
                <a:latin typeface="华文楷体" panose="02010600040101010101" pitchFamily="2" charset="-122"/>
                <a:ea typeface="华文楷体" panose="02010600040101010101" pitchFamily="2" charset="-122"/>
              </a:rPr>
              <a:t>数组的目的。答案显而易见：</a:t>
            </a:r>
            <a:r>
              <a:rPr lang="en-US" altLang="zh-CN" sz="2000" b="1" dirty="0">
                <a:latin typeface="华文楷体" panose="02010600040101010101" pitchFamily="2" charset="-122"/>
                <a:ea typeface="华文楷体" panose="02010600040101010101" pitchFamily="2" charset="-122"/>
              </a:rPr>
              <a:t>k = next[k]</a:t>
            </a:r>
            <a:r>
              <a:rPr lang="zh-CN" altLang="en-US" sz="2000" b="1" dirty="0">
                <a:latin typeface="华文楷体" panose="02010600040101010101" pitchFamily="2" charset="-122"/>
                <a:ea typeface="华文楷体" panose="02010600040101010101" pitchFamily="2" charset="-122"/>
              </a:rPr>
              <a:t>。</a:t>
            </a:r>
          </a:p>
        </p:txBody>
      </p:sp>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2235" name="文本框 14"/>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6" name="矩形 1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文本框 24"/>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6" name="直接箭头连接符 25"/>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247" name="文本框 26"/>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8" name="直接箭头连接符 27"/>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249" name="文本框 28"/>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2250" name="文本框 29"/>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nvGrpSpPr>
          <p:cNvPr id="2" name="组合 1"/>
          <p:cNvGrpSpPr/>
          <p:nvPr/>
        </p:nvGrpSpPr>
        <p:grpSpPr>
          <a:xfrm>
            <a:off x="3611563" y="3246438"/>
            <a:ext cx="347662" cy="695325"/>
            <a:chOff x="4814662" y="3185791"/>
            <a:chExt cx="464229" cy="926872"/>
          </a:xfrm>
        </p:grpSpPr>
        <p:cxnSp>
          <p:nvCxnSpPr>
            <p:cNvPr id="32" name="直接箭头连接符 31"/>
            <p:cNvCxnSpPr/>
            <p:nvPr/>
          </p:nvCxnSpPr>
          <p:spPr>
            <a:xfrm>
              <a:off x="5018160" y="3680969"/>
              <a:ext cx="0" cy="43169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255" name="文本框 32"/>
            <p:cNvSpPr txBox="1"/>
            <p:nvPr/>
          </p:nvSpPr>
          <p:spPr>
            <a:xfrm>
              <a:off x="4814662" y="3185791"/>
              <a:ext cx="464229"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grpSp>
      <p:sp>
        <p:nvSpPr>
          <p:cNvPr id="52252" name="文本框 30"/>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4" name="直接箭头连接符 33"/>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1"/>
                                        </p:tgtEl>
                                        <p:attrNameLst>
                                          <p:attrName>fillcolor</p:attrName>
                                        </p:attrNameLst>
                                      </p:cBhvr>
                                      <p:to>
                                        <a:srgbClr val="4472C4"/>
                                      </p:to>
                                    </p:animClr>
                                    <p:set>
                                      <p:cBhvr>
                                        <p:cTn id="7" dur="500" fill="hold"/>
                                        <p:tgtEl>
                                          <p:spTgt spid="11"/>
                                        </p:tgtEl>
                                        <p:attrNameLst>
                                          <p:attrName>fill.type</p:attrName>
                                        </p:attrNameLst>
                                      </p:cBhvr>
                                      <p:to>
                                        <p:strVal val="solid"/>
                                      </p:to>
                                    </p:set>
                                    <p:set>
                                      <p:cBhvr>
                                        <p:cTn id="8" dur="500" fill="hold"/>
                                        <p:tgtEl>
                                          <p:spTgt spid="1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2"/>
                                        </p:tgtEl>
                                        <p:attrNameLst>
                                          <p:attrName>fillcolor</p:attrName>
                                        </p:attrNameLst>
                                      </p:cBhvr>
                                      <p:to>
                                        <a:srgbClr val="4472C4"/>
                                      </p:to>
                                    </p:animClr>
                                    <p:set>
                                      <p:cBhvr>
                                        <p:cTn id="11" dur="500" fill="hold"/>
                                        <p:tgtEl>
                                          <p:spTgt spid="12"/>
                                        </p:tgtEl>
                                        <p:attrNameLst>
                                          <p:attrName>fill.type</p:attrName>
                                        </p:attrNameLst>
                                      </p:cBhvr>
                                      <p:to>
                                        <p:strVal val="solid"/>
                                      </p:to>
                                    </p:set>
                                    <p:set>
                                      <p:cBhvr>
                                        <p:cTn id="12" dur="500" fill="hold"/>
                                        <p:tgtEl>
                                          <p:spTgt spid="1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22"/>
                                        </p:tgtEl>
                                        <p:attrNameLst>
                                          <p:attrName>fillcolor</p:attrName>
                                        </p:attrNameLst>
                                      </p:cBhvr>
                                      <p:to>
                                        <a:srgbClr val="FFC000"/>
                                      </p:to>
                                    </p:animClr>
                                    <p:set>
                                      <p:cBhvr>
                                        <p:cTn id="15" dur="500" fill="hold"/>
                                        <p:tgtEl>
                                          <p:spTgt spid="22"/>
                                        </p:tgtEl>
                                        <p:attrNameLst>
                                          <p:attrName>fill.type</p:attrName>
                                        </p:attrNameLst>
                                      </p:cBhvr>
                                      <p:to>
                                        <p:strVal val="solid"/>
                                      </p:to>
                                    </p:set>
                                    <p:set>
                                      <p:cBhvr>
                                        <p:cTn id="16" dur="500" fill="hold"/>
                                        <p:tgtEl>
                                          <p:spTgt spid="2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23"/>
                                        </p:tgtEl>
                                        <p:attrNameLst>
                                          <p:attrName>fillcolor</p:attrName>
                                        </p:attrNameLst>
                                      </p:cBhvr>
                                      <p:to>
                                        <a:srgbClr val="FFC000"/>
                                      </p:to>
                                    </p:animClr>
                                    <p:set>
                                      <p:cBhvr>
                                        <p:cTn id="19" dur="500" fill="hold"/>
                                        <p:tgtEl>
                                          <p:spTgt spid="23"/>
                                        </p:tgtEl>
                                        <p:attrNameLst>
                                          <p:attrName>fill.type</p:attrName>
                                        </p:attrNameLst>
                                      </p:cBhvr>
                                      <p:to>
                                        <p:strVal val="solid"/>
                                      </p:to>
                                    </p:set>
                                    <p:set>
                                      <p:cBhvr>
                                        <p:cTn id="20" dur="500" fill="hold"/>
                                        <p:tgtEl>
                                          <p:spTgt spid="23"/>
                                        </p:tgtEl>
                                        <p:attrNameLst>
                                          <p:attrName>fill.on</p:attrName>
                                        </p:attrNameLst>
                                      </p:cBhvr>
                                      <p:to>
                                        <p:strVal val="true"/>
                                      </p:to>
                                    </p:set>
                                  </p:childTnLst>
                                </p:cTn>
                              </p:par>
                              <p:par>
                                <p:cTn id="21" presetID="63" presetClass="path" presetSubtype="0" accel="50000" decel="50000" fill="hold" grpId="0" nodeType="withEffect">
                                  <p:stCondLst>
                                    <p:cond delay="0"/>
                                  </p:stCondLst>
                                  <p:childTnLst>
                                    <p:animMotion origin="layout" path="M -2.70833E-6 -3.33333E-6 L 0.1181 -3.33333E-6 " pathEditMode="relative" rAng="0" ptsTypes="AA">
                                      <p:cBhvr>
                                        <p:cTn id="22" dur="1000" fill="hold"/>
                                        <p:tgtEl>
                                          <p:spTgt spid="22"/>
                                        </p:tgtEl>
                                        <p:attrNameLst>
                                          <p:attrName>ppt_x</p:attrName>
                                          <p:attrName>ppt_y</p:attrName>
                                        </p:attrNameLst>
                                      </p:cBhvr>
                                      <p:rCtr x="5900" y="0"/>
                                    </p:animMotion>
                                  </p:childTnLst>
                                </p:cTn>
                              </p:par>
                              <p:par>
                                <p:cTn id="23" presetID="63" presetClass="path" presetSubtype="0" accel="50000" decel="50000" fill="hold" grpId="0" nodeType="withEffect">
                                  <p:stCondLst>
                                    <p:cond delay="0"/>
                                  </p:stCondLst>
                                  <p:childTnLst>
                                    <p:animMotion origin="layout" path="M 2.70833E-6 -3.33333E-6 L 0.11849 -3.33333E-6 " pathEditMode="relative" rAng="0" ptsTypes="AA">
                                      <p:cBhvr>
                                        <p:cTn id="24" dur="1000" fill="hold"/>
                                        <p:tgtEl>
                                          <p:spTgt spid="23"/>
                                        </p:tgtEl>
                                        <p:attrNameLst>
                                          <p:attrName>ppt_x</p:attrName>
                                          <p:attrName>ppt_y</p:attrName>
                                        </p:attrNameLst>
                                      </p:cBhvr>
                                      <p:rCtr x="5900" y="0"/>
                                    </p:animMotion>
                                  </p:childTnLst>
                                </p:cTn>
                              </p:par>
                              <p:par>
                                <p:cTn id="25" presetID="63" presetClass="path" presetSubtype="0" accel="50000" decel="50000" fill="hold" grpId="0" nodeType="withEffect">
                                  <p:stCondLst>
                                    <p:cond delay="0"/>
                                  </p:stCondLst>
                                  <p:childTnLst>
                                    <p:animMotion origin="layout" path="M -1.66667E-6 -3.33333E-6 L 0.11927 -3.33333E-6 " pathEditMode="relative" rAng="0" ptsTypes="AA">
                                      <p:cBhvr>
                                        <p:cTn id="26" dur="1000" fill="hold"/>
                                        <p:tgtEl>
                                          <p:spTgt spid="24"/>
                                        </p:tgtEl>
                                        <p:attrNameLst>
                                          <p:attrName>ppt_x</p:attrName>
                                          <p:attrName>ppt_y</p:attrName>
                                        </p:attrNameLst>
                                      </p:cBhvr>
                                      <p:rCtr x="6000" y="0"/>
                                    </p:animMotion>
                                  </p:childTnLst>
                                </p:cTn>
                              </p:par>
                              <p:par>
                                <p:cTn id="27" presetID="63" presetClass="path" presetSubtype="0" accel="50000" decel="50000" fill="hold" nodeType="withEffect">
                                  <p:stCondLst>
                                    <p:cond delay="0"/>
                                  </p:stCondLst>
                                  <p:childTnLst>
                                    <p:animMotion origin="layout" path="M 3.33333E-6 -3.33333E-6 L 0.11289 -3.33333E-6 " pathEditMode="relative" rAng="0" ptsTypes="AA">
                                      <p:cBhvr>
                                        <p:cTn id="28" dur="1000" fill="hold"/>
                                        <p:tgtEl>
                                          <p:spTgt spid="25"/>
                                        </p:tgtEl>
                                        <p:attrNameLst>
                                          <p:attrName>ppt_x</p:attrName>
                                          <p:attrName>ppt_y</p:attrName>
                                        </p:attrNameLst>
                                      </p:cBhvr>
                                      <p:rCtr x="5600" y="0"/>
                                    </p:animMotion>
                                  </p:childTnLst>
                                </p:cTn>
                              </p:par>
                              <p:par>
                                <p:cTn id="29" presetID="35" presetClass="path" presetSubtype="0" accel="50000" decel="50000" fill="hold" nodeType="withEffect">
                                  <p:stCondLst>
                                    <p:cond delay="0"/>
                                  </p:stCondLst>
                                  <p:childTnLst>
                                    <p:animMotion origin="layout" path="M 1.66667E-6 4.07407E-6 L -0.11745 0.00254 " pathEditMode="relative" rAng="0" ptsTypes="AA">
                                      <p:cBhvr>
                                        <p:cTn id="30" dur="1000" fill="hold"/>
                                        <p:tgtEl>
                                          <p:spTgt spid="2"/>
                                        </p:tgtEl>
                                        <p:attrNameLst>
                                          <p:attrName>ppt_x</p:attrName>
                                          <p:attrName>ppt_y</p:attrName>
                                        </p:attrNameLst>
                                      </p:cBhvr>
                                      <p:rCtr x="-59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2115"/>
          <p:cNvSpPr txBox="1">
            <a:spLocks noChangeArrowheads="1"/>
          </p:cNvSpPr>
          <p:nvPr/>
        </p:nvSpPr>
        <p:spPr bwMode="auto">
          <a:xfrm>
            <a:off x="755650" y="1597025"/>
            <a:ext cx="3533775" cy="2568575"/>
          </a:xfrm>
          <a:prstGeom prst="rect">
            <a:avLst/>
          </a:prstGeom>
          <a:solidFill>
            <a:srgbClr val="CCCCFF"/>
          </a:solidFill>
          <a:ln w="38100">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a=‘BEI’,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b=‘JING’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c=‘BEIJING’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000" b="0" i="0" u="none" strike="noStrike" kern="1200" cap="none" spc="0" normalizeH="0" baseline="0" noProof="0">
                <a:ln>
                  <a:noFill/>
                </a:ln>
                <a:solidFill>
                  <a:schemeClr val="tx1"/>
                </a:solidFill>
                <a:effectLst/>
                <a:uLnTx/>
                <a:uFillTx/>
                <a:latin typeface="+mn-lt"/>
                <a:ea typeface="+mn-ea"/>
                <a:cs typeface="+mn-ea"/>
                <a:sym typeface="+mn-lt"/>
              </a:rPr>
              <a:t>d=‘BEI JING’</a:t>
            </a:r>
          </a:p>
        </p:txBody>
      </p:sp>
      <p:sp>
        <p:nvSpPr>
          <p:cNvPr id="12292" name="Text Box 2116"/>
          <p:cNvSpPr txBox="1">
            <a:spLocks noChangeArrowheads="1"/>
          </p:cNvSpPr>
          <p:nvPr/>
        </p:nvSpPr>
        <p:spPr bwMode="auto">
          <a:xfrm>
            <a:off x="5408613" y="1597025"/>
            <a:ext cx="1066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子串</a:t>
            </a:r>
          </a:p>
        </p:txBody>
      </p:sp>
      <p:sp>
        <p:nvSpPr>
          <p:cNvPr id="12293" name="Text Box 2117"/>
          <p:cNvSpPr txBox="1">
            <a:spLocks noChangeArrowheads="1"/>
          </p:cNvSpPr>
          <p:nvPr/>
        </p:nvSpPr>
        <p:spPr bwMode="auto">
          <a:xfrm>
            <a:off x="5408613" y="3197225"/>
            <a:ext cx="2209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字符位置</a:t>
            </a:r>
          </a:p>
        </p:txBody>
      </p:sp>
      <p:sp>
        <p:nvSpPr>
          <p:cNvPr id="12294" name="Text Box 2118"/>
          <p:cNvSpPr txBox="1">
            <a:spLocks noChangeArrowheads="1"/>
          </p:cNvSpPr>
          <p:nvPr/>
        </p:nvSpPr>
        <p:spPr bwMode="auto">
          <a:xfrm>
            <a:off x="5408613" y="2435225"/>
            <a:ext cx="1066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主串</a:t>
            </a:r>
          </a:p>
        </p:txBody>
      </p:sp>
      <p:sp>
        <p:nvSpPr>
          <p:cNvPr id="12295" name="Text Box 2119"/>
          <p:cNvSpPr txBox="1">
            <a:spLocks noChangeArrowheads="1"/>
          </p:cNvSpPr>
          <p:nvPr/>
        </p:nvSpPr>
        <p:spPr bwMode="auto">
          <a:xfrm>
            <a:off x="5408613" y="4035425"/>
            <a:ext cx="2209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子串位置</a:t>
            </a:r>
          </a:p>
        </p:txBody>
      </p:sp>
      <p:sp>
        <p:nvSpPr>
          <p:cNvPr id="12296" name="Text Box 2120"/>
          <p:cNvSpPr txBox="1">
            <a:spLocks noChangeArrowheads="1"/>
          </p:cNvSpPr>
          <p:nvPr/>
        </p:nvSpPr>
        <p:spPr bwMode="auto">
          <a:xfrm>
            <a:off x="5370513" y="4832350"/>
            <a:ext cx="2209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串相等</a:t>
            </a:r>
          </a:p>
        </p:txBody>
      </p:sp>
      <p:sp>
        <p:nvSpPr>
          <p:cNvPr id="12297" name="Text Box 2121"/>
          <p:cNvSpPr txBox="1">
            <a:spLocks noChangeArrowheads="1"/>
          </p:cNvSpPr>
          <p:nvPr/>
        </p:nvSpPr>
        <p:spPr bwMode="auto">
          <a:xfrm>
            <a:off x="5370513" y="5656263"/>
            <a:ext cx="2209800" cy="588963"/>
          </a:xfrm>
          <a:prstGeom prst="rect">
            <a:avLst/>
          </a:prstGeom>
          <a:solidFill>
            <a:srgbClr val="CC99FF"/>
          </a:solidFill>
          <a:ln w="9525">
            <a:noFill/>
            <a:miter lim="800000"/>
          </a:ln>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ea"/>
                <a:sym typeface="+mn-lt"/>
              </a:rPr>
              <a:t>空格串</a:t>
            </a:r>
          </a:p>
        </p:txBody>
      </p:sp>
      <p:sp>
        <p:nvSpPr>
          <p:cNvPr id="2" name="矩形 1"/>
          <p:cNvSpPr/>
          <p:nvPr/>
        </p:nvSpPr>
        <p:spPr bwMode="auto">
          <a:xfrm>
            <a:off x="733425" y="429260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矩形 11"/>
          <p:cNvSpPr/>
          <p:nvPr/>
        </p:nvSpPr>
        <p:spPr bwMode="auto">
          <a:xfrm>
            <a:off x="733425" y="4492625"/>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3" name="矩形 12"/>
          <p:cNvSpPr/>
          <p:nvPr/>
        </p:nvSpPr>
        <p:spPr bwMode="auto">
          <a:xfrm>
            <a:off x="733425" y="4826000"/>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4" name="矩形 13"/>
          <p:cNvSpPr/>
          <p:nvPr/>
        </p:nvSpPr>
        <p:spPr bwMode="auto">
          <a:xfrm>
            <a:off x="733425" y="4656138"/>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5" name="矩形 14"/>
          <p:cNvSpPr/>
          <p:nvPr/>
        </p:nvSpPr>
        <p:spPr bwMode="auto">
          <a:xfrm>
            <a:off x="733425" y="501015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6" name="矩形 15"/>
          <p:cNvSpPr/>
          <p:nvPr/>
        </p:nvSpPr>
        <p:spPr bwMode="auto">
          <a:xfrm>
            <a:off x="733425" y="5186363"/>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7" name="矩形 16"/>
          <p:cNvSpPr/>
          <p:nvPr/>
        </p:nvSpPr>
        <p:spPr bwMode="auto">
          <a:xfrm>
            <a:off x="733425" y="5400675"/>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8" name="矩形 17"/>
          <p:cNvSpPr/>
          <p:nvPr/>
        </p:nvSpPr>
        <p:spPr bwMode="auto">
          <a:xfrm>
            <a:off x="733425" y="560070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9" name="矩形 18"/>
          <p:cNvSpPr/>
          <p:nvPr/>
        </p:nvSpPr>
        <p:spPr bwMode="auto">
          <a:xfrm>
            <a:off x="733425" y="5832475"/>
            <a:ext cx="3533775" cy="71438"/>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0" name="矩形 19"/>
          <p:cNvSpPr/>
          <p:nvPr/>
        </p:nvSpPr>
        <p:spPr bwMode="auto">
          <a:xfrm>
            <a:off x="733425" y="601980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 name="矩形 20"/>
          <p:cNvSpPr/>
          <p:nvPr/>
        </p:nvSpPr>
        <p:spPr bwMode="auto">
          <a:xfrm>
            <a:off x="733425" y="6159500"/>
            <a:ext cx="3533775" cy="73025"/>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 name="标题 3"/>
          <p:cNvSpPr>
            <a:spLocks noGrp="1"/>
          </p:cNvSpPr>
          <p:nvPr>
            <p:ph type="title"/>
          </p:nvPr>
        </p:nvSpPr>
        <p:spPr>
          <a:xfrm>
            <a:off x="844550" y="260350"/>
            <a:ext cx="6400800" cy="457200"/>
          </a:xfrm>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0" i="0" u="none" strike="noStrike" kern="0" cap="none" spc="0" normalizeH="0" baseline="0" noProof="0" dirty="0">
                <a:ln>
                  <a:noFill/>
                </a:ln>
                <a:solidFill>
                  <a:schemeClr val="bg1"/>
                </a:solidFill>
                <a:effectLst/>
                <a:uLnTx/>
                <a:uFillTx/>
                <a:latin typeface="+mn-lt"/>
                <a:ea typeface="+mn-ea"/>
                <a:cs typeface="+mn-ea"/>
                <a:sym typeface="+mn-lt"/>
              </a:rPr>
              <a:t>串的定义</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文本框 4"/>
          <p:cNvSpPr txBox="1"/>
          <p:nvPr/>
        </p:nvSpPr>
        <p:spPr>
          <a:xfrm>
            <a:off x="539552" y="1070224"/>
            <a:ext cx="7366769"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400" b="1" dirty="0">
                <a:latin typeface="华文楷体" panose="02010600040101010101" pitchFamily="2" charset="-122"/>
                <a:ea typeface="华文楷体" panose="02010600040101010101" pitchFamily="2" charset="-122"/>
              </a:rPr>
              <a:t>通过比较发现 </a:t>
            </a:r>
            <a:r>
              <a:rPr lang="en-US" altLang="zh-CN" sz="2400" b="1" dirty="0">
                <a:latin typeface="华文楷体" panose="02010600040101010101" pitchFamily="2" charset="-122"/>
                <a:ea typeface="华文楷体" panose="02010600040101010101" pitchFamily="2" charset="-122"/>
              </a:rPr>
              <a:t>t[j] == t[k]</a:t>
            </a:r>
            <a:r>
              <a:rPr lang="zh-CN" altLang="en-US" sz="2400" b="1" dirty="0">
                <a:latin typeface="华文楷体" panose="02010600040101010101" pitchFamily="2" charset="-122"/>
                <a:ea typeface="华文楷体" panose="02010600040101010101" pitchFamily="2" charset="-122"/>
              </a:rPr>
              <a:t>，那么 </a:t>
            </a:r>
            <a:r>
              <a:rPr lang="en-US" altLang="zh-CN" sz="2400" b="1" dirty="0">
                <a:latin typeface="华文楷体" panose="02010600040101010101" pitchFamily="2" charset="-122"/>
                <a:ea typeface="华文楷体" panose="02010600040101010101" pitchFamily="2" charset="-122"/>
              </a:rPr>
              <a:t>next[j+1] </a:t>
            </a:r>
            <a:r>
              <a:rPr lang="zh-CN" altLang="en-US" sz="2400" b="1" dirty="0">
                <a:latin typeface="华文楷体" panose="02010600040101010101" pitchFamily="2" charset="-122"/>
                <a:ea typeface="华文楷体" panose="02010600040101010101" pitchFamily="2" charset="-122"/>
              </a:rPr>
              <a:t>就同样会等于 </a:t>
            </a:r>
            <a:r>
              <a:rPr lang="en-US" altLang="zh-CN" sz="2400" b="1" dirty="0">
                <a:latin typeface="华文楷体" panose="02010600040101010101" pitchFamily="2" charset="-122"/>
                <a:ea typeface="华文楷体" panose="02010600040101010101" pitchFamily="2" charset="-122"/>
              </a:rPr>
              <a:t>k+1</a:t>
            </a:r>
            <a:r>
              <a:rPr lang="zh-CN" altLang="en-US" sz="2400" b="1" dirty="0">
                <a:latin typeface="华文楷体" panose="02010600040101010101" pitchFamily="2" charset="-122"/>
                <a:ea typeface="华文楷体" panose="02010600040101010101" pitchFamily="2" charset="-122"/>
              </a:rPr>
              <a:t>，只不过现在的 </a:t>
            </a:r>
            <a:r>
              <a:rPr lang="en-US" altLang="zh-CN" sz="2400" b="1" dirty="0">
                <a:latin typeface="华文楷体" panose="02010600040101010101" pitchFamily="2" charset="-122"/>
                <a:ea typeface="华文楷体" panose="02010600040101010101" pitchFamily="2" charset="-122"/>
              </a:rPr>
              <a:t>k </a:t>
            </a:r>
            <a:r>
              <a:rPr lang="zh-CN" altLang="en-US" sz="2400" b="1" dirty="0">
                <a:latin typeface="华文楷体" panose="02010600040101010101" pitchFamily="2" charset="-122"/>
                <a:ea typeface="华文楷体" panose="02010600040101010101" pitchFamily="2" charset="-122"/>
              </a:rPr>
              <a:t>已经是回溯过后的。</a:t>
            </a:r>
          </a:p>
        </p:txBody>
      </p:sp>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0322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5720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3260" name="文本框 14"/>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6" name="矩形 1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565150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6191250" y="4616450"/>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文本框 24"/>
          <p:cNvSpPr txBox="1">
            <a:spLocks noRot="1" noChangeAspect="1" noMove="1" noResize="1" noEditPoints="1" noAdjustHandles="1" noChangeArrowheads="1" noChangeShapeType="1" noTextEdit="1"/>
          </p:cNvSpPr>
          <p:nvPr/>
        </p:nvSpPr>
        <p:spPr>
          <a:xfrm>
            <a:off x="4668128" y="4666952"/>
            <a:ext cx="490391"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6" name="直接箭头连接符 25"/>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272" name="文本框 26"/>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8" name="直接箭头连接符 27"/>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274" name="文本框 28"/>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3275" name="文本框 29"/>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nvGrpSpPr>
          <p:cNvPr id="53276" name="组合 30"/>
          <p:cNvGrpSpPr/>
          <p:nvPr/>
        </p:nvGrpSpPr>
        <p:grpSpPr>
          <a:xfrm>
            <a:off x="2530475" y="3246438"/>
            <a:ext cx="349250" cy="695325"/>
            <a:chOff x="4814662" y="3185791"/>
            <a:chExt cx="464229" cy="926872"/>
          </a:xfrm>
        </p:grpSpPr>
        <p:cxnSp>
          <p:nvCxnSpPr>
            <p:cNvPr id="32" name="直接箭头连接符 31"/>
            <p:cNvCxnSpPr/>
            <p:nvPr/>
          </p:nvCxnSpPr>
          <p:spPr>
            <a:xfrm>
              <a:off x="5019345" y="3680969"/>
              <a:ext cx="0" cy="43169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3280" name="文本框 32"/>
            <p:cNvSpPr txBox="1"/>
            <p:nvPr/>
          </p:nvSpPr>
          <p:spPr>
            <a:xfrm>
              <a:off x="4814662" y="3185791"/>
              <a:ext cx="464229"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grpSp>
      <p:sp>
        <p:nvSpPr>
          <p:cNvPr id="53277" name="文本框 33"/>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5" name="直接箭头连接符 34"/>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2"/>
                                        </p:tgtEl>
                                        <p:attrNameLst>
                                          <p:attrName>fillcolor</p:attrName>
                                        </p:attrNameLst>
                                      </p:cBhvr>
                                      <p:to>
                                        <a:srgbClr val="70AD47"/>
                                      </p:to>
                                    </p:animClr>
                                    <p:set>
                                      <p:cBhvr>
                                        <p:cTn id="7" dur="500" fill="hold"/>
                                        <p:tgtEl>
                                          <p:spTgt spid="22"/>
                                        </p:tgtEl>
                                        <p:attrNameLst>
                                          <p:attrName>fill.type</p:attrName>
                                        </p:attrNameLst>
                                      </p:cBhvr>
                                      <p:to>
                                        <p:strVal val="solid"/>
                                      </p:to>
                                    </p:set>
                                    <p:set>
                                      <p:cBhvr>
                                        <p:cTn id="8" dur="5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3"/>
                                        </p:tgtEl>
                                        <p:attrNameLst>
                                          <p:attrName>fillcolor</p:attrName>
                                        </p:attrNameLst>
                                      </p:cBhvr>
                                      <p:to>
                                        <a:srgbClr val="70AD47"/>
                                      </p:to>
                                    </p:animClr>
                                    <p:set>
                                      <p:cBhvr>
                                        <p:cTn id="11" dur="500" fill="hold"/>
                                        <p:tgtEl>
                                          <p:spTgt spid="13"/>
                                        </p:tgtEl>
                                        <p:attrNameLst>
                                          <p:attrName>fill.type</p:attrName>
                                        </p:attrNameLst>
                                      </p:cBhvr>
                                      <p:to>
                                        <p:strVal val="solid"/>
                                      </p:to>
                                    </p:set>
                                    <p:set>
                                      <p:cBhvr>
                                        <p:cTn id="12" dur="500" fill="hold"/>
                                        <p:tgtEl>
                                          <p:spTgt spid="13"/>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文本框 4"/>
          <p:cNvSpPr txBox="1"/>
          <p:nvPr/>
        </p:nvSpPr>
        <p:spPr>
          <a:xfrm>
            <a:off x="223106" y="875145"/>
            <a:ext cx="8237326"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000" b="1" dirty="0">
                <a:latin typeface="华文楷体" panose="02010600040101010101" pitchFamily="2" charset="-122"/>
                <a:ea typeface="华文楷体" panose="02010600040101010101" pitchFamily="2" charset="-122"/>
              </a:rPr>
              <a:t>如果一次滑动不行，那就继续滑动，继续比较，可能直到滑动到头也没能找到匹配。</a:t>
            </a:r>
          </a:p>
        </p:txBody>
      </p:sp>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4283" name="文本框 14"/>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6" name="矩形 15"/>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文本框 24"/>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6" name="直接箭头连接符 25"/>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4295" name="文本框 26"/>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8" name="直接箭头连接符 27"/>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4297" name="文本框 28"/>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4298" name="文本框 29"/>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nvGrpSpPr>
          <p:cNvPr id="31" name="组合 30"/>
          <p:cNvGrpSpPr/>
          <p:nvPr/>
        </p:nvGrpSpPr>
        <p:grpSpPr>
          <a:xfrm>
            <a:off x="3611563" y="3225800"/>
            <a:ext cx="347662" cy="693738"/>
            <a:chOff x="4814662" y="3185791"/>
            <a:chExt cx="464229" cy="926872"/>
          </a:xfrm>
        </p:grpSpPr>
        <p:cxnSp>
          <p:nvCxnSpPr>
            <p:cNvPr id="32" name="直接箭头连接符 31"/>
            <p:cNvCxnSpPr/>
            <p:nvPr/>
          </p:nvCxnSpPr>
          <p:spPr>
            <a:xfrm>
              <a:off x="5018160" y="3679982"/>
              <a:ext cx="0" cy="432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4303" name="文本框 32"/>
            <p:cNvSpPr txBox="1"/>
            <p:nvPr/>
          </p:nvSpPr>
          <p:spPr>
            <a:xfrm>
              <a:off x="4814662" y="3185791"/>
              <a:ext cx="464229"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grpSp>
      <p:sp>
        <p:nvSpPr>
          <p:cNvPr id="54300" name="文本框 37"/>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9" name="直接箭头连接符 38"/>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1"/>
                                        </p:tgtEl>
                                        <p:attrNameLst>
                                          <p:attrName>fillcolor</p:attrName>
                                        </p:attrNameLst>
                                      </p:cBhvr>
                                      <p:to>
                                        <a:srgbClr val="4472C4"/>
                                      </p:to>
                                    </p:animClr>
                                    <p:set>
                                      <p:cBhvr>
                                        <p:cTn id="7" dur="500" fill="hold"/>
                                        <p:tgtEl>
                                          <p:spTgt spid="11"/>
                                        </p:tgtEl>
                                        <p:attrNameLst>
                                          <p:attrName>fill.type</p:attrName>
                                        </p:attrNameLst>
                                      </p:cBhvr>
                                      <p:to>
                                        <p:strVal val="solid"/>
                                      </p:to>
                                    </p:set>
                                    <p:set>
                                      <p:cBhvr>
                                        <p:cTn id="8" dur="500" fill="hold"/>
                                        <p:tgtEl>
                                          <p:spTgt spid="11"/>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12"/>
                                        </p:tgtEl>
                                        <p:attrNameLst>
                                          <p:attrName>fillcolor</p:attrName>
                                        </p:attrNameLst>
                                      </p:cBhvr>
                                      <p:to>
                                        <a:srgbClr val="4472C4"/>
                                      </p:to>
                                    </p:animClr>
                                    <p:set>
                                      <p:cBhvr>
                                        <p:cTn id="11" dur="500" fill="hold"/>
                                        <p:tgtEl>
                                          <p:spTgt spid="12"/>
                                        </p:tgtEl>
                                        <p:attrNameLst>
                                          <p:attrName>fill.type</p:attrName>
                                        </p:attrNameLst>
                                      </p:cBhvr>
                                      <p:to>
                                        <p:strVal val="solid"/>
                                      </p:to>
                                    </p:set>
                                    <p:set>
                                      <p:cBhvr>
                                        <p:cTn id="12" dur="500" fill="hold"/>
                                        <p:tgtEl>
                                          <p:spTgt spid="12"/>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22"/>
                                        </p:tgtEl>
                                        <p:attrNameLst>
                                          <p:attrName>fillcolor</p:attrName>
                                        </p:attrNameLst>
                                      </p:cBhvr>
                                      <p:to>
                                        <a:srgbClr val="FFC000"/>
                                      </p:to>
                                    </p:animClr>
                                    <p:set>
                                      <p:cBhvr>
                                        <p:cTn id="15" dur="500" fill="hold"/>
                                        <p:tgtEl>
                                          <p:spTgt spid="22"/>
                                        </p:tgtEl>
                                        <p:attrNameLst>
                                          <p:attrName>fill.type</p:attrName>
                                        </p:attrNameLst>
                                      </p:cBhvr>
                                      <p:to>
                                        <p:strVal val="solid"/>
                                      </p:to>
                                    </p:set>
                                    <p:set>
                                      <p:cBhvr>
                                        <p:cTn id="16" dur="500" fill="hold"/>
                                        <p:tgtEl>
                                          <p:spTgt spid="22"/>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23"/>
                                        </p:tgtEl>
                                        <p:attrNameLst>
                                          <p:attrName>fillcolor</p:attrName>
                                        </p:attrNameLst>
                                      </p:cBhvr>
                                      <p:to>
                                        <a:srgbClr val="FFC000"/>
                                      </p:to>
                                    </p:animClr>
                                    <p:set>
                                      <p:cBhvr>
                                        <p:cTn id="19" dur="500" fill="hold"/>
                                        <p:tgtEl>
                                          <p:spTgt spid="23"/>
                                        </p:tgtEl>
                                        <p:attrNameLst>
                                          <p:attrName>fill.type</p:attrName>
                                        </p:attrNameLst>
                                      </p:cBhvr>
                                      <p:to>
                                        <p:strVal val="solid"/>
                                      </p:to>
                                    </p:set>
                                    <p:set>
                                      <p:cBhvr>
                                        <p:cTn id="20" dur="500" fill="hold"/>
                                        <p:tgtEl>
                                          <p:spTgt spid="23"/>
                                        </p:tgtEl>
                                        <p:attrNameLst>
                                          <p:attrName>fill.on</p:attrName>
                                        </p:attrNameLst>
                                      </p:cBhvr>
                                      <p:to>
                                        <p:strVal val="true"/>
                                      </p:to>
                                    </p:set>
                                  </p:childTnLst>
                                </p:cTn>
                              </p:par>
                              <p:par>
                                <p:cTn id="21" presetID="63" presetClass="path" presetSubtype="0" accel="50000" decel="50000" fill="hold" grpId="0" nodeType="withEffect">
                                  <p:stCondLst>
                                    <p:cond delay="0"/>
                                  </p:stCondLst>
                                  <p:childTnLst>
                                    <p:animMotion origin="layout" path="M -2.70833E-6 -3.33333E-6 L 0.1181 -3.33333E-6 " pathEditMode="relative" rAng="0" ptsTypes="AA">
                                      <p:cBhvr>
                                        <p:cTn id="22" dur="1000" fill="hold"/>
                                        <p:tgtEl>
                                          <p:spTgt spid="22"/>
                                        </p:tgtEl>
                                        <p:attrNameLst>
                                          <p:attrName>ppt_x</p:attrName>
                                          <p:attrName>ppt_y</p:attrName>
                                        </p:attrNameLst>
                                      </p:cBhvr>
                                      <p:rCtr x="5900" y="0"/>
                                    </p:animMotion>
                                  </p:childTnLst>
                                </p:cTn>
                              </p:par>
                              <p:par>
                                <p:cTn id="23" presetID="63" presetClass="path" presetSubtype="0" accel="50000" decel="50000" fill="hold" grpId="0" nodeType="withEffect">
                                  <p:stCondLst>
                                    <p:cond delay="0"/>
                                  </p:stCondLst>
                                  <p:childTnLst>
                                    <p:animMotion origin="layout" path="M 2.70833E-6 -3.33333E-6 L 0.11849 -3.33333E-6 " pathEditMode="relative" rAng="0" ptsTypes="AA">
                                      <p:cBhvr>
                                        <p:cTn id="24" dur="1000" fill="hold"/>
                                        <p:tgtEl>
                                          <p:spTgt spid="23"/>
                                        </p:tgtEl>
                                        <p:attrNameLst>
                                          <p:attrName>ppt_x</p:attrName>
                                          <p:attrName>ppt_y</p:attrName>
                                        </p:attrNameLst>
                                      </p:cBhvr>
                                      <p:rCtr x="5900" y="0"/>
                                    </p:animMotion>
                                  </p:childTnLst>
                                </p:cTn>
                              </p:par>
                              <p:par>
                                <p:cTn id="25" presetID="63" presetClass="path" presetSubtype="0" accel="50000" decel="50000" fill="hold" grpId="0" nodeType="withEffect">
                                  <p:stCondLst>
                                    <p:cond delay="0"/>
                                  </p:stCondLst>
                                  <p:childTnLst>
                                    <p:animMotion origin="layout" path="M -1.66667E-6 -3.33333E-6 L 0.11927 -3.33333E-6 " pathEditMode="relative" rAng="0" ptsTypes="AA">
                                      <p:cBhvr>
                                        <p:cTn id="26" dur="1000" fill="hold"/>
                                        <p:tgtEl>
                                          <p:spTgt spid="24"/>
                                        </p:tgtEl>
                                        <p:attrNameLst>
                                          <p:attrName>ppt_x</p:attrName>
                                          <p:attrName>ppt_y</p:attrName>
                                        </p:attrNameLst>
                                      </p:cBhvr>
                                      <p:rCtr x="6000" y="0"/>
                                    </p:animMotion>
                                  </p:childTnLst>
                                </p:cTn>
                              </p:par>
                              <p:par>
                                <p:cTn id="27" presetID="63" presetClass="path" presetSubtype="0" accel="50000" decel="50000" fill="hold" nodeType="withEffect">
                                  <p:stCondLst>
                                    <p:cond delay="0"/>
                                  </p:stCondLst>
                                  <p:childTnLst>
                                    <p:animMotion origin="layout" path="M 3.33333E-6 -3.33333E-6 L 0.11289 -3.33333E-6 " pathEditMode="relative" rAng="0" ptsTypes="AA">
                                      <p:cBhvr>
                                        <p:cTn id="28" dur="1000" fill="hold"/>
                                        <p:tgtEl>
                                          <p:spTgt spid="25"/>
                                        </p:tgtEl>
                                        <p:attrNameLst>
                                          <p:attrName>ppt_x</p:attrName>
                                          <p:attrName>ppt_y</p:attrName>
                                        </p:attrNameLst>
                                      </p:cBhvr>
                                      <p:rCtr x="5600" y="0"/>
                                    </p:animMotion>
                                  </p:childTnLst>
                                </p:cTn>
                              </p:par>
                              <p:par>
                                <p:cTn id="29" presetID="35" presetClass="path" presetSubtype="0" accel="50000" decel="50000" fill="hold" nodeType="withEffect">
                                  <p:stCondLst>
                                    <p:cond delay="0"/>
                                  </p:stCondLst>
                                  <p:childTnLst>
                                    <p:animMotion origin="layout" path="M 1.66667E-6 7.40741E-7 L -0.11745 7.40741E-7 " pathEditMode="relative" rAng="0" ptsTypes="AA">
                                      <p:cBhvr>
                                        <p:cTn id="30" dur="1000" fill="hold"/>
                                        <p:tgtEl>
                                          <p:spTgt spid="31"/>
                                        </p:tgtEl>
                                        <p:attrNameLst>
                                          <p:attrName>ppt_x</p:attrName>
                                          <p:attrName>ppt_y</p:attrName>
                                        </p:attrNameLst>
                                      </p:cBhvr>
                                      <p:rCtr x="-5900" y="0"/>
                                    </p:animMotion>
                                  </p:childTnLst>
                                </p:cTn>
                              </p:par>
                            </p:childTnLst>
                          </p:cTn>
                        </p:par>
                      </p:childTnLst>
                    </p:cTn>
                  </p:par>
                  <p:par>
                    <p:cTn id="31" fill="hold">
                      <p:stCondLst>
                        <p:cond delay="indefinite"/>
                      </p:stCondLst>
                      <p:childTnLst>
                        <p:par>
                          <p:cTn id="32" fill="hold">
                            <p:stCondLst>
                              <p:cond delay="0"/>
                            </p:stCondLst>
                            <p:childTnLst>
                              <p:par>
                                <p:cTn id="33" presetID="63" presetClass="path" presetSubtype="0" accel="50000" decel="50000" fill="hold" grpId="1" nodeType="clickEffect">
                                  <p:stCondLst>
                                    <p:cond delay="0"/>
                                  </p:stCondLst>
                                  <p:childTnLst>
                                    <p:animMotion origin="layout" path="M 0.1181 -3.33333E-6 L 0.17722 -3.33333E-6 " pathEditMode="relative" rAng="0" ptsTypes="AA">
                                      <p:cBhvr>
                                        <p:cTn id="34" dur="1000" fill="hold"/>
                                        <p:tgtEl>
                                          <p:spTgt spid="22"/>
                                        </p:tgtEl>
                                        <p:attrNameLst>
                                          <p:attrName>ppt_x</p:attrName>
                                          <p:attrName>ppt_y</p:attrName>
                                        </p:attrNameLst>
                                      </p:cBhvr>
                                      <p:rCtr x="3000" y="0"/>
                                    </p:animMotion>
                                  </p:childTnLst>
                                </p:cTn>
                              </p:par>
                              <p:par>
                                <p:cTn id="35" presetID="63" presetClass="path" presetSubtype="0" accel="50000" decel="50000" fill="hold" grpId="1" nodeType="withEffect">
                                  <p:stCondLst>
                                    <p:cond delay="0"/>
                                  </p:stCondLst>
                                  <p:childTnLst>
                                    <p:animMotion origin="layout" path="M 0.11849 -3.33333E-6 L 0.17825 2.96296E-6 " pathEditMode="relative" rAng="0" ptsTypes="AA">
                                      <p:cBhvr>
                                        <p:cTn id="36" dur="1000" fill="hold"/>
                                        <p:tgtEl>
                                          <p:spTgt spid="23"/>
                                        </p:tgtEl>
                                        <p:attrNameLst>
                                          <p:attrName>ppt_x</p:attrName>
                                          <p:attrName>ppt_y</p:attrName>
                                        </p:attrNameLst>
                                      </p:cBhvr>
                                      <p:rCtr x="1500" y="-100"/>
                                    </p:animMotion>
                                  </p:childTnLst>
                                </p:cTn>
                              </p:par>
                              <p:par>
                                <p:cTn id="37" presetID="63" presetClass="path" presetSubtype="0" accel="50000" decel="50000" fill="hold" grpId="1" nodeType="withEffect">
                                  <p:stCondLst>
                                    <p:cond delay="0"/>
                                  </p:stCondLst>
                                  <p:childTnLst>
                                    <p:animMotion origin="layout" path="M 0.11927 -3.33333E-6 L 0.17813 -3.33333E-6 " pathEditMode="relative" rAng="0" ptsTypes="AA">
                                      <p:cBhvr>
                                        <p:cTn id="38" dur="1000" fill="hold"/>
                                        <p:tgtEl>
                                          <p:spTgt spid="24"/>
                                        </p:tgtEl>
                                        <p:attrNameLst>
                                          <p:attrName>ppt_x</p:attrName>
                                          <p:attrName>ppt_y</p:attrName>
                                        </p:attrNameLst>
                                      </p:cBhvr>
                                      <p:rCtr x="2900" y="0"/>
                                    </p:animMotion>
                                  </p:childTnLst>
                                </p:cTn>
                              </p:par>
                              <p:par>
                                <p:cTn id="39" presetID="63" presetClass="path" presetSubtype="0" accel="50000" decel="50000" fill="hold" nodeType="withEffect">
                                  <p:stCondLst>
                                    <p:cond delay="0"/>
                                  </p:stCondLst>
                                  <p:childTnLst>
                                    <p:animMotion origin="layout" path="M 0.11289 -3.33333E-6 L 0.17187 -3.33333E-6 " pathEditMode="relative" rAng="0" ptsTypes="AA">
                                      <p:cBhvr>
                                        <p:cTn id="40" dur="1000" fill="hold"/>
                                        <p:tgtEl>
                                          <p:spTgt spid="25"/>
                                        </p:tgtEl>
                                        <p:attrNameLst>
                                          <p:attrName>ppt_x</p:attrName>
                                          <p:attrName>ppt_y</p:attrName>
                                        </p:attrNameLst>
                                      </p:cBhvr>
                                      <p:rCtr x="2900" y="0"/>
                                    </p:animMotion>
                                  </p:childTnLst>
                                </p:cTn>
                              </p:par>
                              <p:par>
                                <p:cTn id="41" presetID="35" presetClass="path" presetSubtype="0" accel="50000" decel="50000" fill="hold" nodeType="withEffect">
                                  <p:stCondLst>
                                    <p:cond delay="0"/>
                                  </p:stCondLst>
                                  <p:childTnLst>
                                    <p:animMotion origin="layout" path="M -0.11745 7.40741E-7 L -0.17722 7.40741E-7 " pathEditMode="relative" rAng="0" ptsTypes="AA">
                                      <p:cBhvr>
                                        <p:cTn id="42" dur="1000" fill="hold"/>
                                        <p:tgtEl>
                                          <p:spTgt spid="31"/>
                                        </p:tgtEl>
                                        <p:attrNameLst>
                                          <p:attrName>ppt_x</p:attrName>
                                          <p:attrName>ppt_y</p:attrName>
                                        </p:attrNameLst>
                                      </p:cBhvr>
                                      <p:rCtr x="-3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bldLvl="0" animBg="1"/>
      <p:bldP spid="23" grpId="0" bldLvl="0" animBg="1"/>
      <p:bldP spid="23" grpId="1" bldLvl="0" animBg="1"/>
      <p:bldP spid="24" grpId="0" bldLvl="0" animBg="1"/>
      <p:bldP spid="24" grpId="1"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1" name="矩形 30"/>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3" name="矩形 32"/>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a:xfrm>
            <a:off x="40322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5" name="矩形 34"/>
          <p:cNvSpPr/>
          <p:nvPr/>
        </p:nvSpPr>
        <p:spPr>
          <a:xfrm>
            <a:off x="45720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7" name="矩形 36"/>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5307" name="文本框 37"/>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39" name="矩形 38"/>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0" name="矩形 39"/>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1" name="矩形 40"/>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3" name="矩形 42"/>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4" name="矩形 43"/>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5" name="矩形 44"/>
          <p:cNvSpPr/>
          <p:nvPr/>
        </p:nvSpPr>
        <p:spPr>
          <a:xfrm>
            <a:off x="5651500" y="46212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6" name="矩形 45"/>
          <p:cNvSpPr/>
          <p:nvPr/>
        </p:nvSpPr>
        <p:spPr>
          <a:xfrm>
            <a:off x="6191250" y="4621213"/>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7" name="矩形 46"/>
          <p:cNvSpPr/>
          <p:nvPr/>
        </p:nvSpPr>
        <p:spPr>
          <a:xfrm>
            <a:off x="6732588" y="4621213"/>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8" name="文本框 47"/>
          <p:cNvSpPr txBox="1">
            <a:spLocks noRot="1" noChangeAspect="1" noMove="1" noResize="1" noEditPoints="1" noAdjustHandles="1" noChangeArrowheads="1" noChangeShapeType="1" noTextEdit="1"/>
          </p:cNvSpPr>
          <p:nvPr/>
        </p:nvSpPr>
        <p:spPr>
          <a:xfrm>
            <a:off x="5208128" y="4671972"/>
            <a:ext cx="490391"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49" name="直接箭头连接符 48"/>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5319" name="文本框 49"/>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51" name="直接箭头连接符 50"/>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5321" name="文本框 51"/>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5322" name="文本框 52"/>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55323" name="文本框 54"/>
          <p:cNvSpPr txBox="1"/>
          <p:nvPr/>
        </p:nvSpPr>
        <p:spPr>
          <a:xfrm>
            <a:off x="251520" y="938213"/>
            <a:ext cx="8640960" cy="13234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挨着 </a:t>
            </a:r>
            <a:r>
              <a:rPr lang="en-US" altLang="zh-CN" sz="2000" b="1" dirty="0">
                <a:latin typeface="华文楷体" panose="02010600040101010101" pitchFamily="2" charset="-122"/>
                <a:ea typeface="华文楷体" panose="02010600040101010101" pitchFamily="2" charset="-122"/>
              </a:rPr>
              <a:t>j+1 </a:t>
            </a:r>
            <a:r>
              <a:rPr lang="zh-CN" altLang="en-US" sz="2000" b="1" dirty="0">
                <a:latin typeface="华文楷体" panose="02010600040101010101" pitchFamily="2" charset="-122"/>
                <a:ea typeface="华文楷体" panose="02010600040101010101" pitchFamily="2" charset="-122"/>
              </a:rPr>
              <a:t>这个位置之前，完全找不到任何能与起始部分匹配的字符。</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如果在 </a:t>
            </a:r>
            <a:r>
              <a:rPr lang="en-US" altLang="zh-CN" sz="2000" b="1" dirty="0">
                <a:latin typeface="华文楷体" panose="02010600040101010101" pitchFamily="2" charset="-122"/>
                <a:ea typeface="华文楷体" panose="02010600040101010101" pitchFamily="2" charset="-122"/>
              </a:rPr>
              <a:t>j+1 </a:t>
            </a:r>
            <a:r>
              <a:rPr lang="zh-CN" altLang="en-US" sz="2000" b="1" dirty="0">
                <a:latin typeface="华文楷体" panose="02010600040101010101" pitchFamily="2" charset="-122"/>
                <a:ea typeface="华文楷体" panose="02010600040101010101" pitchFamily="2" charset="-122"/>
              </a:rPr>
              <a:t>这个位置失配，即使不回溯 </a:t>
            </a:r>
            <a:r>
              <a:rPr lang="en-US" altLang="zh-CN" sz="2000" b="1" dirty="0">
                <a:latin typeface="华文楷体" panose="02010600040101010101" pitchFamily="2" charset="-122"/>
                <a:ea typeface="华文楷体" panose="02010600040101010101" pitchFamily="2" charset="-122"/>
              </a:rPr>
              <a:t>i </a:t>
            </a:r>
            <a:r>
              <a:rPr lang="zh-CN" altLang="en-US" sz="2000" b="1" dirty="0">
                <a:latin typeface="华文楷体" panose="02010600040101010101" pitchFamily="2" charset="-122"/>
                <a:ea typeface="华文楷体" panose="02010600040101010101" pitchFamily="2" charset="-122"/>
              </a:rPr>
              <a:t>，也不会出现错过匹配的现象，直接从模式串的第一个位置开始匹配即可。</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2000" b="1" dirty="0">
                <a:latin typeface="华文楷体" panose="02010600040101010101" pitchFamily="2" charset="-122"/>
                <a:ea typeface="华文楷体" panose="02010600040101010101" pitchFamily="2" charset="-122"/>
              </a:rPr>
              <a:t>next[j+1] = 1</a:t>
            </a:r>
            <a:r>
              <a:rPr lang="zh-CN" altLang="en-US" sz="2000" b="1" dirty="0">
                <a:latin typeface="华文楷体" panose="02010600040101010101" pitchFamily="2" charset="-122"/>
                <a:ea typeface="华文楷体" panose="02010600040101010101" pitchFamily="2" charset="-122"/>
              </a:rPr>
              <a:t>，此时 </a:t>
            </a:r>
            <a:r>
              <a:rPr lang="en-US" altLang="zh-CN" sz="2000" b="1" dirty="0">
                <a:latin typeface="华文楷体" panose="02010600040101010101" pitchFamily="2" charset="-122"/>
                <a:ea typeface="华文楷体" panose="02010600040101010101" pitchFamily="2" charset="-122"/>
              </a:rPr>
              <a:t>k=0</a:t>
            </a:r>
            <a:r>
              <a:rPr lang="zh-CN" altLang="en-US" sz="2000" b="1" dirty="0">
                <a:latin typeface="华文楷体" panose="02010600040101010101" pitchFamily="2" charset="-122"/>
                <a:ea typeface="华文楷体" panose="02010600040101010101" pitchFamily="2" charset="-122"/>
              </a:rPr>
              <a:t>，</a:t>
            </a:r>
            <a:r>
              <a:rPr lang="en-US" altLang="zh-CN" sz="2000" b="1" dirty="0">
                <a:latin typeface="华文楷体" panose="02010600040101010101" pitchFamily="2" charset="-122"/>
                <a:ea typeface="华文楷体" panose="02010600040101010101" pitchFamily="2" charset="-122"/>
              </a:rPr>
              <a:t>next[j+1] =k+1</a:t>
            </a:r>
            <a:endParaRPr lang="zh-CN" altLang="en-US" sz="2000" b="1" dirty="0">
              <a:latin typeface="华文楷体" panose="02010600040101010101" pitchFamily="2" charset="-122"/>
              <a:ea typeface="华文楷体" panose="02010600040101010101" pitchFamily="2" charset="-122"/>
            </a:endParaRPr>
          </a:p>
        </p:txBody>
      </p:sp>
      <p:grpSp>
        <p:nvGrpSpPr>
          <p:cNvPr id="55324" name="组合 27"/>
          <p:cNvGrpSpPr/>
          <p:nvPr/>
        </p:nvGrpSpPr>
        <p:grpSpPr>
          <a:xfrm>
            <a:off x="1957388" y="3225800"/>
            <a:ext cx="347662" cy="693738"/>
            <a:chOff x="4814662" y="3185791"/>
            <a:chExt cx="464229" cy="926872"/>
          </a:xfrm>
        </p:grpSpPr>
        <p:cxnSp>
          <p:nvCxnSpPr>
            <p:cNvPr id="54" name="直接箭头连接符 53"/>
            <p:cNvCxnSpPr/>
            <p:nvPr/>
          </p:nvCxnSpPr>
          <p:spPr>
            <a:xfrm>
              <a:off x="5018160" y="3679982"/>
              <a:ext cx="0" cy="432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5328" name="文本框 55"/>
            <p:cNvSpPr txBox="1"/>
            <p:nvPr/>
          </p:nvSpPr>
          <p:spPr>
            <a:xfrm>
              <a:off x="4814662" y="3185791"/>
              <a:ext cx="464229"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grpSp>
      <p:sp>
        <p:nvSpPr>
          <p:cNvPr id="55325" name="文本框 56"/>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58" name="直接箭头连接符 57"/>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本框 4"/>
          <p:cNvSpPr txBox="1"/>
          <p:nvPr/>
        </p:nvSpPr>
        <p:spPr>
          <a:xfrm>
            <a:off x="251520" y="895350"/>
            <a:ext cx="8784976" cy="9233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因为 </a:t>
            </a:r>
            <a:r>
              <a:rPr lang="en-US" altLang="zh-CN" sz="1800" b="1" dirty="0">
                <a:latin typeface="华文楷体" panose="02010600040101010101" pitchFamily="2" charset="-122"/>
                <a:ea typeface="华文楷体" panose="02010600040101010101" pitchFamily="2" charset="-122"/>
              </a:rPr>
              <a:t>next[j]=k </a:t>
            </a:r>
            <a:r>
              <a:rPr lang="zh-CN" altLang="en-US" sz="1800" b="1" dirty="0">
                <a:latin typeface="华文楷体" panose="02010600040101010101" pitchFamily="2" charset="-122"/>
                <a:ea typeface="华文楷体" panose="02010600040101010101" pitchFamily="2" charset="-122"/>
              </a:rPr>
              <a:t>代表了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需要回溯的位置，所以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一定大于 </a:t>
            </a:r>
            <a:r>
              <a:rPr lang="en-US" altLang="zh-CN" sz="1800" b="1" dirty="0">
                <a:latin typeface="华文楷体" panose="02010600040101010101" pitchFamily="2" charset="-122"/>
                <a:ea typeface="华文楷体" panose="02010600040101010101" pitchFamily="2" charset="-122"/>
              </a:rPr>
              <a:t>k </a:t>
            </a:r>
            <a:r>
              <a:rPr lang="zh-CN" altLang="en-US" sz="1800" b="1" dirty="0">
                <a:latin typeface="华文楷体" panose="02010600040101010101" pitchFamily="2" charset="-122"/>
                <a:ea typeface="华文楷体" panose="02010600040101010101" pitchFamily="2" charset="-122"/>
              </a:rPr>
              <a:t>。而在可能会进行的多次 </a:t>
            </a:r>
            <a:r>
              <a:rPr lang="en-US" altLang="zh-CN" sz="1800" b="1" dirty="0">
                <a:latin typeface="华文楷体" panose="02010600040101010101" pitchFamily="2" charset="-122"/>
                <a:ea typeface="华文楷体" panose="02010600040101010101" pitchFamily="2" charset="-122"/>
              </a:rPr>
              <a:t>k = next[k] </a:t>
            </a:r>
            <a:r>
              <a:rPr lang="zh-CN" altLang="en-US" sz="1800" b="1" dirty="0">
                <a:latin typeface="华文楷体" panose="02010600040101010101" pitchFamily="2" charset="-122"/>
                <a:ea typeface="华文楷体" panose="02010600040101010101" pitchFamily="2" charset="-122"/>
              </a:rPr>
              <a:t>过程中，假设 </a:t>
            </a:r>
            <a:r>
              <a:rPr lang="en-US" altLang="zh-CN" sz="1800" b="1" dirty="0">
                <a:latin typeface="华文楷体" panose="02010600040101010101" pitchFamily="2" charset="-122"/>
                <a:ea typeface="华文楷体" panose="02010600040101010101" pitchFamily="2" charset="-122"/>
              </a:rPr>
              <a:t>next[k] = k1</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next[k1] = k2……</a:t>
            </a:r>
            <a:r>
              <a:rPr lang="zh-CN" altLang="en-US" sz="1800" b="1" dirty="0">
                <a:latin typeface="华文楷体" panose="02010600040101010101" pitchFamily="2" charset="-122"/>
                <a:ea typeface="华文楷体" panose="02010600040101010101" pitchFamily="2" charset="-122"/>
              </a:rPr>
              <a:t>同理可得 </a:t>
            </a:r>
            <a:r>
              <a:rPr lang="en-US" altLang="zh-CN" sz="1800" b="1" dirty="0">
                <a:latin typeface="华文楷体" panose="02010600040101010101" pitchFamily="2" charset="-122"/>
                <a:ea typeface="华文楷体" panose="02010600040101010101" pitchFamily="2" charset="-122"/>
              </a:rPr>
              <a:t>j&gt;k&gt;k1&gt;k2……</a:t>
            </a:r>
          </a:p>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只要知道了 </a:t>
            </a:r>
            <a:r>
              <a:rPr lang="en-US" altLang="zh-CN" sz="1800" b="1" dirty="0">
                <a:latin typeface="华文楷体" panose="02010600040101010101" pitchFamily="2" charset="-122"/>
                <a:ea typeface="华文楷体" panose="02010600040101010101" pitchFamily="2" charset="-122"/>
              </a:rPr>
              <a:t>j+1 </a:t>
            </a:r>
            <a:r>
              <a:rPr lang="zh-CN" altLang="en-US" sz="1800" b="1" dirty="0">
                <a:latin typeface="华文楷体" panose="02010600040101010101" pitchFamily="2" charset="-122"/>
                <a:ea typeface="华文楷体" panose="02010600040101010101" pitchFamily="2" charset="-122"/>
              </a:rPr>
              <a:t>之前的所有位置的 </a:t>
            </a:r>
            <a:r>
              <a:rPr lang="en-US" altLang="zh-CN" sz="1800" b="1" dirty="0">
                <a:latin typeface="华文楷体" panose="02010600040101010101" pitchFamily="2" charset="-122"/>
                <a:ea typeface="华文楷体" panose="02010600040101010101" pitchFamily="2" charset="-122"/>
              </a:rPr>
              <a:t>next[ ] </a:t>
            </a:r>
            <a:r>
              <a:rPr lang="zh-CN" altLang="en-US" sz="1800" b="1" dirty="0">
                <a:latin typeface="华文楷体" panose="02010600040101010101" pitchFamily="2" charset="-122"/>
                <a:ea typeface="华文楷体" panose="02010600040101010101" pitchFamily="2" charset="-122"/>
              </a:rPr>
              <a:t>数值，就一定可以求出 </a:t>
            </a:r>
            <a:r>
              <a:rPr lang="en-US" altLang="zh-CN" sz="1800" b="1" dirty="0">
                <a:latin typeface="华文楷体" panose="02010600040101010101" pitchFamily="2" charset="-122"/>
                <a:ea typeface="华文楷体" panose="02010600040101010101" pitchFamily="2" charset="-122"/>
              </a:rPr>
              <a:t>next[j+1] </a:t>
            </a:r>
            <a:r>
              <a:rPr lang="zh-CN" altLang="en-US" sz="1800" b="1" dirty="0">
                <a:latin typeface="华文楷体" panose="02010600040101010101" pitchFamily="2" charset="-122"/>
                <a:ea typeface="华文楷体" panose="02010600040101010101" pitchFamily="2" charset="-122"/>
              </a:rPr>
              <a:t>的数值。</a:t>
            </a:r>
          </a:p>
        </p:txBody>
      </p:sp>
      <p:sp>
        <p:nvSpPr>
          <p:cNvPr id="6" name="矩形 5"/>
          <p:cNvSpPr/>
          <p:nvPr/>
        </p:nvSpPr>
        <p:spPr>
          <a:xfrm>
            <a:off x="5651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411413" y="401320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952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492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03225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572000" y="401320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511175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5651500" y="401320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f</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6331" name="文本框 13"/>
          <p:cNvSpPr txBox="1"/>
          <p:nvPr/>
        </p:nvSpPr>
        <p:spPr>
          <a:xfrm>
            <a:off x="5268913" y="3173413"/>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15" name="矩形 14"/>
          <p:cNvSpPr/>
          <p:nvPr/>
        </p:nvSpPr>
        <p:spPr>
          <a:xfrm>
            <a:off x="2411413" y="2633663"/>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2952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34925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40322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57200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5111750" y="2633663"/>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403225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572000" y="46164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5111750" y="461645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文本框 23"/>
          <p:cNvSpPr txBox="1">
            <a:spLocks noRot="1" noChangeAspect="1" noMove="1" noResize="1" noEditPoints="1" noAdjustHandles="1" noChangeArrowheads="1" noChangeShapeType="1" noTextEdit="1"/>
          </p:cNvSpPr>
          <p:nvPr/>
        </p:nvSpPr>
        <p:spPr>
          <a:xfrm>
            <a:off x="3588128" y="4666952"/>
            <a:ext cx="490390" cy="461665"/>
          </a:xfrm>
          <a:prstGeom prst="rect">
            <a:avLst/>
          </a:prstGeom>
          <a:blipFill>
            <a:blip r:embed="rId2"/>
            <a:stretch>
              <a:fillRect/>
            </a:stretch>
          </a:blipFill>
        </p:spPr>
        <p:txBody>
          <a:bodyPr/>
          <a:lstStyle/>
          <a:p>
            <a:pPr marR="0" defTabSz="914400">
              <a:buClrTx/>
              <a:buSzTx/>
              <a:buFontTx/>
              <a:buNone/>
              <a:defRPr/>
            </a:pPr>
            <a:r>
              <a:rPr kumimoji="1" lang="zh-CN" altLang="en-US" kern="1200" cap="none" spc="0" normalizeH="0" baseline="0" noProof="0">
                <a:noFill/>
                <a:latin typeface="Times New Roman" panose="02020603050405020304" pitchFamily="18" charset="0"/>
                <a:ea typeface="楷体_GB2312"/>
                <a:cs typeface="楷体_GB2312"/>
              </a:rPr>
              <a:t> </a:t>
            </a:r>
          </a:p>
        </p:txBody>
      </p:sp>
      <p:cxnSp>
        <p:nvCxnSpPr>
          <p:cNvPr id="25" name="直接箭头连接符 24"/>
          <p:cNvCxnSpPr/>
          <p:nvPr/>
        </p:nvCxnSpPr>
        <p:spPr>
          <a:xfrm>
            <a:off x="5381625" y="3606800"/>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343" name="文本框 25"/>
          <p:cNvSpPr txBox="1"/>
          <p:nvPr/>
        </p:nvSpPr>
        <p:spPr>
          <a:xfrm>
            <a:off x="2022475" y="40640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cxnSp>
        <p:nvCxnSpPr>
          <p:cNvPr id="27" name="直接箭头连接符 26"/>
          <p:cNvCxnSpPr/>
          <p:nvPr/>
        </p:nvCxnSpPr>
        <p:spPr>
          <a:xfrm flipV="1">
            <a:off x="5381625" y="5238750"/>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6345" name="文本框 27"/>
          <p:cNvSpPr txBox="1"/>
          <p:nvPr/>
        </p:nvSpPr>
        <p:spPr>
          <a:xfrm>
            <a:off x="5230813" y="5562600"/>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sp>
        <p:nvSpPr>
          <p:cNvPr id="56346" name="文本框 28"/>
          <p:cNvSpPr txBox="1"/>
          <p:nvPr/>
        </p:nvSpPr>
        <p:spPr>
          <a:xfrm>
            <a:off x="1582738" y="2684463"/>
            <a:ext cx="725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cxnSp>
        <p:nvCxnSpPr>
          <p:cNvPr id="30" name="直接箭头连接符 29"/>
          <p:cNvCxnSpPr/>
          <p:nvPr/>
        </p:nvCxnSpPr>
        <p:spPr>
          <a:xfrm>
            <a:off x="3752850" y="3611563"/>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3602038" y="3209925"/>
            <a:ext cx="3476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a:t>
            </a:r>
            <a:endParaRPr lang="zh-CN" altLang="en-US" sz="2400" b="1" dirty="0">
              <a:latin typeface="Adobe Garamond Pro Bold" panose="02020702060506020403" pitchFamily="18" charset="0"/>
              <a:ea typeface="楷体_GB2312"/>
            </a:endParaRPr>
          </a:p>
        </p:txBody>
      </p:sp>
      <p:cxnSp>
        <p:nvCxnSpPr>
          <p:cNvPr id="32" name="直接箭头连接符 31"/>
          <p:cNvCxnSpPr/>
          <p:nvPr/>
        </p:nvCxnSpPr>
        <p:spPr>
          <a:xfrm>
            <a:off x="2681288" y="3630613"/>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2490788" y="3233738"/>
            <a:ext cx="50800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k1</a:t>
            </a:r>
            <a:endParaRPr lang="zh-CN" altLang="en-US" sz="2400" b="1" dirty="0">
              <a:latin typeface="Adobe Garamond Pro Bold" panose="02020702060506020403" pitchFamily="18" charset="0"/>
              <a:ea typeface="楷体_GB2312"/>
            </a:endParaRPr>
          </a:p>
        </p:txBody>
      </p:sp>
      <p:cxnSp>
        <p:nvCxnSpPr>
          <p:cNvPr id="34" name="直接箭头连接符 33"/>
          <p:cNvCxnSpPr/>
          <p:nvPr/>
        </p:nvCxnSpPr>
        <p:spPr>
          <a:xfrm>
            <a:off x="2066925" y="3629025"/>
            <a:ext cx="0" cy="32543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838" y="3232150"/>
            <a:ext cx="50958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k2</a:t>
            </a:r>
            <a:endParaRPr lang="zh-CN" altLang="en-US" sz="2400" b="1" dirty="0">
              <a:latin typeface="Adobe Garamond Pro Bold" panose="02020702060506020403" pitchFamily="18" charset="0"/>
              <a:ea typeface="楷体_GB2312"/>
            </a:endParaRPr>
          </a:p>
        </p:txBody>
      </p:sp>
      <p:sp>
        <p:nvSpPr>
          <p:cNvPr id="36" name="矩形 35"/>
          <p:cNvSpPr/>
          <p:nvPr/>
        </p:nvSpPr>
        <p:spPr>
          <a:xfrm>
            <a:off x="5651500" y="263366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6354" name="文本框 36"/>
          <p:cNvSpPr txBox="1"/>
          <p:nvPr/>
        </p:nvSpPr>
        <p:spPr>
          <a:xfrm>
            <a:off x="5691188" y="3173413"/>
            <a:ext cx="5905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j+1</a:t>
            </a:r>
            <a:endParaRPr lang="zh-CN" altLang="en-US" sz="2400" b="1" dirty="0">
              <a:latin typeface="Adobe Garamond Pro Bold" panose="02020702060506020403" pitchFamily="18" charset="0"/>
              <a:ea typeface="楷体_GB2312"/>
            </a:endParaRPr>
          </a:p>
        </p:txBody>
      </p:sp>
      <p:cxnSp>
        <p:nvCxnSpPr>
          <p:cNvPr id="38" name="直接箭头连接符 37"/>
          <p:cNvCxnSpPr/>
          <p:nvPr/>
        </p:nvCxnSpPr>
        <p:spPr>
          <a:xfrm>
            <a:off x="5927725" y="3609975"/>
            <a:ext cx="0" cy="32385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10"/>
                                        </p:tgtEl>
                                        <p:attrNameLst>
                                          <p:attrName>fillcolor</p:attrName>
                                        </p:attrNameLst>
                                      </p:cBhvr>
                                      <p:to>
                                        <a:srgbClr val="4472C4"/>
                                      </p:to>
                                    </p:animClr>
                                    <p:set>
                                      <p:cBhvr>
                                        <p:cTn id="17" dur="500" fill="hold"/>
                                        <p:tgtEl>
                                          <p:spTgt spid="10"/>
                                        </p:tgtEl>
                                        <p:attrNameLst>
                                          <p:attrName>fill.type</p:attrName>
                                        </p:attrNameLst>
                                      </p:cBhvr>
                                      <p:to>
                                        <p:strVal val="solid"/>
                                      </p:to>
                                    </p:set>
                                    <p:set>
                                      <p:cBhvr>
                                        <p:cTn id="18" dur="500" fill="hold"/>
                                        <p:tgtEl>
                                          <p:spTgt spid="10"/>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11"/>
                                        </p:tgtEl>
                                        <p:attrNameLst>
                                          <p:attrName>fillcolor</p:attrName>
                                        </p:attrNameLst>
                                      </p:cBhvr>
                                      <p:to>
                                        <a:srgbClr val="4472C4"/>
                                      </p:to>
                                    </p:animClr>
                                    <p:set>
                                      <p:cBhvr>
                                        <p:cTn id="21" dur="500" fill="hold"/>
                                        <p:tgtEl>
                                          <p:spTgt spid="11"/>
                                        </p:tgtEl>
                                        <p:attrNameLst>
                                          <p:attrName>fill.type</p:attrName>
                                        </p:attrNameLst>
                                      </p:cBhvr>
                                      <p:to>
                                        <p:strVal val="solid"/>
                                      </p:to>
                                    </p:set>
                                    <p:set>
                                      <p:cBhvr>
                                        <p:cTn id="22" dur="500" fill="hold"/>
                                        <p:tgtEl>
                                          <p:spTgt spid="11"/>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21"/>
                                        </p:tgtEl>
                                        <p:attrNameLst>
                                          <p:attrName>fillcolor</p:attrName>
                                        </p:attrNameLst>
                                      </p:cBhvr>
                                      <p:to>
                                        <a:srgbClr val="FFC000"/>
                                      </p:to>
                                    </p:animClr>
                                    <p:set>
                                      <p:cBhvr>
                                        <p:cTn id="25" dur="500" fill="hold"/>
                                        <p:tgtEl>
                                          <p:spTgt spid="21"/>
                                        </p:tgtEl>
                                        <p:attrNameLst>
                                          <p:attrName>fill.type</p:attrName>
                                        </p:attrNameLst>
                                      </p:cBhvr>
                                      <p:to>
                                        <p:strVal val="solid"/>
                                      </p:to>
                                    </p:set>
                                    <p:set>
                                      <p:cBhvr>
                                        <p:cTn id="26" dur="500" fill="hold"/>
                                        <p:tgtEl>
                                          <p:spTgt spid="21"/>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22"/>
                                        </p:tgtEl>
                                        <p:attrNameLst>
                                          <p:attrName>fillcolor</p:attrName>
                                        </p:attrNameLst>
                                      </p:cBhvr>
                                      <p:to>
                                        <a:srgbClr val="FFC000"/>
                                      </p:to>
                                    </p:animClr>
                                    <p:set>
                                      <p:cBhvr>
                                        <p:cTn id="29" dur="500" fill="hold"/>
                                        <p:tgtEl>
                                          <p:spTgt spid="22"/>
                                        </p:tgtEl>
                                        <p:attrNameLst>
                                          <p:attrName>fill.type</p:attrName>
                                        </p:attrNameLst>
                                      </p:cBhvr>
                                      <p:to>
                                        <p:strVal val="solid"/>
                                      </p:to>
                                    </p:set>
                                    <p:set>
                                      <p:cBhvr>
                                        <p:cTn id="30" dur="500" fill="hold"/>
                                        <p:tgtEl>
                                          <p:spTgt spid="22"/>
                                        </p:tgtEl>
                                        <p:attrNameLst>
                                          <p:attrName>fill.on</p:attrName>
                                        </p:attrNameLst>
                                      </p:cBhvr>
                                      <p:to>
                                        <p:strVal val="true"/>
                                      </p:to>
                                    </p:set>
                                  </p:childTnLst>
                                </p:cTn>
                              </p:par>
                              <p:par>
                                <p:cTn id="31" presetID="63" presetClass="path" presetSubtype="0" accel="50000" decel="50000" fill="hold" grpId="0" nodeType="withEffect">
                                  <p:stCondLst>
                                    <p:cond delay="0"/>
                                  </p:stCondLst>
                                  <p:childTnLst>
                                    <p:animMotion origin="layout" path="M -2.70833E-6 -3.33333E-6 L 0.1181 -3.33333E-6 " pathEditMode="relative" rAng="0" ptsTypes="AA">
                                      <p:cBhvr>
                                        <p:cTn id="32" dur="1000" fill="hold"/>
                                        <p:tgtEl>
                                          <p:spTgt spid="21"/>
                                        </p:tgtEl>
                                        <p:attrNameLst>
                                          <p:attrName>ppt_x</p:attrName>
                                          <p:attrName>ppt_y</p:attrName>
                                        </p:attrNameLst>
                                      </p:cBhvr>
                                      <p:rCtr x="5900" y="0"/>
                                    </p:animMotion>
                                  </p:childTnLst>
                                </p:cTn>
                              </p:par>
                              <p:par>
                                <p:cTn id="33" presetID="63" presetClass="path" presetSubtype="0" accel="50000" decel="50000" fill="hold" grpId="0" nodeType="withEffect">
                                  <p:stCondLst>
                                    <p:cond delay="0"/>
                                  </p:stCondLst>
                                  <p:childTnLst>
                                    <p:animMotion origin="layout" path="M 2.70833E-6 -3.33333E-6 L 0.11849 -3.33333E-6 " pathEditMode="relative" rAng="0" ptsTypes="AA">
                                      <p:cBhvr>
                                        <p:cTn id="34" dur="1000" fill="hold"/>
                                        <p:tgtEl>
                                          <p:spTgt spid="22"/>
                                        </p:tgtEl>
                                        <p:attrNameLst>
                                          <p:attrName>ppt_x</p:attrName>
                                          <p:attrName>ppt_y</p:attrName>
                                        </p:attrNameLst>
                                      </p:cBhvr>
                                      <p:rCtr x="5900" y="0"/>
                                    </p:animMotion>
                                  </p:childTnLst>
                                </p:cTn>
                              </p:par>
                              <p:par>
                                <p:cTn id="35" presetID="63" presetClass="path" presetSubtype="0" accel="50000" decel="50000" fill="hold" grpId="0" nodeType="withEffect">
                                  <p:stCondLst>
                                    <p:cond delay="0"/>
                                  </p:stCondLst>
                                  <p:childTnLst>
                                    <p:animMotion origin="layout" path="M -1.66667E-6 -3.33333E-6 L 0.11927 -3.33333E-6 " pathEditMode="relative" rAng="0" ptsTypes="AA">
                                      <p:cBhvr>
                                        <p:cTn id="36" dur="1000" fill="hold"/>
                                        <p:tgtEl>
                                          <p:spTgt spid="23"/>
                                        </p:tgtEl>
                                        <p:attrNameLst>
                                          <p:attrName>ppt_x</p:attrName>
                                          <p:attrName>ppt_y</p:attrName>
                                        </p:attrNameLst>
                                      </p:cBhvr>
                                      <p:rCtr x="6000" y="0"/>
                                    </p:animMotion>
                                  </p:childTnLst>
                                </p:cTn>
                              </p:par>
                              <p:par>
                                <p:cTn id="37" presetID="63" presetClass="path" presetSubtype="0" accel="50000" decel="50000" fill="hold" nodeType="withEffect">
                                  <p:stCondLst>
                                    <p:cond delay="0"/>
                                  </p:stCondLst>
                                  <p:childTnLst>
                                    <p:animMotion origin="layout" path="M 3.33333E-6 -3.33333E-6 L 0.11289 -3.33333E-6 " pathEditMode="relative" rAng="0" ptsTypes="AA">
                                      <p:cBhvr>
                                        <p:cTn id="38" dur="1000" fill="hold"/>
                                        <p:tgtEl>
                                          <p:spTgt spid="24"/>
                                        </p:tgtEl>
                                        <p:attrNameLst>
                                          <p:attrName>ppt_x</p:attrName>
                                          <p:attrName>ppt_y</p:attrName>
                                        </p:attrNameLst>
                                      </p:cBhvr>
                                      <p:rCtr x="5600" y="0"/>
                                    </p:animMotion>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63" presetClass="path" presetSubtype="0" accel="50000" decel="50000" fill="hold" grpId="1" nodeType="clickEffect">
                                  <p:stCondLst>
                                    <p:cond delay="0"/>
                                  </p:stCondLst>
                                  <p:childTnLst>
                                    <p:animMotion origin="layout" path="M 0.1181 -3.33333E-6 L 0.17722 -3.33333E-6 " pathEditMode="relative" rAng="0" ptsTypes="AA">
                                      <p:cBhvr>
                                        <p:cTn id="52" dur="1000" fill="hold"/>
                                        <p:tgtEl>
                                          <p:spTgt spid="21"/>
                                        </p:tgtEl>
                                        <p:attrNameLst>
                                          <p:attrName>ppt_x</p:attrName>
                                          <p:attrName>ppt_y</p:attrName>
                                        </p:attrNameLst>
                                      </p:cBhvr>
                                      <p:rCtr x="3000" y="0"/>
                                    </p:animMotion>
                                  </p:childTnLst>
                                </p:cTn>
                              </p:par>
                              <p:par>
                                <p:cTn id="53" presetID="63" presetClass="path" presetSubtype="0" accel="50000" decel="50000" fill="hold" grpId="1" nodeType="withEffect">
                                  <p:stCondLst>
                                    <p:cond delay="0"/>
                                  </p:stCondLst>
                                  <p:childTnLst>
                                    <p:animMotion origin="layout" path="M 0.11849 -3.33333E-6 L 0.17825 2.96296E-6 " pathEditMode="relative" rAng="0" ptsTypes="AA">
                                      <p:cBhvr>
                                        <p:cTn id="54" dur="1000" fill="hold"/>
                                        <p:tgtEl>
                                          <p:spTgt spid="22"/>
                                        </p:tgtEl>
                                        <p:attrNameLst>
                                          <p:attrName>ppt_x</p:attrName>
                                          <p:attrName>ppt_y</p:attrName>
                                        </p:attrNameLst>
                                      </p:cBhvr>
                                      <p:rCtr x="1500" y="-100"/>
                                    </p:animMotion>
                                  </p:childTnLst>
                                </p:cTn>
                              </p:par>
                              <p:par>
                                <p:cTn id="55" presetID="63" presetClass="path" presetSubtype="0" accel="50000" decel="50000" fill="hold" grpId="1" nodeType="withEffect">
                                  <p:stCondLst>
                                    <p:cond delay="0"/>
                                  </p:stCondLst>
                                  <p:childTnLst>
                                    <p:animMotion origin="layout" path="M 0.11927 -3.33333E-6 L 0.17813 -3.33333E-6 " pathEditMode="relative" rAng="0" ptsTypes="AA">
                                      <p:cBhvr>
                                        <p:cTn id="56" dur="1000" fill="hold"/>
                                        <p:tgtEl>
                                          <p:spTgt spid="23"/>
                                        </p:tgtEl>
                                        <p:attrNameLst>
                                          <p:attrName>ppt_x</p:attrName>
                                          <p:attrName>ppt_y</p:attrName>
                                        </p:attrNameLst>
                                      </p:cBhvr>
                                      <p:rCtr x="2900" y="0"/>
                                    </p:animMotion>
                                  </p:childTnLst>
                                </p:cTn>
                              </p:par>
                              <p:par>
                                <p:cTn id="57" presetID="63" presetClass="path" presetSubtype="0" accel="50000" decel="50000" fill="hold" nodeType="withEffect">
                                  <p:stCondLst>
                                    <p:cond delay="0"/>
                                  </p:stCondLst>
                                  <p:childTnLst>
                                    <p:animMotion origin="layout" path="M 0.11289 -3.33333E-6 L 0.17187 -3.33333E-6 " pathEditMode="relative" rAng="0" ptsTypes="AA">
                                      <p:cBhvr>
                                        <p:cTn id="58" dur="1000" fill="hold"/>
                                        <p:tgtEl>
                                          <p:spTgt spid="24"/>
                                        </p:tgtEl>
                                        <p:attrNameLst>
                                          <p:attrName>ppt_x</p:attrName>
                                          <p:attrName>ppt_y</p:attrName>
                                        </p:attrNameLst>
                                      </p:cBhvr>
                                      <p:rCtr x="2900" y="0"/>
                                    </p:animMotion>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down)">
                                      <p:cBhvr>
                                        <p:cTn id="73"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1" grpId="1" bldLvl="0" animBg="1"/>
      <p:bldP spid="22" grpId="0" bldLvl="0" animBg="1"/>
      <p:bldP spid="22" grpId="1" bldLvl="0" animBg="1"/>
      <p:bldP spid="23" grpId="0" bldLvl="0" animBg="1"/>
      <p:bldP spid="23" grpId="1" bldLvl="0" animBg="1"/>
      <p:bldP spid="31" grpId="0"/>
      <p:bldP spid="33" grpId="0"/>
      <p:bldP spid="35" grpId="0"/>
      <p:bldP spid="36"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
        <p:nvSpPr>
          <p:cNvPr id="58370" name="文本框 4"/>
          <p:cNvSpPr txBox="1"/>
          <p:nvPr/>
        </p:nvSpPr>
        <p:spPr>
          <a:xfrm>
            <a:off x="192088" y="2144985"/>
            <a:ext cx="3797300" cy="4524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void get_next(SString T,int next[])</a:t>
            </a:r>
            <a:endParaRPr lang="zh-CN" altLang="en-US" sz="1800" b="1" dirty="0">
              <a:ea typeface="楷体_GB2312"/>
            </a:endParaRPr>
          </a:p>
          <a:p>
            <a:pPr marL="0" lvl="0" indent="0">
              <a:spcBef>
                <a:spcPct val="0"/>
              </a:spcBef>
              <a:buNone/>
            </a:pPr>
            <a:r>
              <a:rPr lang="zh-CN" altLang="en-US" sz="1800" b="1" dirty="0">
                <a:ea typeface="楷体_GB2312"/>
                <a:sym typeface="+mn-ea"/>
              </a:rPr>
              <a:t>{</a:t>
            </a:r>
            <a:endParaRPr lang="zh-CN" altLang="en-US" sz="1800" b="1" dirty="0">
              <a:ea typeface="楷体_GB2312"/>
            </a:endParaRPr>
          </a:p>
          <a:p>
            <a:pPr marL="0" lvl="0" indent="0">
              <a:spcBef>
                <a:spcPct val="0"/>
              </a:spcBef>
              <a:buNone/>
            </a:pPr>
            <a:r>
              <a:rPr lang="zh-CN" altLang="en-US" sz="1800" b="1" dirty="0">
                <a:ea typeface="楷体_GB2312"/>
                <a:sym typeface="+mn-ea"/>
              </a:rPr>
              <a:t>   i=1;j=0;</a:t>
            </a:r>
            <a:endParaRPr lang="zh-CN" altLang="en-US" sz="1800" b="1" dirty="0">
              <a:ea typeface="楷体_GB2312"/>
            </a:endParaRPr>
          </a:p>
          <a:p>
            <a:pPr marL="0" lvl="0" indent="0">
              <a:spcBef>
                <a:spcPct val="0"/>
              </a:spcBef>
              <a:buNone/>
            </a:pPr>
            <a:r>
              <a:rPr lang="zh-CN" altLang="en-US" sz="1800" b="1" dirty="0">
                <a:ea typeface="楷体_GB2312"/>
                <a:sym typeface="+mn-ea"/>
              </a:rPr>
              <a:t>  next[1]=0;   </a:t>
            </a:r>
            <a:endParaRPr lang="zh-CN" altLang="en-US" sz="1800" b="1" dirty="0">
              <a:ea typeface="楷体_GB2312"/>
            </a:endParaRPr>
          </a:p>
          <a:p>
            <a:pPr marL="0" lvl="0" indent="0">
              <a:spcBef>
                <a:spcPct val="0"/>
              </a:spcBef>
              <a:buNone/>
            </a:pPr>
            <a:r>
              <a:rPr lang="zh-CN" altLang="en-US" sz="1800" b="1" dirty="0">
                <a:ea typeface="楷体_GB2312"/>
                <a:sym typeface="+mn-ea"/>
              </a:rPr>
              <a:t>  while(i&lt;T.length)</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     if(j==0||T.ch[i] ==T.ch[j]) </a:t>
            </a:r>
            <a:endParaRPr lang="zh-CN" altLang="en-US" sz="1800" b="1" dirty="0">
              <a:ea typeface="楷体_GB2312"/>
            </a:endParaRPr>
          </a:p>
          <a:p>
            <a:pPr marL="457200" lvl="1" indent="0">
              <a:spcBef>
                <a:spcPct val="0"/>
              </a:spcBef>
              <a:buNone/>
            </a:pPr>
            <a:r>
              <a:rPr lang="zh-CN" altLang="en-US" sz="1800" b="1" dirty="0">
                <a:ea typeface="楷体_GB2312"/>
                <a:sym typeface="+mn-ea"/>
              </a:rPr>
              <a:t>{</a:t>
            </a:r>
            <a:endParaRPr lang="zh-CN" altLang="en-US" sz="1800" b="1" dirty="0">
              <a:ea typeface="楷体_GB2312"/>
            </a:endParaRPr>
          </a:p>
          <a:p>
            <a:pPr marL="914400" lvl="2" indent="0">
              <a:spcBef>
                <a:spcPct val="0"/>
              </a:spcBef>
              <a:buNone/>
            </a:pPr>
            <a:r>
              <a:rPr lang="zh-CN" altLang="en-US" sz="1800" b="1" dirty="0">
                <a:ea typeface="楷体_GB2312"/>
                <a:sym typeface="+mn-ea"/>
              </a:rPr>
              <a:t>++i;</a:t>
            </a:r>
            <a:endParaRPr lang="zh-CN" altLang="en-US" sz="1800" b="1" dirty="0">
              <a:ea typeface="楷体_GB2312"/>
            </a:endParaRPr>
          </a:p>
          <a:p>
            <a:pPr marL="914400" lvl="2" indent="0">
              <a:spcBef>
                <a:spcPct val="0"/>
              </a:spcBef>
              <a:buNone/>
            </a:pPr>
            <a:r>
              <a:rPr lang="zh-CN" altLang="en-US" sz="1800" b="1" dirty="0">
                <a:ea typeface="楷体_GB2312"/>
                <a:sym typeface="+mn-ea"/>
              </a:rPr>
              <a:t>++j;</a:t>
            </a:r>
            <a:endParaRPr lang="zh-CN" altLang="en-US" sz="1800" b="1" dirty="0">
              <a:ea typeface="楷体_GB2312"/>
            </a:endParaRPr>
          </a:p>
          <a:p>
            <a:pPr marL="914400" lvl="2" indent="0">
              <a:spcBef>
                <a:spcPct val="0"/>
              </a:spcBef>
              <a:buNone/>
            </a:pPr>
            <a:r>
              <a:rPr lang="en-US" altLang="zh-CN" sz="1800" b="1" dirty="0">
                <a:ea typeface="楷体_GB2312"/>
                <a:sym typeface="+mn-ea"/>
              </a:rPr>
              <a:t>n</a:t>
            </a:r>
            <a:r>
              <a:rPr lang="zh-CN" altLang="en-US" sz="1800" b="1" dirty="0">
                <a:ea typeface="楷体_GB2312"/>
                <a:sym typeface="+mn-ea"/>
              </a:rPr>
              <a:t>ext[i]=j;  </a:t>
            </a:r>
            <a:endParaRPr lang="zh-CN" altLang="en-US" sz="1800" b="1" dirty="0">
              <a:ea typeface="楷体_GB2312"/>
            </a:endParaRPr>
          </a:p>
          <a:p>
            <a:pPr marL="457200" lvl="1" indent="0">
              <a:spcBef>
                <a:spcPct val="0"/>
              </a:spcBef>
              <a:buNone/>
            </a:pPr>
            <a:r>
              <a:rPr lang="zh-CN" altLang="en-US" sz="1800" b="1" dirty="0">
                <a:ea typeface="楷体_GB2312"/>
                <a:sym typeface="+mn-ea"/>
              </a:rPr>
              <a:t> }</a:t>
            </a:r>
            <a:endParaRPr lang="zh-CN" altLang="en-US" sz="1800" b="1" dirty="0">
              <a:ea typeface="楷体_GB2312"/>
            </a:endParaRPr>
          </a:p>
          <a:p>
            <a:pPr marL="457200" lvl="1" indent="0">
              <a:spcBef>
                <a:spcPct val="0"/>
              </a:spcBef>
              <a:buNone/>
            </a:pPr>
            <a:r>
              <a:rPr lang="zh-CN" altLang="en-US" sz="1800" b="1" dirty="0">
                <a:ea typeface="楷体_GB2312"/>
                <a:sym typeface="+mn-ea"/>
              </a:rPr>
              <a:t>else j = next[j]</a:t>
            </a:r>
            <a:r>
              <a:rPr lang="en-US" altLang="zh-CN" sz="1800" b="1" dirty="0">
                <a:ea typeface="楷体_GB2312"/>
                <a:sym typeface="+mn-ea"/>
              </a:rPr>
              <a:t>;</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a:t>
            </a:r>
            <a:endParaRPr lang="zh-CN" altLang="en-US" sz="1800" b="1" dirty="0">
              <a:ea typeface="楷体_GB2312"/>
            </a:endParaRPr>
          </a:p>
          <a:p>
            <a:pPr marL="0" lvl="0" indent="0">
              <a:spcBef>
                <a:spcPct val="0"/>
              </a:spcBef>
              <a:buNone/>
            </a:pPr>
            <a:endParaRPr lang="zh-CN" altLang="en-US" sz="1800" b="1" dirty="0">
              <a:ea typeface="楷体_GB2312"/>
            </a:endParaRPr>
          </a:p>
        </p:txBody>
      </p:sp>
      <p:sp>
        <p:nvSpPr>
          <p:cNvPr id="8" name="右箭头 7"/>
          <p:cNvSpPr/>
          <p:nvPr/>
        </p:nvSpPr>
        <p:spPr>
          <a:xfrm>
            <a:off x="3297238" y="3829322"/>
            <a:ext cx="1865313" cy="220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1" name="文本框 10"/>
          <p:cNvSpPr txBox="1"/>
          <p:nvPr/>
        </p:nvSpPr>
        <p:spPr>
          <a:xfrm>
            <a:off x="5162550" y="3743597"/>
            <a:ext cx="3513138"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ea typeface="楷体_GB2312"/>
              </a:rPr>
              <a:t>t[i]=t[j],next[i+1]=j+1;</a:t>
            </a:r>
          </a:p>
        </p:txBody>
      </p:sp>
      <p:sp>
        <p:nvSpPr>
          <p:cNvPr id="4" name="文本框 3"/>
          <p:cNvSpPr txBox="1"/>
          <p:nvPr/>
        </p:nvSpPr>
        <p:spPr>
          <a:xfrm>
            <a:off x="2339975" y="2401912"/>
            <a:ext cx="1292225"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ea typeface="楷体_GB2312"/>
              </a:rPr>
              <a:t>//</a:t>
            </a:r>
            <a:r>
              <a:rPr lang="zh-CN" altLang="en-US" sz="2100" b="1" dirty="0">
                <a:ea typeface="楷体_GB2312"/>
              </a:rPr>
              <a:t>初始化</a:t>
            </a:r>
          </a:p>
        </p:txBody>
      </p:sp>
      <p:sp>
        <p:nvSpPr>
          <p:cNvPr id="5" name="右箭头 4"/>
          <p:cNvSpPr/>
          <p:nvPr/>
        </p:nvSpPr>
        <p:spPr>
          <a:xfrm>
            <a:off x="2489200" y="5450160"/>
            <a:ext cx="1865313" cy="330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a:ln>
                <a:noFill/>
              </a:ln>
              <a:solidFill>
                <a:schemeClr val="lt1"/>
              </a:solidFill>
              <a:effectLst/>
              <a:uLnTx/>
              <a:uFillTx/>
              <a:latin typeface="+mn-lt"/>
              <a:ea typeface="+mn-ea"/>
              <a:cs typeface="+mn-cs"/>
            </a:endParaRPr>
          </a:p>
        </p:txBody>
      </p:sp>
      <p:sp>
        <p:nvSpPr>
          <p:cNvPr id="10" name="文本框 9"/>
          <p:cNvSpPr txBox="1"/>
          <p:nvPr/>
        </p:nvSpPr>
        <p:spPr>
          <a:xfrm>
            <a:off x="4352925" y="5327922"/>
            <a:ext cx="4683125" cy="923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dirty="0">
                <a:latin typeface="+mn-ea"/>
              </a:rPr>
              <a:t>t[i]≠t[j], j</a:t>
            </a:r>
            <a:r>
              <a:rPr lang="zh-CN" altLang="en-US" sz="1800" dirty="0">
                <a:latin typeface="+mn-ea"/>
              </a:rPr>
              <a:t>往前滑动到</a:t>
            </a:r>
            <a:r>
              <a:rPr lang="en-US" altLang="zh-CN" sz="1800" dirty="0">
                <a:latin typeface="+mn-ea"/>
              </a:rPr>
              <a:t>next[j]</a:t>
            </a:r>
            <a:r>
              <a:rPr lang="zh-CN" altLang="en-US" sz="1800" dirty="0">
                <a:latin typeface="+mn-ea"/>
              </a:rPr>
              <a:t>所指向的位置</a:t>
            </a:r>
          </a:p>
          <a:p>
            <a:pPr marL="0" lvl="0" indent="0">
              <a:spcBef>
                <a:spcPct val="0"/>
              </a:spcBef>
              <a:buNone/>
            </a:pPr>
            <a:r>
              <a:rPr lang="zh-CN" altLang="en-US" sz="1800" dirty="0">
                <a:latin typeface="+mn-ea"/>
              </a:rPr>
              <a:t>重复上述过程直到</a:t>
            </a:r>
            <a:r>
              <a:rPr lang="en-US" altLang="zh-CN" sz="1800" dirty="0">
                <a:latin typeface="+mn-ea"/>
              </a:rPr>
              <a:t>t[i]=t[j]</a:t>
            </a:r>
            <a:endParaRPr lang="zh-CN" altLang="en-US" sz="1800" dirty="0">
              <a:latin typeface="+mn-ea"/>
            </a:endParaRPr>
          </a:p>
          <a:p>
            <a:pPr marL="0" lvl="0" indent="0">
              <a:spcBef>
                <a:spcPct val="0"/>
              </a:spcBef>
              <a:buNone/>
            </a:pPr>
            <a:r>
              <a:rPr lang="zh-CN" altLang="en-US" sz="1800" dirty="0">
                <a:latin typeface="+mn-ea"/>
              </a:rPr>
              <a:t>若找不到，</a:t>
            </a:r>
            <a:r>
              <a:rPr lang="en-US" altLang="zh-CN" sz="1800" dirty="0">
                <a:latin typeface="+mn-ea"/>
              </a:rPr>
              <a:t>j</a:t>
            </a:r>
            <a:r>
              <a:rPr lang="zh-CN" altLang="en-US" sz="1800" dirty="0">
                <a:latin typeface="+mn-ea"/>
              </a:rPr>
              <a:t>最终会滑到</a:t>
            </a:r>
            <a:r>
              <a:rPr lang="en-US" altLang="zh-CN" sz="1800" dirty="0">
                <a:latin typeface="+mn-ea"/>
              </a:rPr>
              <a:t>0</a:t>
            </a:r>
            <a:r>
              <a:rPr lang="zh-CN" altLang="en-US" sz="1800" dirty="0">
                <a:latin typeface="+mn-ea"/>
              </a:rPr>
              <a:t>，</a:t>
            </a:r>
            <a:r>
              <a:rPr lang="en-US" altLang="zh-CN" sz="1800" dirty="0">
                <a:latin typeface="+mn-ea"/>
              </a:rPr>
              <a:t>next[i+1] = 1</a:t>
            </a:r>
            <a:endParaRPr lang="zh-CN" altLang="en-US" sz="1800" dirty="0">
              <a:latin typeface="+mn-ea"/>
            </a:endParaRPr>
          </a:p>
        </p:txBody>
      </p:sp>
      <p:sp>
        <p:nvSpPr>
          <p:cNvPr id="2" name="文本框 4">
            <a:extLst>
              <a:ext uri="{FF2B5EF4-FFF2-40B4-BE49-F238E27FC236}">
                <a16:creationId xmlns:a16="http://schemas.microsoft.com/office/drawing/2014/main" id="{5CD0DFE3-0052-93CD-BA12-027D4E7747AF}"/>
              </a:ext>
            </a:extLst>
          </p:cNvPr>
          <p:cNvSpPr txBox="1"/>
          <p:nvPr/>
        </p:nvSpPr>
        <p:spPr>
          <a:xfrm>
            <a:off x="743000" y="850574"/>
            <a:ext cx="8208912" cy="1200329"/>
          </a:xfrm>
          <a:prstGeom prst="rect">
            <a:avLst/>
          </a:prstGeom>
          <a:solidFill>
            <a:srgbClr val="CCECFF"/>
          </a:solid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求出 </a:t>
            </a:r>
            <a:r>
              <a:rPr lang="en-US" altLang="zh-CN" sz="1800" b="1" dirty="0">
                <a:latin typeface="华文楷体" panose="02010600040101010101" pitchFamily="2" charset="-122"/>
                <a:ea typeface="华文楷体" panose="02010600040101010101" pitchFamily="2" charset="-122"/>
              </a:rPr>
              <a:t>next[1]=0</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next[2]=1 </a:t>
            </a:r>
            <a:r>
              <a:rPr lang="zh-CN" altLang="en-US" sz="1800" b="1" dirty="0">
                <a:latin typeface="华文楷体" panose="02010600040101010101" pitchFamily="2" charset="-122"/>
                <a:ea typeface="华文楷体" panose="02010600040101010101" pitchFamily="2" charset="-122"/>
              </a:rPr>
              <a:t>这两个特殊起始位置的数值。通过循环，可以求出 </a:t>
            </a:r>
            <a:r>
              <a:rPr lang="en-US" altLang="zh-CN" sz="1800" b="1" dirty="0">
                <a:latin typeface="华文楷体" panose="02010600040101010101" pitchFamily="2" charset="-122"/>
                <a:ea typeface="华文楷体" panose="02010600040101010101" pitchFamily="2" charset="-122"/>
              </a:rPr>
              <a:t>next[3]</a:t>
            </a:r>
            <a:r>
              <a:rPr lang="zh-CN" altLang="en-US" sz="1800" b="1" dirty="0">
                <a:latin typeface="华文楷体" panose="02010600040101010101" pitchFamily="2" charset="-122"/>
                <a:ea typeface="华文楷体" panose="02010600040101010101" pitchFamily="2" charset="-122"/>
              </a:rPr>
              <a:t>、</a:t>
            </a:r>
            <a:r>
              <a:rPr lang="en-US" altLang="zh-CN" sz="1800" b="1" dirty="0">
                <a:latin typeface="华文楷体" panose="02010600040101010101" pitchFamily="2" charset="-122"/>
                <a:ea typeface="华文楷体" panose="02010600040101010101" pitchFamily="2" charset="-122"/>
              </a:rPr>
              <a:t>next[4]……</a:t>
            </a:r>
            <a:r>
              <a:rPr lang="zh-CN" altLang="en-US" sz="1800" b="1" dirty="0">
                <a:latin typeface="华文楷体" panose="02010600040101010101" pitchFamily="2" charset="-122"/>
                <a:ea typeface="华文楷体" panose="02010600040101010101" pitchFamily="2" charset="-122"/>
              </a:rPr>
              <a:t>最终求出整个 </a:t>
            </a:r>
            <a:r>
              <a:rPr lang="en-US" altLang="zh-CN" sz="1800" b="1" dirty="0">
                <a:latin typeface="华文楷体" panose="02010600040101010101" pitchFamily="2" charset="-122"/>
                <a:ea typeface="华文楷体" panose="02010600040101010101" pitchFamily="2" charset="-122"/>
              </a:rPr>
              <a:t>next[ ] </a:t>
            </a:r>
            <a:r>
              <a:rPr lang="zh-CN" altLang="en-US" sz="1800" b="1" dirty="0">
                <a:latin typeface="华文楷体" panose="02010600040101010101" pitchFamily="2" charset="-122"/>
                <a:ea typeface="华文楷体" panose="02010600040101010101" pitchFamily="2" charset="-122"/>
              </a:rPr>
              <a:t>数组。</a:t>
            </a:r>
            <a:endParaRPr lang="en-US" altLang="zh-CN" sz="18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sym typeface="+mn-ea"/>
              </a:rPr>
              <a:t>在这个过程中模式串</a:t>
            </a:r>
            <a:r>
              <a:rPr lang="en-US" altLang="zh-CN" sz="1800" b="1" dirty="0">
                <a:latin typeface="华文楷体" panose="02010600040101010101" pitchFamily="2" charset="-122"/>
                <a:ea typeface="华文楷体" panose="02010600040101010101" pitchFamily="2" charset="-122"/>
                <a:sym typeface="+mn-ea"/>
              </a:rPr>
              <a:t>t</a:t>
            </a:r>
            <a:r>
              <a:rPr lang="zh-CN" altLang="en-US" sz="1800" b="1" dirty="0">
                <a:latin typeface="华文楷体" panose="02010600040101010101" pitchFamily="2" charset="-122"/>
                <a:ea typeface="华文楷体" panose="02010600040101010101" pitchFamily="2" charset="-122"/>
                <a:sym typeface="+mn-ea"/>
              </a:rPr>
              <a:t>，既做了主串又做了模式串，求</a:t>
            </a:r>
            <a:r>
              <a:rPr lang="en-US" altLang="zh-CN" sz="1800" b="1" dirty="0">
                <a:latin typeface="华文楷体" panose="02010600040101010101" pitchFamily="2" charset="-122"/>
                <a:ea typeface="华文楷体" panose="02010600040101010101" pitchFamily="2" charset="-122"/>
                <a:sym typeface="+mn-ea"/>
              </a:rPr>
              <a:t>next[ ]</a:t>
            </a:r>
            <a:r>
              <a:rPr lang="zh-CN" altLang="en-US" sz="1800" b="1" dirty="0">
                <a:latin typeface="华文楷体" panose="02010600040101010101" pitchFamily="2" charset="-122"/>
                <a:ea typeface="华文楷体" panose="02010600040101010101" pitchFamily="2" charset="-122"/>
                <a:sym typeface="+mn-ea"/>
              </a:rPr>
              <a:t>的过程还是一个模式匹配的问题。</a:t>
            </a:r>
            <a:endParaRPr lang="zh-CN" altLang="en-US" sz="1800" b="1"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p:bldP spid="4" grpId="0"/>
      <p:bldP spid="5" grpId="0" bldLvl="0" animBg="1"/>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4700"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59395" name="文本框 2"/>
          <p:cNvSpPr txBox="1"/>
          <p:nvPr/>
        </p:nvSpPr>
        <p:spPr>
          <a:xfrm>
            <a:off x="-55562" y="842044"/>
            <a:ext cx="6369050"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100" b="1" dirty="0">
                <a:latin typeface="华文楷体" panose="02010600040101010101" pitchFamily="2" charset="-122"/>
                <a:ea typeface="华文楷体" panose="02010600040101010101" pitchFamily="2" charset="-122"/>
              </a:rPr>
              <a:t>以ab</a:t>
            </a:r>
            <a:r>
              <a:rPr lang="en-US" altLang="zh-CN" sz="2100" b="1" dirty="0">
                <a:latin typeface="华文楷体" panose="02010600040101010101" pitchFamily="2" charset="-122"/>
                <a:ea typeface="华文楷体" panose="02010600040101010101" pitchFamily="2" charset="-122"/>
              </a:rPr>
              <a:t>aabc</a:t>
            </a:r>
            <a:r>
              <a:rPr lang="zh-CN" altLang="en-US" sz="2100" b="1" dirty="0">
                <a:latin typeface="华文楷体" panose="02010600040101010101" pitchFamily="2" charset="-122"/>
                <a:ea typeface="华文楷体" panose="02010600040101010101" pitchFamily="2" charset="-122"/>
              </a:rPr>
              <a:t>为例跟踪程序运行结果</a:t>
            </a:r>
          </a:p>
        </p:txBody>
      </p:sp>
      <p:sp>
        <p:nvSpPr>
          <p:cNvPr id="5" name="矩形 4"/>
          <p:cNvSpPr/>
          <p:nvPr/>
        </p:nvSpPr>
        <p:spPr>
          <a:xfrm>
            <a:off x="1314450"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7" name="矩形 6"/>
          <p:cNvSpPr/>
          <p:nvPr/>
        </p:nvSpPr>
        <p:spPr>
          <a:xfrm>
            <a:off x="1851025"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9" name="矩形 8"/>
          <p:cNvSpPr/>
          <p:nvPr/>
        </p:nvSpPr>
        <p:spPr>
          <a:xfrm>
            <a:off x="2387600"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1" name="矩形 10"/>
          <p:cNvSpPr/>
          <p:nvPr/>
        </p:nvSpPr>
        <p:spPr>
          <a:xfrm>
            <a:off x="2924175"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4" name="矩形 3"/>
          <p:cNvSpPr/>
          <p:nvPr/>
        </p:nvSpPr>
        <p:spPr>
          <a:xfrm>
            <a:off x="3465513" y="2889919"/>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10" name="矩形 9"/>
          <p:cNvSpPr/>
          <p:nvPr/>
        </p:nvSpPr>
        <p:spPr>
          <a:xfrm>
            <a:off x="1257300"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12" name="矩形 11"/>
          <p:cNvSpPr/>
          <p:nvPr/>
        </p:nvSpPr>
        <p:spPr>
          <a:xfrm>
            <a:off x="1797050"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3" name="矩形 12"/>
          <p:cNvSpPr/>
          <p:nvPr/>
        </p:nvSpPr>
        <p:spPr>
          <a:xfrm>
            <a:off x="2333625"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4" name="矩形 13"/>
          <p:cNvSpPr/>
          <p:nvPr/>
        </p:nvSpPr>
        <p:spPr>
          <a:xfrm>
            <a:off x="2870200"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5" name="矩形 14"/>
          <p:cNvSpPr/>
          <p:nvPr/>
        </p:nvSpPr>
        <p:spPr>
          <a:xfrm>
            <a:off x="3406775" y="3653507"/>
            <a:ext cx="539750"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16" name="矩形 15"/>
          <p:cNvSpPr/>
          <p:nvPr/>
        </p:nvSpPr>
        <p:spPr>
          <a:xfrm>
            <a:off x="3946525" y="3653507"/>
            <a:ext cx="541338" cy="5413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59407" name="文本框 19"/>
          <p:cNvSpPr txBox="1"/>
          <p:nvPr/>
        </p:nvSpPr>
        <p:spPr>
          <a:xfrm>
            <a:off x="161925" y="1340519"/>
            <a:ext cx="3514725" cy="10620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j=0 —&gt;i=2, j=1, next[2]=1</a:t>
            </a:r>
          </a:p>
          <a:p>
            <a:pPr marL="0" lvl="0" indent="0">
              <a:spcBef>
                <a:spcPct val="0"/>
              </a:spcBef>
              <a:buNone/>
            </a:pPr>
            <a:endParaRPr lang="en-US" altLang="zh-CN" sz="21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2100" b="1" dirty="0">
                <a:latin typeface="华文楷体" panose="02010600040101010101" pitchFamily="2" charset="-122"/>
                <a:ea typeface="华文楷体" panose="02010600040101010101" pitchFamily="2" charset="-122"/>
              </a:rPr>
              <a:t>下一步进行</a:t>
            </a:r>
            <a:r>
              <a:rPr lang="en-US" altLang="zh-CN" sz="2100" b="1" dirty="0">
                <a:latin typeface="华文楷体" panose="02010600040101010101" pitchFamily="2" charset="-122"/>
                <a:ea typeface="华文楷体" panose="02010600040101010101" pitchFamily="2" charset="-122"/>
              </a:rPr>
              <a:t>t[2]</a:t>
            </a:r>
            <a:r>
              <a:rPr lang="zh-CN" altLang="en-US" sz="2100" b="1" dirty="0">
                <a:latin typeface="华文楷体" panose="02010600040101010101" pitchFamily="2" charset="-122"/>
                <a:ea typeface="华文楷体" panose="02010600040101010101" pitchFamily="2" charset="-122"/>
              </a:rPr>
              <a:t>和</a:t>
            </a:r>
            <a:r>
              <a:rPr lang="en-US" altLang="zh-CN" sz="2100" b="1" dirty="0">
                <a:latin typeface="华文楷体" panose="02010600040101010101" pitchFamily="2" charset="-122"/>
                <a:ea typeface="华文楷体" panose="02010600040101010101" pitchFamily="2" charset="-122"/>
              </a:rPr>
              <a:t>t[1]</a:t>
            </a:r>
            <a:r>
              <a:rPr lang="zh-CN" altLang="en-US" sz="2100" b="1" dirty="0">
                <a:latin typeface="华文楷体" panose="02010600040101010101" pitchFamily="2" charset="-122"/>
                <a:ea typeface="华文楷体" panose="02010600040101010101" pitchFamily="2" charset="-122"/>
              </a:rPr>
              <a:t>的比较</a:t>
            </a:r>
          </a:p>
        </p:txBody>
      </p:sp>
      <p:sp>
        <p:nvSpPr>
          <p:cNvPr id="59408" name="文本框 20"/>
          <p:cNvSpPr txBox="1"/>
          <p:nvPr/>
        </p:nvSpPr>
        <p:spPr>
          <a:xfrm>
            <a:off x="15875" y="2854994"/>
            <a:ext cx="877888" cy="92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主串</a:t>
            </a:r>
          </a:p>
          <a:p>
            <a:pPr marL="0" lvl="0" indent="0">
              <a:spcBef>
                <a:spcPct val="0"/>
              </a:spcBef>
              <a:buNone/>
            </a:pPr>
            <a:endParaRPr lang="zh-CN" altLang="en-US" sz="18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1800" b="1" dirty="0">
                <a:latin typeface="华文楷体" panose="02010600040101010101" pitchFamily="2" charset="-122"/>
                <a:ea typeface="华文楷体" panose="02010600040101010101" pitchFamily="2" charset="-122"/>
              </a:rPr>
              <a:t>模式串</a:t>
            </a:r>
          </a:p>
        </p:txBody>
      </p:sp>
      <p:cxnSp>
        <p:nvCxnSpPr>
          <p:cNvPr id="22" name="直接箭头连接符 21"/>
          <p:cNvCxnSpPr/>
          <p:nvPr/>
        </p:nvCxnSpPr>
        <p:spPr>
          <a:xfrm>
            <a:off x="1582738" y="2359694"/>
            <a:ext cx="4763" cy="53022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1579563" y="4277394"/>
            <a:ext cx="0" cy="471488"/>
          </a:xfrm>
          <a:prstGeom prst="straightConnector1">
            <a:avLst/>
          </a:prstGeom>
          <a:ln w="635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0" y="4686969"/>
            <a:ext cx="6324600" cy="830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华文楷体" panose="02010600040101010101" pitchFamily="2" charset="-122"/>
                <a:ea typeface="华文楷体" panose="02010600040101010101" pitchFamily="2" charset="-122"/>
              </a:rPr>
              <a:t>t[2]≠t[1],  j=next[1]=0 ——&gt; j=1</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i =3</a:t>
            </a:r>
            <a:r>
              <a:rPr lang="zh-CN" altLang="en-US" sz="2400" b="1" dirty="0">
                <a:latin typeface="华文楷体" panose="02010600040101010101" pitchFamily="2" charset="-122"/>
                <a:ea typeface="华文楷体" panose="02010600040101010101" pitchFamily="2" charset="-122"/>
              </a:rPr>
              <a:t>，</a:t>
            </a:r>
            <a:r>
              <a:rPr lang="en-US" altLang="zh-CN" sz="2400" b="1" dirty="0">
                <a:latin typeface="华文楷体" panose="02010600040101010101" pitchFamily="2" charset="-122"/>
                <a:ea typeface="华文楷体" panose="02010600040101010101" pitchFamily="2" charset="-122"/>
              </a:rPr>
              <a:t>next[3]=1;</a:t>
            </a:r>
            <a:r>
              <a:rPr lang="zh-CN" altLang="en-US" sz="2400" b="1" dirty="0">
                <a:latin typeface="华文楷体" panose="02010600040101010101" pitchFamily="2" charset="-122"/>
                <a:ea typeface="华文楷体" panose="02010600040101010101" pitchFamily="2" charset="-122"/>
              </a:rPr>
              <a:t>下一次将会进行</a:t>
            </a:r>
            <a:r>
              <a:rPr lang="en-US" altLang="zh-CN" sz="2400" b="1" dirty="0">
                <a:latin typeface="华文楷体" panose="02010600040101010101" pitchFamily="2" charset="-122"/>
                <a:ea typeface="华文楷体" panose="02010600040101010101" pitchFamily="2" charset="-122"/>
              </a:rPr>
              <a:t>t[3]</a:t>
            </a:r>
            <a:r>
              <a:rPr lang="zh-CN" altLang="en-US" sz="2400" b="1" dirty="0">
                <a:latin typeface="华文楷体" panose="02010600040101010101" pitchFamily="2" charset="-122"/>
                <a:ea typeface="华文楷体" panose="02010600040101010101" pitchFamily="2" charset="-122"/>
              </a:rPr>
              <a:t>和</a:t>
            </a:r>
            <a:r>
              <a:rPr lang="en-US" altLang="zh-CN" sz="2400" b="1" dirty="0">
                <a:latin typeface="华文楷体" panose="02010600040101010101" pitchFamily="2" charset="-122"/>
                <a:ea typeface="华文楷体" panose="02010600040101010101" pitchFamily="2" charset="-122"/>
              </a:rPr>
              <a:t>t[1]</a:t>
            </a:r>
            <a:r>
              <a:rPr lang="zh-CN" altLang="en-US" sz="2400" b="1" dirty="0">
                <a:latin typeface="华文楷体" panose="02010600040101010101" pitchFamily="2" charset="-122"/>
                <a:ea typeface="华文楷体" panose="02010600040101010101" pitchFamily="2" charset="-122"/>
              </a:rPr>
              <a:t>的比较</a:t>
            </a:r>
          </a:p>
        </p:txBody>
      </p:sp>
      <p:pic>
        <p:nvPicPr>
          <p:cNvPr id="59412" name="图片 7"/>
          <p:cNvPicPr>
            <a:picLocks noChangeAspect="1"/>
          </p:cNvPicPr>
          <p:nvPr/>
        </p:nvPicPr>
        <p:blipFill>
          <a:blip r:embed="rId2"/>
          <a:stretch>
            <a:fillRect/>
          </a:stretch>
        </p:blipFill>
        <p:spPr>
          <a:xfrm>
            <a:off x="5087938" y="1156369"/>
            <a:ext cx="3894137" cy="2559050"/>
          </a:xfrm>
          <a:prstGeom prst="rect">
            <a:avLst/>
          </a:prstGeom>
          <a:noFill/>
          <a:ln w="9525">
            <a:noFill/>
          </a:ln>
        </p:spPr>
      </p:pic>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01713"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5" name="矩形 4"/>
          <p:cNvSpPr/>
          <p:nvPr/>
        </p:nvSpPr>
        <p:spPr>
          <a:xfrm>
            <a:off x="1541463"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7" name="矩形 6"/>
          <p:cNvSpPr/>
          <p:nvPr/>
        </p:nvSpPr>
        <p:spPr>
          <a:xfrm>
            <a:off x="2078038"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9" name="矩形 8"/>
          <p:cNvSpPr/>
          <p:nvPr/>
        </p:nvSpPr>
        <p:spPr>
          <a:xfrm>
            <a:off x="2614613"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1" name="矩形 10"/>
          <p:cNvSpPr/>
          <p:nvPr/>
        </p:nvSpPr>
        <p:spPr>
          <a:xfrm>
            <a:off x="3151188"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4" name="矩形 3"/>
          <p:cNvSpPr/>
          <p:nvPr/>
        </p:nvSpPr>
        <p:spPr>
          <a:xfrm>
            <a:off x="3690938" y="2744788"/>
            <a:ext cx="539750" cy="54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10" name="矩形 9"/>
          <p:cNvSpPr/>
          <p:nvPr/>
        </p:nvSpPr>
        <p:spPr>
          <a:xfrm>
            <a:off x="1482725" y="3509963"/>
            <a:ext cx="541338"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12" name="矩形 11"/>
          <p:cNvSpPr/>
          <p:nvPr/>
        </p:nvSpPr>
        <p:spPr>
          <a:xfrm>
            <a:off x="2024063"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3" name="矩形 12"/>
          <p:cNvSpPr/>
          <p:nvPr/>
        </p:nvSpPr>
        <p:spPr>
          <a:xfrm>
            <a:off x="2560638"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4" name="矩形 13"/>
          <p:cNvSpPr/>
          <p:nvPr/>
        </p:nvSpPr>
        <p:spPr>
          <a:xfrm>
            <a:off x="3097213"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5" name="矩形 14"/>
          <p:cNvSpPr/>
          <p:nvPr/>
        </p:nvSpPr>
        <p:spPr>
          <a:xfrm>
            <a:off x="3633788"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16" name="矩形 15"/>
          <p:cNvSpPr/>
          <p:nvPr/>
        </p:nvSpPr>
        <p:spPr>
          <a:xfrm>
            <a:off x="4173538" y="3509963"/>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60430" name="文本框 19"/>
          <p:cNvSpPr txBox="1"/>
          <p:nvPr/>
        </p:nvSpPr>
        <p:spPr>
          <a:xfrm>
            <a:off x="53975" y="1489075"/>
            <a:ext cx="3514725"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t[3]</a:t>
            </a:r>
            <a:r>
              <a:rPr lang="zh-CN" altLang="en-US" sz="2100" b="1" dirty="0">
                <a:latin typeface="华文楷体" panose="02010600040101010101" pitchFamily="2" charset="-122"/>
                <a:ea typeface="华文楷体" panose="02010600040101010101" pitchFamily="2" charset="-122"/>
              </a:rPr>
              <a:t>和</a:t>
            </a:r>
            <a:r>
              <a:rPr lang="en-US" altLang="zh-CN" sz="2100" b="1" dirty="0">
                <a:latin typeface="华文楷体" panose="02010600040101010101" pitchFamily="2" charset="-122"/>
                <a:ea typeface="华文楷体" panose="02010600040101010101" pitchFamily="2" charset="-122"/>
              </a:rPr>
              <a:t>t[1]</a:t>
            </a:r>
            <a:r>
              <a:rPr lang="zh-CN" altLang="en-US" sz="2100" b="1" dirty="0">
                <a:latin typeface="华文楷体" panose="02010600040101010101" pitchFamily="2" charset="-122"/>
                <a:ea typeface="华文楷体" panose="02010600040101010101" pitchFamily="2" charset="-122"/>
              </a:rPr>
              <a:t>的比较</a:t>
            </a:r>
          </a:p>
        </p:txBody>
      </p:sp>
      <p:sp>
        <p:nvSpPr>
          <p:cNvPr id="60431" name="文本框 20"/>
          <p:cNvSpPr txBox="1"/>
          <p:nvPr/>
        </p:nvSpPr>
        <p:spPr>
          <a:xfrm>
            <a:off x="15875" y="2698750"/>
            <a:ext cx="930275" cy="92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主串</a:t>
            </a:r>
          </a:p>
          <a:p>
            <a:pPr marL="0" lvl="0" indent="0">
              <a:spcBef>
                <a:spcPct val="0"/>
              </a:spcBef>
              <a:buNone/>
            </a:pPr>
            <a:endParaRPr lang="zh-CN" altLang="en-US" sz="18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1800" b="1" dirty="0">
                <a:latin typeface="华文楷体" panose="02010600040101010101" pitchFamily="2" charset="-122"/>
                <a:ea typeface="华文楷体" panose="02010600040101010101" pitchFamily="2" charset="-122"/>
              </a:rPr>
              <a:t>模式串</a:t>
            </a:r>
          </a:p>
        </p:txBody>
      </p:sp>
      <p:cxnSp>
        <p:nvCxnSpPr>
          <p:cNvPr id="22" name="直接箭头连接符 21"/>
          <p:cNvCxnSpPr/>
          <p:nvPr/>
        </p:nvCxnSpPr>
        <p:spPr>
          <a:xfrm>
            <a:off x="2344738" y="2214563"/>
            <a:ext cx="6350" cy="53022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2343150" y="4132263"/>
            <a:ext cx="0" cy="493713"/>
          </a:xfrm>
          <a:prstGeom prst="straightConnector1">
            <a:avLst/>
          </a:prstGeom>
          <a:ln w="63500">
            <a:solidFill>
              <a:schemeClr val="accent4"/>
            </a:solidFill>
            <a:tailEnd type="arrow"/>
          </a:ln>
        </p:spPr>
        <p:style>
          <a:lnRef idx="1">
            <a:schemeClr val="accent1"/>
          </a:lnRef>
          <a:fillRef idx="0">
            <a:schemeClr val="accent1"/>
          </a:fillRef>
          <a:effectRef idx="0">
            <a:schemeClr val="accent1"/>
          </a:effectRef>
          <a:fontRef idx="minor">
            <a:schemeClr val="tx1"/>
          </a:fontRef>
        </p:style>
      </p:cxnSp>
      <p:pic>
        <p:nvPicPr>
          <p:cNvPr id="60434" name="图片 7"/>
          <p:cNvPicPr>
            <a:picLocks noChangeAspect="1"/>
          </p:cNvPicPr>
          <p:nvPr/>
        </p:nvPicPr>
        <p:blipFill>
          <a:blip r:embed="rId2"/>
          <a:stretch>
            <a:fillRect/>
          </a:stretch>
        </p:blipFill>
        <p:spPr>
          <a:xfrm>
            <a:off x="5159375" y="760413"/>
            <a:ext cx="4040188" cy="2655887"/>
          </a:xfrm>
          <a:prstGeom prst="rect">
            <a:avLst/>
          </a:prstGeom>
          <a:noFill/>
          <a:ln w="9525">
            <a:noFill/>
          </a:ln>
        </p:spPr>
      </p:pic>
      <p:sp>
        <p:nvSpPr>
          <p:cNvPr id="27" name="文本框 26"/>
          <p:cNvSpPr txBox="1"/>
          <p:nvPr/>
        </p:nvSpPr>
        <p:spPr>
          <a:xfrm>
            <a:off x="595313" y="4929188"/>
            <a:ext cx="7138987" cy="368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latin typeface="华文楷体" panose="02010600040101010101" pitchFamily="2" charset="-122"/>
                <a:ea typeface="华文楷体" panose="02010600040101010101" pitchFamily="2" charset="-122"/>
              </a:rPr>
              <a:t>t[3]=t[1] ——&gt; i=4,j=2,next[4] = 2;</a:t>
            </a:r>
            <a:r>
              <a:rPr lang="zh-CN" altLang="en-US" sz="1800" b="1" dirty="0">
                <a:latin typeface="华文楷体" panose="02010600040101010101" pitchFamily="2" charset="-122"/>
                <a:ea typeface="华文楷体" panose="02010600040101010101" pitchFamily="2" charset="-122"/>
              </a:rPr>
              <a:t>下一步进行</a:t>
            </a:r>
            <a:r>
              <a:rPr lang="en-US" altLang="zh-CN" sz="1800" b="1" dirty="0">
                <a:latin typeface="华文楷体" panose="02010600040101010101" pitchFamily="2" charset="-122"/>
                <a:ea typeface="华文楷体" panose="02010600040101010101" pitchFamily="2" charset="-122"/>
              </a:rPr>
              <a:t>t[4]</a:t>
            </a:r>
            <a:r>
              <a:rPr lang="zh-CN" altLang="en-US" sz="1800" b="1" dirty="0">
                <a:latin typeface="华文楷体" panose="02010600040101010101" pitchFamily="2" charset="-122"/>
                <a:ea typeface="华文楷体" panose="02010600040101010101" pitchFamily="2" charset="-122"/>
              </a:rPr>
              <a:t>和</a:t>
            </a:r>
            <a:r>
              <a:rPr lang="en-US" altLang="zh-CN" sz="1800" b="1" dirty="0">
                <a:latin typeface="华文楷体" panose="02010600040101010101" pitchFamily="2" charset="-122"/>
                <a:ea typeface="华文楷体" panose="02010600040101010101" pitchFamily="2" charset="-122"/>
              </a:rPr>
              <a:t>t[2]</a:t>
            </a:r>
            <a:r>
              <a:rPr lang="zh-CN" altLang="en-US" sz="1800" b="1" dirty="0">
                <a:latin typeface="华文楷体" panose="02010600040101010101" pitchFamily="2" charset="-122"/>
                <a:ea typeface="华文楷体" panose="02010600040101010101" pitchFamily="2" charset="-122"/>
              </a:rPr>
              <a:t>的比较</a:t>
            </a:r>
          </a:p>
        </p:txBody>
      </p:sp>
      <p:sp>
        <p:nvSpPr>
          <p:cNvPr id="33" name="文本框 32"/>
          <p:cNvSpPr txBox="1"/>
          <p:nvPr/>
        </p:nvSpPr>
        <p:spPr>
          <a:xfrm>
            <a:off x="585788" y="5416550"/>
            <a:ext cx="6831012"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1800" b="1" dirty="0">
                <a:latin typeface="华文楷体" panose="02010600040101010101" pitchFamily="2" charset="-122"/>
                <a:ea typeface="华文楷体" panose="02010600040101010101" pitchFamily="2" charset="-122"/>
              </a:rPr>
              <a:t>t[4]≠t[2] ——&gt; j=next[2]=1;</a:t>
            </a:r>
            <a:r>
              <a:rPr lang="zh-CN" altLang="en-US" sz="1800" b="1" dirty="0">
                <a:latin typeface="华文楷体" panose="02010600040101010101" pitchFamily="2" charset="-122"/>
                <a:ea typeface="华文楷体" panose="02010600040101010101" pitchFamily="2" charset="-122"/>
              </a:rPr>
              <a:t>下一步进行</a:t>
            </a:r>
            <a:r>
              <a:rPr lang="en-US" altLang="zh-CN" sz="1800" b="1" dirty="0">
                <a:latin typeface="华文楷体" panose="02010600040101010101" pitchFamily="2" charset="-122"/>
                <a:ea typeface="华文楷体" panose="02010600040101010101" pitchFamily="2" charset="-122"/>
              </a:rPr>
              <a:t>t[4]</a:t>
            </a:r>
            <a:r>
              <a:rPr lang="zh-CN" altLang="en-US" sz="1800" b="1" dirty="0">
                <a:latin typeface="华文楷体" panose="02010600040101010101" pitchFamily="2" charset="-122"/>
                <a:ea typeface="华文楷体" panose="02010600040101010101" pitchFamily="2" charset="-122"/>
              </a:rPr>
              <a:t>和</a:t>
            </a:r>
            <a:r>
              <a:rPr lang="en-US" altLang="zh-CN" sz="1800" b="1" dirty="0">
                <a:latin typeface="华文楷体" panose="02010600040101010101" pitchFamily="2" charset="-122"/>
                <a:ea typeface="华文楷体" panose="02010600040101010101" pitchFamily="2" charset="-122"/>
              </a:rPr>
              <a:t>t[1]</a:t>
            </a:r>
            <a:endParaRPr lang="zh-CN" altLang="en-US" sz="1800" b="1" dirty="0">
              <a:latin typeface="华文楷体" panose="02010600040101010101" pitchFamily="2" charset="-122"/>
              <a:ea typeface="华文楷体" panose="02010600040101010101" pitchFamily="2" charset="-12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4.44444E-6 L 0.06315 4.44444E-6 " pathEditMode="relative" rAng="0" ptsTypes="AA">
                                      <p:cBhvr>
                                        <p:cTn id="6" dur="1000" fill="hold"/>
                                        <p:tgtEl>
                                          <p:spTgt spid="10"/>
                                        </p:tgtEl>
                                        <p:attrNameLst>
                                          <p:attrName>ppt_x</p:attrName>
                                          <p:attrName>ppt_y</p:attrName>
                                        </p:attrNameLst>
                                      </p:cBhvr>
                                      <p:rCtr x="3200" y="0"/>
                                    </p:animMotion>
                                  </p:childTnLst>
                                </p:cTn>
                              </p:par>
                              <p:par>
                                <p:cTn id="7" presetID="0" presetClass="path" presetSubtype="0" accel="50000" decel="50000" fill="hold" grpId="0" nodeType="withEffect">
                                  <p:stCondLst>
                                    <p:cond delay="0"/>
                                  </p:stCondLst>
                                  <p:childTnLst>
                                    <p:animMotion origin="layout" path="M -1.25E-6 4.44444E-6 L 0.06315 4.44444E-6 " pathEditMode="relative" rAng="0" ptsTypes="AA">
                                      <p:cBhvr>
                                        <p:cTn id="8" dur="1000" fill="hold"/>
                                        <p:tgtEl>
                                          <p:spTgt spid="12"/>
                                        </p:tgtEl>
                                        <p:attrNameLst>
                                          <p:attrName>ppt_x</p:attrName>
                                          <p:attrName>ppt_y</p:attrName>
                                        </p:attrNameLst>
                                      </p:cBhvr>
                                      <p:rCtr x="3200" y="0"/>
                                    </p:animMotion>
                                  </p:childTnLst>
                                </p:cTn>
                              </p:par>
                              <p:par>
                                <p:cTn id="9" presetID="0" presetClass="path" presetSubtype="0" accel="50000" decel="50000" fill="hold" grpId="0" nodeType="withEffect">
                                  <p:stCondLst>
                                    <p:cond delay="0"/>
                                  </p:stCondLst>
                                  <p:childTnLst>
                                    <p:animMotion origin="layout" path="M 4.79167E-6 4.44444E-6 L 0.06315 4.44444E-6 " pathEditMode="relative" rAng="0" ptsTypes="AA">
                                      <p:cBhvr>
                                        <p:cTn id="10" dur="1000" fill="hold"/>
                                        <p:tgtEl>
                                          <p:spTgt spid="13"/>
                                        </p:tgtEl>
                                        <p:attrNameLst>
                                          <p:attrName>ppt_x</p:attrName>
                                          <p:attrName>ppt_y</p:attrName>
                                        </p:attrNameLst>
                                      </p:cBhvr>
                                      <p:rCtr x="3200" y="0"/>
                                    </p:animMotion>
                                  </p:childTnLst>
                                </p:cTn>
                              </p:par>
                              <p:par>
                                <p:cTn id="11" presetID="0" presetClass="path" presetSubtype="0" accel="50000" decel="50000" fill="hold" grpId="0" nodeType="withEffect">
                                  <p:stCondLst>
                                    <p:cond delay="0"/>
                                  </p:stCondLst>
                                  <p:childTnLst>
                                    <p:animMotion origin="layout" path="M 8.33333E-7 4.44444E-6 L 0.06315 4.44444E-6 " pathEditMode="relative" rAng="0" ptsTypes="AA">
                                      <p:cBhvr>
                                        <p:cTn id="12" dur="1000" fill="hold"/>
                                        <p:tgtEl>
                                          <p:spTgt spid="14"/>
                                        </p:tgtEl>
                                        <p:attrNameLst>
                                          <p:attrName>ppt_x</p:attrName>
                                          <p:attrName>ppt_y</p:attrName>
                                        </p:attrNameLst>
                                      </p:cBhvr>
                                      <p:rCtr x="3200" y="0"/>
                                    </p:animMotion>
                                  </p:childTnLst>
                                </p:cTn>
                              </p:par>
                              <p:par>
                                <p:cTn id="13" presetID="0" presetClass="path" presetSubtype="0" accel="50000" decel="50000" fill="hold" grpId="0" nodeType="withEffect">
                                  <p:stCondLst>
                                    <p:cond delay="0"/>
                                  </p:stCondLst>
                                  <p:childTnLst>
                                    <p:animMotion origin="layout" path="M -2.91667E-6 4.44444E-6 L 0.06315 4.44444E-6 " pathEditMode="relative" rAng="0" ptsTypes="AA">
                                      <p:cBhvr>
                                        <p:cTn id="14" dur="1000" fill="hold"/>
                                        <p:tgtEl>
                                          <p:spTgt spid="15"/>
                                        </p:tgtEl>
                                        <p:attrNameLst>
                                          <p:attrName>ppt_x</p:attrName>
                                          <p:attrName>ppt_y</p:attrName>
                                        </p:attrNameLst>
                                      </p:cBhvr>
                                      <p:rCtr x="3200" y="0"/>
                                    </p:animMotion>
                                  </p:childTnLst>
                                </p:cTn>
                              </p:par>
                              <p:par>
                                <p:cTn id="15" presetID="0" presetClass="path" presetSubtype="0" accel="50000" decel="50000" fill="hold" grpId="0" nodeType="withEffect">
                                  <p:stCondLst>
                                    <p:cond delay="0"/>
                                  </p:stCondLst>
                                  <p:childTnLst>
                                    <p:animMotion origin="layout" path="M 2.5E-6 4.44444E-6 L 0.06315 4.44444E-6 " pathEditMode="relative" rAng="0" ptsTypes="AA">
                                      <p:cBhvr>
                                        <p:cTn id="16" dur="1000" fill="hold"/>
                                        <p:tgtEl>
                                          <p:spTgt spid="16"/>
                                        </p:tgtEl>
                                        <p:attrNameLst>
                                          <p:attrName>ppt_x</p:attrName>
                                          <p:attrName>ppt_y</p:attrName>
                                        </p:attrNameLst>
                                      </p:cBhvr>
                                      <p:rCtr x="3200"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8.33333E-7 7.40741E-7 L 0.05938 7.40741E-7 " pathEditMode="relative" rAng="0" ptsTypes="AA">
                                      <p:cBhvr>
                                        <p:cTn id="36" dur="2000" fill="hold"/>
                                        <p:tgtEl>
                                          <p:spTgt spid="22"/>
                                        </p:tgtEl>
                                        <p:attrNameLst>
                                          <p:attrName>ppt_x</p:attrName>
                                          <p:attrName>ppt_y</p:attrName>
                                        </p:attrNameLst>
                                      </p:cBhvr>
                                      <p:rCtr x="3000" y="0"/>
                                    </p:animMotion>
                                  </p:childTnLst>
                                </p:cTn>
                              </p:par>
                              <p:par>
                                <p:cTn id="37" presetID="0" presetClass="path" presetSubtype="0" accel="50000" decel="50000" fill="hold" nodeType="withEffect">
                                  <p:stCondLst>
                                    <p:cond delay="0"/>
                                  </p:stCondLst>
                                  <p:childTnLst>
                                    <p:animMotion origin="layout" path="M -0.00156 0.0007 L 0.04935 0.00232 " pathEditMode="relative" rAng="0" ptsTypes="AA">
                                      <p:cBhvr>
                                        <p:cTn id="38" dur="2000" fill="hold"/>
                                        <p:tgtEl>
                                          <p:spTgt spid="23"/>
                                        </p:tgtEl>
                                        <p:attrNameLst>
                                          <p:attrName>ppt_x</p:attrName>
                                          <p:attrName>ppt_y</p:attrName>
                                        </p:attrNameLst>
                                      </p:cBhvr>
                                      <p:rCtr x="2500" y="100"/>
                                    </p:animMotion>
                                  </p:childTnLst>
                                </p:cTn>
                              </p:par>
                              <p:par>
                                <p:cTn id="39" presetID="1" presetClass="emph" presetSubtype="2" fill="hold" nodeType="withEffect">
                                  <p:stCondLst>
                                    <p:cond delay="0"/>
                                  </p:stCondLst>
                                  <p:childTnLst>
                                    <p:animClr clrSpc="rgb" dir="cw">
                                      <p:cBhvr>
                                        <p:cTn id="40" dur="1000" fill="hold"/>
                                        <p:tgtEl>
                                          <p:spTgt spid="7"/>
                                        </p:tgtEl>
                                        <p:attrNameLst>
                                          <p:attrName>fillcolor</p:attrName>
                                        </p:attrNameLst>
                                      </p:cBhvr>
                                      <p:to>
                                        <a:srgbClr val="62E43A"/>
                                      </p:to>
                                    </p:animClr>
                                    <p:set>
                                      <p:cBhvr>
                                        <p:cTn id="41" dur="1000" fill="hold"/>
                                        <p:tgtEl>
                                          <p:spTgt spid="7"/>
                                        </p:tgtEl>
                                        <p:attrNameLst>
                                          <p:attrName>fill.type</p:attrName>
                                        </p:attrNameLst>
                                      </p:cBhvr>
                                      <p:to>
                                        <p:strVal val="solid"/>
                                      </p:to>
                                    </p:set>
                                    <p:set>
                                      <p:cBhvr>
                                        <p:cTn id="42" dur="1000" fill="hold"/>
                                        <p:tgtEl>
                                          <p:spTgt spid="7"/>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00" fill="hold"/>
                                        <p:tgtEl>
                                          <p:spTgt spid="10"/>
                                        </p:tgtEl>
                                        <p:attrNameLst>
                                          <p:attrName>fillcolor</p:attrName>
                                        </p:attrNameLst>
                                      </p:cBhvr>
                                      <p:to>
                                        <a:srgbClr val="62E43A"/>
                                      </p:to>
                                    </p:animClr>
                                    <p:set>
                                      <p:cBhvr>
                                        <p:cTn id="45" dur="1000" fill="hold"/>
                                        <p:tgtEl>
                                          <p:spTgt spid="10"/>
                                        </p:tgtEl>
                                        <p:attrNameLst>
                                          <p:attrName>fill.type</p:attrName>
                                        </p:attrNameLst>
                                      </p:cBhvr>
                                      <p:to>
                                        <p:strVal val="solid"/>
                                      </p:to>
                                    </p:set>
                                    <p:set>
                                      <p:cBhvr>
                                        <p:cTn id="46" dur="1000" fill="hold"/>
                                        <p:tgtEl>
                                          <p:spTgt spid="10"/>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3" grpId="0" bldLvl="0" animBg="1"/>
      <p:bldP spid="14" grpId="0" bldLvl="0" animBg="1"/>
      <p:bldP spid="15" grpId="0" bldLvl="0" animBg="1"/>
      <p:bldP spid="16" grpId="0" bldLvl="0" animBg="1"/>
      <p:bldP spid="27" grpId="0"/>
      <p:bldP spid="3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2813"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5" name="矩形 4"/>
          <p:cNvSpPr/>
          <p:nvPr/>
        </p:nvSpPr>
        <p:spPr>
          <a:xfrm>
            <a:off x="1452563"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7" name="矩形 6"/>
          <p:cNvSpPr/>
          <p:nvPr/>
        </p:nvSpPr>
        <p:spPr>
          <a:xfrm>
            <a:off x="1989138"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9" name="矩形 8"/>
          <p:cNvSpPr/>
          <p:nvPr/>
        </p:nvSpPr>
        <p:spPr>
          <a:xfrm>
            <a:off x="2525713"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1" name="矩形 10"/>
          <p:cNvSpPr/>
          <p:nvPr/>
        </p:nvSpPr>
        <p:spPr>
          <a:xfrm>
            <a:off x="3062288"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4" name="矩形 3"/>
          <p:cNvSpPr/>
          <p:nvPr/>
        </p:nvSpPr>
        <p:spPr>
          <a:xfrm>
            <a:off x="3603625" y="2563813"/>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10" name="矩形 9"/>
          <p:cNvSpPr/>
          <p:nvPr/>
        </p:nvSpPr>
        <p:spPr>
          <a:xfrm>
            <a:off x="1998663" y="3327400"/>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p>
        </p:txBody>
      </p:sp>
      <p:sp>
        <p:nvSpPr>
          <p:cNvPr id="12" name="矩形 11"/>
          <p:cNvSpPr/>
          <p:nvPr/>
        </p:nvSpPr>
        <p:spPr>
          <a:xfrm>
            <a:off x="2538413" y="3327400"/>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3" name="矩形 12"/>
          <p:cNvSpPr/>
          <p:nvPr/>
        </p:nvSpPr>
        <p:spPr>
          <a:xfrm>
            <a:off x="3074988" y="3327400"/>
            <a:ext cx="541338"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4" name="矩形 13"/>
          <p:cNvSpPr/>
          <p:nvPr/>
        </p:nvSpPr>
        <p:spPr>
          <a:xfrm>
            <a:off x="3611563" y="3327400"/>
            <a:ext cx="541338"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a</a:t>
            </a:r>
            <a:endParaRPr kumimoji="1" lang="zh-CN" altLang="en-US"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endParaRPr>
          </a:p>
        </p:txBody>
      </p:sp>
      <p:sp>
        <p:nvSpPr>
          <p:cNvPr id="15" name="矩形 14"/>
          <p:cNvSpPr/>
          <p:nvPr/>
        </p:nvSpPr>
        <p:spPr>
          <a:xfrm>
            <a:off x="4149725" y="3327400"/>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b</a:t>
            </a:r>
          </a:p>
        </p:txBody>
      </p:sp>
      <p:sp>
        <p:nvSpPr>
          <p:cNvPr id="16" name="矩形 15"/>
          <p:cNvSpPr/>
          <p:nvPr/>
        </p:nvSpPr>
        <p:spPr>
          <a:xfrm>
            <a:off x="4689475" y="3327400"/>
            <a:ext cx="539750" cy="539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100" b="1" i="0" u="none" strike="noStrike" kern="1200" cap="none" spc="0" normalizeH="0" baseline="0" noProof="0" dirty="0">
                <a:ln>
                  <a:noFill/>
                </a:ln>
                <a:solidFill>
                  <a:schemeClr val="lt1"/>
                </a:solidFill>
                <a:effectLst/>
                <a:uLnTx/>
                <a:uFillTx/>
                <a:latin typeface="华文楷体" panose="02010600040101010101" pitchFamily="2" charset="-122"/>
                <a:ea typeface="华文楷体" panose="02010600040101010101" pitchFamily="2" charset="-122"/>
                <a:cs typeface="+mn-cs"/>
              </a:rPr>
              <a:t>c</a:t>
            </a:r>
          </a:p>
        </p:txBody>
      </p:sp>
      <p:sp>
        <p:nvSpPr>
          <p:cNvPr id="61454" name="文本框 19"/>
          <p:cNvSpPr txBox="1"/>
          <p:nvPr/>
        </p:nvSpPr>
        <p:spPr>
          <a:xfrm>
            <a:off x="53975" y="1489075"/>
            <a:ext cx="3514725" cy="415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t[4]</a:t>
            </a:r>
            <a:r>
              <a:rPr lang="zh-CN" altLang="en-US" sz="2100" b="1" dirty="0">
                <a:latin typeface="华文楷体" panose="02010600040101010101" pitchFamily="2" charset="-122"/>
                <a:ea typeface="华文楷体" panose="02010600040101010101" pitchFamily="2" charset="-122"/>
              </a:rPr>
              <a:t>和</a:t>
            </a:r>
            <a:r>
              <a:rPr lang="en-US" altLang="zh-CN" sz="2100" b="1" dirty="0">
                <a:latin typeface="华文楷体" panose="02010600040101010101" pitchFamily="2" charset="-122"/>
                <a:ea typeface="华文楷体" panose="02010600040101010101" pitchFamily="2" charset="-122"/>
              </a:rPr>
              <a:t>t[1]</a:t>
            </a:r>
            <a:r>
              <a:rPr lang="zh-CN" altLang="en-US" sz="2100" b="1" dirty="0">
                <a:latin typeface="华文楷体" panose="02010600040101010101" pitchFamily="2" charset="-122"/>
                <a:ea typeface="华文楷体" panose="02010600040101010101" pitchFamily="2" charset="-122"/>
              </a:rPr>
              <a:t>的比较</a:t>
            </a:r>
          </a:p>
        </p:txBody>
      </p:sp>
      <p:sp>
        <p:nvSpPr>
          <p:cNvPr id="61455" name="文本框 20"/>
          <p:cNvSpPr txBox="1"/>
          <p:nvPr/>
        </p:nvSpPr>
        <p:spPr>
          <a:xfrm>
            <a:off x="15875" y="2698750"/>
            <a:ext cx="955675" cy="922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latin typeface="华文楷体" panose="02010600040101010101" pitchFamily="2" charset="-122"/>
                <a:ea typeface="华文楷体" panose="02010600040101010101" pitchFamily="2" charset="-122"/>
              </a:rPr>
              <a:t>主串</a:t>
            </a:r>
          </a:p>
          <a:p>
            <a:pPr marL="0" lvl="0" indent="0">
              <a:spcBef>
                <a:spcPct val="0"/>
              </a:spcBef>
              <a:buNone/>
            </a:pPr>
            <a:endParaRPr lang="zh-CN" altLang="en-US" sz="1800" b="1" dirty="0">
              <a:latin typeface="华文楷体" panose="02010600040101010101" pitchFamily="2" charset="-122"/>
              <a:ea typeface="华文楷体" panose="02010600040101010101" pitchFamily="2" charset="-122"/>
            </a:endParaRPr>
          </a:p>
          <a:p>
            <a:pPr marL="0" lvl="0" indent="0">
              <a:spcBef>
                <a:spcPct val="0"/>
              </a:spcBef>
              <a:buNone/>
            </a:pPr>
            <a:r>
              <a:rPr lang="zh-CN" altLang="en-US" sz="1800" b="1" dirty="0">
                <a:latin typeface="华文楷体" panose="02010600040101010101" pitchFamily="2" charset="-122"/>
                <a:ea typeface="华文楷体" panose="02010600040101010101" pitchFamily="2" charset="-122"/>
              </a:rPr>
              <a:t>模式串</a:t>
            </a:r>
          </a:p>
        </p:txBody>
      </p:sp>
      <p:cxnSp>
        <p:nvCxnSpPr>
          <p:cNvPr id="22" name="直接箭头连接符 21"/>
          <p:cNvCxnSpPr/>
          <p:nvPr/>
        </p:nvCxnSpPr>
        <p:spPr>
          <a:xfrm>
            <a:off x="2738438" y="2033588"/>
            <a:ext cx="6350" cy="530225"/>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pic>
        <p:nvPicPr>
          <p:cNvPr id="61457" name="图片 7"/>
          <p:cNvPicPr>
            <a:picLocks noChangeAspect="1"/>
          </p:cNvPicPr>
          <p:nvPr/>
        </p:nvPicPr>
        <p:blipFill>
          <a:blip r:embed="rId2"/>
          <a:stretch>
            <a:fillRect/>
          </a:stretch>
        </p:blipFill>
        <p:spPr>
          <a:xfrm>
            <a:off x="5134768" y="629096"/>
            <a:ext cx="4040187" cy="2655888"/>
          </a:xfrm>
          <a:prstGeom prst="rect">
            <a:avLst/>
          </a:prstGeom>
          <a:noFill/>
          <a:ln w="9525">
            <a:noFill/>
          </a:ln>
        </p:spPr>
      </p:pic>
      <p:sp>
        <p:nvSpPr>
          <p:cNvPr id="3" name="文本框 2"/>
          <p:cNvSpPr txBox="1"/>
          <p:nvPr/>
        </p:nvSpPr>
        <p:spPr>
          <a:xfrm>
            <a:off x="736600" y="4511675"/>
            <a:ext cx="4932363" cy="7397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t[4]=t[1] ——&gt;  i=5,j=2,next[5]=2,</a:t>
            </a:r>
            <a:r>
              <a:rPr lang="zh-CN" altLang="en-US" sz="2100" b="1" dirty="0">
                <a:latin typeface="华文楷体" panose="02010600040101010101" pitchFamily="2" charset="-122"/>
                <a:ea typeface="华文楷体" panose="02010600040101010101" pitchFamily="2" charset="-122"/>
              </a:rPr>
              <a:t>下一步</a:t>
            </a:r>
            <a:r>
              <a:rPr lang="en-US" altLang="zh-CN" sz="2100" b="1" dirty="0">
                <a:latin typeface="华文楷体" panose="02010600040101010101" pitchFamily="2" charset="-122"/>
                <a:ea typeface="华文楷体" panose="02010600040101010101" pitchFamily="2" charset="-122"/>
              </a:rPr>
              <a:t>t[5]</a:t>
            </a:r>
            <a:r>
              <a:rPr lang="zh-CN" altLang="en-US" sz="2100" b="1" dirty="0">
                <a:latin typeface="华文楷体" panose="02010600040101010101" pitchFamily="2" charset="-122"/>
                <a:ea typeface="华文楷体" panose="02010600040101010101" pitchFamily="2" charset="-122"/>
              </a:rPr>
              <a:t>和</a:t>
            </a:r>
            <a:r>
              <a:rPr lang="en-US" altLang="zh-CN" sz="2100" b="1" dirty="0">
                <a:latin typeface="华文楷体" panose="02010600040101010101" pitchFamily="2" charset="-122"/>
                <a:ea typeface="华文楷体" panose="02010600040101010101" pitchFamily="2" charset="-122"/>
              </a:rPr>
              <a:t>t[2]</a:t>
            </a:r>
            <a:r>
              <a:rPr lang="zh-CN" altLang="en-US" sz="2100" b="1" dirty="0">
                <a:latin typeface="华文楷体" panose="02010600040101010101" pitchFamily="2" charset="-122"/>
                <a:ea typeface="华文楷体" panose="02010600040101010101" pitchFamily="2" charset="-122"/>
              </a:rPr>
              <a:t>会进行比较</a:t>
            </a:r>
          </a:p>
        </p:txBody>
      </p:sp>
      <p:sp>
        <p:nvSpPr>
          <p:cNvPr id="63" name="文本框 62"/>
          <p:cNvSpPr txBox="1"/>
          <p:nvPr/>
        </p:nvSpPr>
        <p:spPr>
          <a:xfrm>
            <a:off x="727075" y="5218113"/>
            <a:ext cx="5424488" cy="738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100" b="1" dirty="0">
                <a:latin typeface="华文楷体" panose="02010600040101010101" pitchFamily="2" charset="-122"/>
                <a:ea typeface="华文楷体" panose="02010600040101010101" pitchFamily="2" charset="-122"/>
              </a:rPr>
              <a:t>t[5]=t[2] ——&gt; i=6</a:t>
            </a:r>
            <a:r>
              <a:rPr lang="zh-CN" altLang="en-US" sz="2100" b="1" dirty="0">
                <a:latin typeface="华文楷体" panose="02010600040101010101" pitchFamily="2" charset="-122"/>
                <a:ea typeface="华文楷体" panose="02010600040101010101" pitchFamily="2" charset="-122"/>
              </a:rPr>
              <a:t>，</a:t>
            </a:r>
            <a:r>
              <a:rPr lang="en-US" altLang="zh-CN" sz="2100" b="1" dirty="0">
                <a:latin typeface="华文楷体" panose="02010600040101010101" pitchFamily="2" charset="-122"/>
                <a:ea typeface="华文楷体" panose="02010600040101010101" pitchFamily="2" charset="-122"/>
              </a:rPr>
              <a:t>j = 3 ,next[6] = 3</a:t>
            </a:r>
          </a:p>
          <a:p>
            <a:pPr marL="0" lvl="0" indent="0">
              <a:spcBef>
                <a:spcPct val="0"/>
              </a:spcBef>
              <a:buNone/>
            </a:pPr>
            <a:r>
              <a:rPr lang="en-US" altLang="zh-CN" sz="2100" b="1" dirty="0">
                <a:latin typeface="华文楷体" panose="02010600040101010101" pitchFamily="2" charset="-122"/>
                <a:ea typeface="华文楷体" panose="02010600040101010101" pitchFamily="2" charset="-122"/>
              </a:rPr>
              <a:t>i=T.length</a:t>
            </a:r>
            <a:r>
              <a:rPr lang="zh-CN" altLang="en-US" sz="2100" b="1" dirty="0">
                <a:latin typeface="华文楷体" panose="02010600040101010101" pitchFamily="2" charset="-122"/>
                <a:ea typeface="华文楷体" panose="02010600040101010101" pitchFamily="2" charset="-122"/>
              </a:rPr>
              <a:t>循环结束</a:t>
            </a:r>
          </a:p>
        </p:txBody>
      </p:sp>
      <p:cxnSp>
        <p:nvCxnSpPr>
          <p:cNvPr id="17" name="直接箭头连接符 16"/>
          <p:cNvCxnSpPr>
            <a:endCxn id="12" idx="2"/>
          </p:cNvCxnSpPr>
          <p:nvPr/>
        </p:nvCxnSpPr>
        <p:spPr>
          <a:xfrm flipV="1">
            <a:off x="2801938" y="3867150"/>
            <a:ext cx="6350" cy="492125"/>
          </a:xfrm>
          <a:prstGeom prst="straightConnector1">
            <a:avLst/>
          </a:prstGeom>
          <a:ln w="635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1.11111E-6 L 0.05573 1.11111E-6 " pathEditMode="relative" rAng="0" ptsTypes="AA">
                                      <p:cBhvr>
                                        <p:cTn id="6" dur="1000" fill="hold"/>
                                        <p:tgtEl>
                                          <p:spTgt spid="10"/>
                                        </p:tgtEl>
                                        <p:attrNameLst>
                                          <p:attrName>ppt_x</p:attrName>
                                          <p:attrName>ppt_y</p:attrName>
                                        </p:attrNameLst>
                                      </p:cBhvr>
                                      <p:rCtr x="2800" y="0"/>
                                    </p:animMotion>
                                  </p:childTnLst>
                                </p:cTn>
                              </p:par>
                              <p:par>
                                <p:cTn id="7" presetID="0" presetClass="path" presetSubtype="0" accel="50000" decel="50000" fill="hold" grpId="0" nodeType="withEffect">
                                  <p:stCondLst>
                                    <p:cond delay="0"/>
                                  </p:stCondLst>
                                  <p:childTnLst>
                                    <p:animMotion origin="layout" path="M -1.45833E-6 1.11111E-6 L 0.05573 1.11111E-6 " pathEditMode="relative" rAng="0" ptsTypes="AA">
                                      <p:cBhvr>
                                        <p:cTn id="8" dur="1000" fill="hold"/>
                                        <p:tgtEl>
                                          <p:spTgt spid="12"/>
                                        </p:tgtEl>
                                        <p:attrNameLst>
                                          <p:attrName>ppt_x</p:attrName>
                                          <p:attrName>ppt_y</p:attrName>
                                        </p:attrNameLst>
                                      </p:cBhvr>
                                      <p:rCtr x="2800" y="0"/>
                                    </p:animMotion>
                                  </p:childTnLst>
                                </p:cTn>
                              </p:par>
                              <p:par>
                                <p:cTn id="9" presetID="0" presetClass="path" presetSubtype="0" accel="50000" decel="50000" fill="hold" grpId="0" nodeType="withEffect">
                                  <p:stCondLst>
                                    <p:cond delay="0"/>
                                  </p:stCondLst>
                                  <p:childTnLst>
                                    <p:animMotion origin="layout" path="M 4.58333E-6 1.11111E-6 L 0.05572 1.11111E-6 " pathEditMode="relative" rAng="0" ptsTypes="AA">
                                      <p:cBhvr>
                                        <p:cTn id="10" dur="1000" fill="hold"/>
                                        <p:tgtEl>
                                          <p:spTgt spid="13"/>
                                        </p:tgtEl>
                                        <p:attrNameLst>
                                          <p:attrName>ppt_x</p:attrName>
                                          <p:attrName>ppt_y</p:attrName>
                                        </p:attrNameLst>
                                      </p:cBhvr>
                                      <p:rCtr x="2800" y="0"/>
                                    </p:animMotion>
                                  </p:childTnLst>
                                </p:cTn>
                              </p:par>
                              <p:par>
                                <p:cTn id="11" presetID="0" presetClass="path" presetSubtype="0" accel="50000" decel="50000" fill="hold" grpId="0" nodeType="withEffect">
                                  <p:stCondLst>
                                    <p:cond delay="0"/>
                                  </p:stCondLst>
                                  <p:childTnLst>
                                    <p:animMotion origin="layout" path="M 6.25E-7 1.11111E-6 L 0.05573 1.11111E-6 " pathEditMode="relative" rAng="0" ptsTypes="AA">
                                      <p:cBhvr>
                                        <p:cTn id="12" dur="1000" fill="hold"/>
                                        <p:tgtEl>
                                          <p:spTgt spid="14"/>
                                        </p:tgtEl>
                                        <p:attrNameLst>
                                          <p:attrName>ppt_x</p:attrName>
                                          <p:attrName>ppt_y</p:attrName>
                                        </p:attrNameLst>
                                      </p:cBhvr>
                                      <p:rCtr x="2800" y="0"/>
                                    </p:animMotion>
                                  </p:childTnLst>
                                </p:cTn>
                              </p:par>
                              <p:par>
                                <p:cTn id="13" presetID="0" presetClass="path" presetSubtype="0" accel="50000" decel="50000" fill="hold" grpId="0" nodeType="withEffect">
                                  <p:stCondLst>
                                    <p:cond delay="0"/>
                                  </p:stCondLst>
                                  <p:childTnLst>
                                    <p:animMotion origin="layout" path="M -3.125E-6 1.11111E-6 L 0.05573 1.11111E-6 " pathEditMode="relative" rAng="0" ptsTypes="AA">
                                      <p:cBhvr>
                                        <p:cTn id="14" dur="1000" fill="hold"/>
                                        <p:tgtEl>
                                          <p:spTgt spid="15"/>
                                        </p:tgtEl>
                                        <p:attrNameLst>
                                          <p:attrName>ppt_x</p:attrName>
                                          <p:attrName>ppt_y</p:attrName>
                                        </p:attrNameLst>
                                      </p:cBhvr>
                                      <p:rCtr x="2800" y="0"/>
                                    </p:animMotion>
                                  </p:childTnLst>
                                </p:cTn>
                              </p:par>
                              <p:par>
                                <p:cTn id="15" presetID="0" presetClass="path" presetSubtype="0" accel="50000" decel="50000" fill="hold" grpId="0" nodeType="withEffect">
                                  <p:stCondLst>
                                    <p:cond delay="0"/>
                                  </p:stCondLst>
                                  <p:childTnLst>
                                    <p:animMotion origin="layout" path="M 2.29167E-6 1.11111E-6 L 0.05573 1.11111E-6 " pathEditMode="relative" rAng="0" ptsTypes="AA">
                                      <p:cBhvr>
                                        <p:cTn id="16" dur="1000" fill="hold"/>
                                        <p:tgtEl>
                                          <p:spTgt spid="16"/>
                                        </p:tgtEl>
                                        <p:attrNameLst>
                                          <p:attrName>ppt_x</p:attrName>
                                          <p:attrName>ppt_y</p:attrName>
                                        </p:attrNameLst>
                                      </p:cBhvr>
                                      <p:rCtr x="2800"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0.00091 0.0051 L 0.06042 0.0051 " pathEditMode="relative" rAng="0" ptsTypes="AA">
                                      <p:cBhvr>
                                        <p:cTn id="36" dur="1000" fill="hold"/>
                                        <p:tgtEl>
                                          <p:spTgt spid="22"/>
                                        </p:tgtEl>
                                        <p:attrNameLst>
                                          <p:attrName>ppt_x</p:attrName>
                                          <p:attrName>ppt_y</p:attrName>
                                        </p:attrNameLst>
                                      </p:cBhvr>
                                      <p:rCtr x="3100" y="0"/>
                                    </p:animMotion>
                                  </p:childTnLst>
                                </p:cTn>
                              </p:par>
                              <p:par>
                                <p:cTn id="37" presetID="0" presetClass="path" presetSubtype="0" accel="50000" decel="50000" fill="hold" nodeType="withEffect">
                                  <p:stCondLst>
                                    <p:cond delay="0"/>
                                  </p:stCondLst>
                                  <p:childTnLst>
                                    <p:animMotion origin="layout" path="M 0.00052 0.00417 L 0.05247 0.00417 " pathEditMode="relative" rAng="0" ptsTypes="AA">
                                      <p:cBhvr>
                                        <p:cTn id="38" dur="1000" fill="hold"/>
                                        <p:tgtEl>
                                          <p:spTgt spid="17"/>
                                        </p:tgtEl>
                                        <p:attrNameLst>
                                          <p:attrName>ppt_x</p:attrName>
                                          <p:attrName>ppt_y</p:attrName>
                                        </p:attrNameLst>
                                      </p:cBhvr>
                                      <p:rCtr x="2600" y="0"/>
                                    </p:animMotion>
                                  </p:childTnLst>
                                </p:cTn>
                              </p:par>
                              <p:par>
                                <p:cTn id="39" presetID="1" presetClass="emph" presetSubtype="2" fill="hold" nodeType="withEffect">
                                  <p:stCondLst>
                                    <p:cond delay="0"/>
                                  </p:stCondLst>
                                  <p:childTnLst>
                                    <p:animClr clrSpc="rgb" dir="cw">
                                      <p:cBhvr>
                                        <p:cTn id="40" dur="1000" fill="hold"/>
                                        <p:tgtEl>
                                          <p:spTgt spid="9"/>
                                        </p:tgtEl>
                                        <p:attrNameLst>
                                          <p:attrName>fillcolor</p:attrName>
                                        </p:attrNameLst>
                                      </p:cBhvr>
                                      <p:to>
                                        <a:srgbClr val="62E43A"/>
                                      </p:to>
                                    </p:animClr>
                                    <p:set>
                                      <p:cBhvr>
                                        <p:cTn id="41" dur="1000" fill="hold"/>
                                        <p:tgtEl>
                                          <p:spTgt spid="9"/>
                                        </p:tgtEl>
                                        <p:attrNameLst>
                                          <p:attrName>fill.type</p:attrName>
                                        </p:attrNameLst>
                                      </p:cBhvr>
                                      <p:to>
                                        <p:strVal val="solid"/>
                                      </p:to>
                                    </p:set>
                                    <p:set>
                                      <p:cBhvr>
                                        <p:cTn id="42" dur="1000" fill="hold"/>
                                        <p:tgtEl>
                                          <p:spTgt spid="9"/>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00" fill="hold"/>
                                        <p:tgtEl>
                                          <p:spTgt spid="10"/>
                                        </p:tgtEl>
                                        <p:attrNameLst>
                                          <p:attrName>fillcolor</p:attrName>
                                        </p:attrNameLst>
                                      </p:cBhvr>
                                      <p:to>
                                        <a:srgbClr val="62E43A"/>
                                      </p:to>
                                    </p:animClr>
                                    <p:set>
                                      <p:cBhvr>
                                        <p:cTn id="45" dur="1000" fill="hold"/>
                                        <p:tgtEl>
                                          <p:spTgt spid="10"/>
                                        </p:tgtEl>
                                        <p:attrNameLst>
                                          <p:attrName>fill.type</p:attrName>
                                        </p:attrNameLst>
                                      </p:cBhvr>
                                      <p:to>
                                        <p:strVal val="solid"/>
                                      </p:to>
                                    </p:set>
                                    <p:set>
                                      <p:cBhvr>
                                        <p:cTn id="46" dur="1000" fill="hold"/>
                                        <p:tgtEl>
                                          <p:spTgt spid="10"/>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3">
                                            <p:txEl>
                                              <p:pRg st="0" end="0"/>
                                            </p:txEl>
                                          </p:spTgt>
                                        </p:tgtEl>
                                        <p:attrNameLst>
                                          <p:attrName>style.visibility</p:attrName>
                                        </p:attrNameLst>
                                      </p:cBhvr>
                                      <p:to>
                                        <p:strVal val="visible"/>
                                      </p:to>
                                    </p:set>
                                    <p:anim calcmode="lin" valueType="num">
                                      <p:cBhvr additive="base">
                                        <p:cTn id="5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3">
                                            <p:txEl>
                                              <p:pRg st="1" end="1"/>
                                            </p:txEl>
                                          </p:spTgt>
                                        </p:tgtEl>
                                        <p:attrNameLst>
                                          <p:attrName>style.visibility</p:attrName>
                                        </p:attrNameLst>
                                      </p:cBhvr>
                                      <p:to>
                                        <p:strVal val="visible"/>
                                      </p:to>
                                    </p:set>
                                    <p:anim calcmode="lin" valueType="num">
                                      <p:cBhvr additive="base">
                                        <p:cTn id="55" dur="500" fill="hold"/>
                                        <p:tgtEl>
                                          <p:spTgt spid="63">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3" grpId="0" bldLvl="0" animBg="1"/>
      <p:bldP spid="14" grpId="0" bldLvl="0" animBg="1"/>
      <p:bldP spid="15" grpId="0" bldLvl="0" animBg="1"/>
      <p:bldP spid="16" grpId="0" bldLvl="0" animBg="1"/>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7863" b="26095"/>
          <a:stretch>
            <a:fillRect/>
          </a:stretch>
        </p:blipFill>
        <p:spPr>
          <a:xfrm>
            <a:off x="410332" y="1124744"/>
            <a:ext cx="8424936" cy="4652357"/>
          </a:xfrm>
          <a:prstGeom prst="rect">
            <a:avLst/>
          </a:prstGeom>
        </p:spPr>
      </p:pic>
      <p:sp>
        <p:nvSpPr>
          <p:cNvPr id="7" name="Rectangle 53">
            <a:extLst>
              <a:ext uri="{FF2B5EF4-FFF2-40B4-BE49-F238E27FC236}">
                <a16:creationId xmlns:a16="http://schemas.microsoft.com/office/drawing/2014/main" id="{8A2BA74B-8FA4-6779-6F4E-180FE4110DE3}"/>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7074" b="21190"/>
          <a:stretch>
            <a:fillRect/>
          </a:stretch>
        </p:blipFill>
        <p:spPr>
          <a:xfrm>
            <a:off x="323403" y="980728"/>
            <a:ext cx="8497193" cy="4557662"/>
          </a:xfrm>
          <a:prstGeom prst="rect">
            <a:avLst/>
          </a:prstGeom>
        </p:spPr>
      </p:pic>
      <p:sp>
        <p:nvSpPr>
          <p:cNvPr id="7" name="Rectangle 53">
            <a:extLst>
              <a:ext uri="{FF2B5EF4-FFF2-40B4-BE49-F238E27FC236}">
                <a16:creationId xmlns:a16="http://schemas.microsoft.com/office/drawing/2014/main" id="{4014A127-D3C2-E176-079A-E7F22A07ECAC}"/>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26627" name="矩形: 圆角 16"/>
          <p:cNvSpPr/>
          <p:nvPr/>
        </p:nvSpPr>
        <p:spPr>
          <a:xfrm>
            <a:off x="2576513" y="3127375"/>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26628" name="矩形: 圆角 15"/>
          <p:cNvSpPr/>
          <p:nvPr/>
        </p:nvSpPr>
        <p:spPr>
          <a:xfrm>
            <a:off x="1631950" y="3127375"/>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4.1</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4.4</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4.6</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案例引入</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广义表</a:t>
            </a:r>
            <a:endParaRPr kumimoji="0" lang="en-US" altLang="zh-CN"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7397" b="6147"/>
          <a:stretch>
            <a:fillRect/>
          </a:stretch>
        </p:blipFill>
        <p:spPr>
          <a:xfrm>
            <a:off x="281113" y="1052736"/>
            <a:ext cx="8467600" cy="5043358"/>
          </a:xfrm>
          <a:prstGeom prst="rect">
            <a:avLst/>
          </a:prstGeom>
        </p:spPr>
      </p:pic>
      <p:sp>
        <p:nvSpPr>
          <p:cNvPr id="6" name="Rectangle 53">
            <a:extLst>
              <a:ext uri="{FF2B5EF4-FFF2-40B4-BE49-F238E27FC236}">
                <a16:creationId xmlns:a16="http://schemas.microsoft.com/office/drawing/2014/main" id="{CB7B65D8-C246-B4F9-EEBD-55EBFAB42F12}"/>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5990" b="5186"/>
          <a:stretch>
            <a:fillRect/>
          </a:stretch>
        </p:blipFill>
        <p:spPr>
          <a:xfrm>
            <a:off x="50800" y="1072529"/>
            <a:ext cx="8596312" cy="5164783"/>
          </a:xfrm>
          <a:prstGeom prst="rect">
            <a:avLst/>
          </a:prstGeom>
        </p:spPr>
      </p:pic>
      <p:sp>
        <p:nvSpPr>
          <p:cNvPr id="6" name="Rectangle 53">
            <a:extLst>
              <a:ext uri="{FF2B5EF4-FFF2-40B4-BE49-F238E27FC236}">
                <a16:creationId xmlns:a16="http://schemas.microsoft.com/office/drawing/2014/main" id="{AAF89346-531B-C8DF-6D81-447AEBD46665}"/>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6288"/>
          <a:stretch>
            <a:fillRect/>
          </a:stretch>
        </p:blipFill>
        <p:spPr>
          <a:xfrm>
            <a:off x="107504" y="1052736"/>
            <a:ext cx="8568952" cy="5287516"/>
          </a:xfrm>
          <a:prstGeom prst="rect">
            <a:avLst/>
          </a:prstGeom>
        </p:spPr>
      </p:pic>
      <p:sp>
        <p:nvSpPr>
          <p:cNvPr id="6" name="Rectangle 53">
            <a:extLst>
              <a:ext uri="{FF2B5EF4-FFF2-40B4-BE49-F238E27FC236}">
                <a16:creationId xmlns:a16="http://schemas.microsoft.com/office/drawing/2014/main" id="{8CC7B722-367D-13A9-BF63-D607FFD40638}"/>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rotWithShape="1">
          <a:blip r:embed="rId2"/>
          <a:srcRect r="6286"/>
          <a:stretch>
            <a:fillRect/>
          </a:stretch>
        </p:blipFill>
        <p:spPr>
          <a:xfrm>
            <a:off x="287399" y="980728"/>
            <a:ext cx="8569201" cy="5284826"/>
          </a:xfrm>
          <a:prstGeom prst="rect">
            <a:avLst/>
          </a:prstGeom>
        </p:spPr>
      </p:pic>
      <p:sp>
        <p:nvSpPr>
          <p:cNvPr id="7" name="Rectangle 53">
            <a:extLst>
              <a:ext uri="{FF2B5EF4-FFF2-40B4-BE49-F238E27FC236}">
                <a16:creationId xmlns:a16="http://schemas.microsoft.com/office/drawing/2014/main" id="{4A6A4D9E-CA6E-11B4-D1F4-F1D442A0E765}"/>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r="7074"/>
          <a:stretch>
            <a:fillRect/>
          </a:stretch>
        </p:blipFill>
        <p:spPr>
          <a:xfrm>
            <a:off x="251520" y="980728"/>
            <a:ext cx="8497193" cy="5443091"/>
          </a:xfrm>
          <a:prstGeom prst="rect">
            <a:avLst/>
          </a:prstGeom>
        </p:spPr>
      </p:pic>
      <p:sp>
        <p:nvSpPr>
          <p:cNvPr id="6" name="Rectangle 53">
            <a:extLst>
              <a:ext uri="{FF2B5EF4-FFF2-40B4-BE49-F238E27FC236}">
                <a16:creationId xmlns:a16="http://schemas.microsoft.com/office/drawing/2014/main" id="{1659CF63-DE8C-A408-25BE-E5C4DD24ABA1}"/>
              </a:ext>
            </a:extLst>
          </p:cNvPr>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文本框 6"/>
          <p:cNvSpPr txBox="1"/>
          <p:nvPr/>
        </p:nvSpPr>
        <p:spPr>
          <a:xfrm>
            <a:off x="1309688" y="1046163"/>
            <a:ext cx="652462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en-US" altLang="zh-CN" sz="2400" b="1" dirty="0">
                <a:latin typeface="华文楷体" panose="02010600040101010101" pitchFamily="2" charset="-122"/>
                <a:ea typeface="华文楷体" panose="02010600040101010101" pitchFamily="2" charset="-122"/>
              </a:rPr>
              <a:t>next</a:t>
            </a:r>
            <a:r>
              <a:rPr lang="zh-CN" altLang="en-US" sz="2400" b="1" dirty="0">
                <a:latin typeface="华文楷体" panose="02010600040101010101" pitchFamily="2" charset="-122"/>
                <a:ea typeface="华文楷体" panose="02010600040101010101" pitchFamily="2" charset="-122"/>
              </a:rPr>
              <a:t>数组的缺陷</a:t>
            </a:r>
          </a:p>
        </p:txBody>
      </p:sp>
      <p:sp>
        <p:nvSpPr>
          <p:cNvPr id="8" name="矩形 7"/>
          <p:cNvSpPr/>
          <p:nvPr/>
        </p:nvSpPr>
        <p:spPr>
          <a:xfrm>
            <a:off x="2014538" y="2889250"/>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5558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0956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36353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1751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4714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254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5794375"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6335713"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7" name="直接箭头连接符 16"/>
          <p:cNvCxnSpPr/>
          <p:nvPr/>
        </p:nvCxnSpPr>
        <p:spPr>
          <a:xfrm>
            <a:off x="3900488" y="242411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2477" name="文本框 17"/>
          <p:cNvSpPr txBox="1"/>
          <p:nvPr/>
        </p:nvSpPr>
        <p:spPr>
          <a:xfrm>
            <a:off x="3798888" y="2001838"/>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62478" name="文本框 18"/>
          <p:cNvSpPr txBox="1"/>
          <p:nvPr/>
        </p:nvSpPr>
        <p:spPr>
          <a:xfrm>
            <a:off x="1620838" y="294005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0" name="矩形 19"/>
          <p:cNvSpPr/>
          <p:nvPr/>
        </p:nvSpPr>
        <p:spPr>
          <a:xfrm>
            <a:off x="2014538" y="3502025"/>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25558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30956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3" name="直接箭头连接符 22"/>
          <p:cNvCxnSpPr/>
          <p:nvPr/>
        </p:nvCxnSpPr>
        <p:spPr>
          <a:xfrm flipV="1">
            <a:off x="3900488" y="411003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2483" name="文本框 23"/>
          <p:cNvSpPr txBox="1"/>
          <p:nvPr/>
        </p:nvSpPr>
        <p:spPr>
          <a:xfrm>
            <a:off x="3795713" y="4514850"/>
            <a:ext cx="20796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25" name="文本框 24"/>
          <p:cNvSpPr txBox="1"/>
          <p:nvPr/>
        </p:nvSpPr>
        <p:spPr>
          <a:xfrm>
            <a:off x="1625600" y="3552825"/>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6" name="矩形 25"/>
          <p:cNvSpPr/>
          <p:nvPr/>
        </p:nvSpPr>
        <p:spPr>
          <a:xfrm>
            <a:off x="36353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7" name="矩形 26"/>
          <p:cNvSpPr/>
          <p:nvPr/>
        </p:nvSpPr>
        <p:spPr>
          <a:xfrm>
            <a:off x="417512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41" name="组合 40"/>
          <p:cNvGrpSpPr/>
          <p:nvPr/>
        </p:nvGrpSpPr>
        <p:grpSpPr>
          <a:xfrm>
            <a:off x="1185863" y="5087938"/>
            <a:ext cx="3529012" cy="539750"/>
            <a:chOff x="1581294" y="5640894"/>
            <a:chExt cx="4705557" cy="720000"/>
          </a:xfrm>
        </p:grpSpPr>
        <p:sp>
          <p:nvSpPr>
            <p:cNvPr id="33" name="矩形 32"/>
            <p:cNvSpPr/>
            <p:nvPr/>
          </p:nvSpPr>
          <p:spPr>
            <a:xfrm>
              <a:off x="2686243"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a:xfrm>
              <a:off x="3405941" y="5640894"/>
              <a:ext cx="721815"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5" name="矩形 34"/>
            <p:cNvSpPr/>
            <p:nvPr/>
          </p:nvSpPr>
          <p:spPr>
            <a:xfrm>
              <a:off x="4127756"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a:xfrm>
              <a:off x="4847454"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7" name="矩形 36"/>
            <p:cNvSpPr/>
            <p:nvPr/>
          </p:nvSpPr>
          <p:spPr>
            <a:xfrm>
              <a:off x="5567153"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4</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2493" name="文本框 38"/>
            <p:cNvSpPr txBox="1"/>
            <p:nvPr/>
          </p:nvSpPr>
          <p:spPr>
            <a:xfrm>
              <a:off x="1581294" y="5708506"/>
              <a:ext cx="966504"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2"/>
                                        </p:tgtEl>
                                        <p:attrNameLst>
                                          <p:attrName>fillcolor</p:attrName>
                                        </p:attrNameLst>
                                      </p:cBhvr>
                                      <p:to>
                                        <a:srgbClr val="FFC000"/>
                                      </p:to>
                                    </p:animClr>
                                    <p:set>
                                      <p:cBhvr>
                                        <p:cTn id="7" dur="500" fill="hold"/>
                                        <p:tgtEl>
                                          <p:spTgt spid="22"/>
                                        </p:tgtEl>
                                        <p:attrNameLst>
                                          <p:attrName>fill.type</p:attrName>
                                        </p:attrNameLst>
                                      </p:cBhvr>
                                      <p:to>
                                        <p:strVal val="solid"/>
                                      </p:to>
                                    </p:set>
                                    <p:set>
                                      <p:cBhvr>
                                        <p:cTn id="8" dur="500" fill="hold"/>
                                        <p:tgtEl>
                                          <p:spTgt spid="2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500" fill="hold"/>
                                        <p:tgtEl>
                                          <p:spTgt spid="8"/>
                                        </p:tgtEl>
                                        <p:attrNameLst>
                                          <p:attrName>fillcolor</p:attrName>
                                        </p:attrNameLst>
                                      </p:cBhvr>
                                      <p:to>
                                        <a:srgbClr val="4472C4"/>
                                      </p:to>
                                    </p:animClr>
                                    <p:set>
                                      <p:cBhvr>
                                        <p:cTn id="11" dur="500" fill="hold"/>
                                        <p:tgtEl>
                                          <p:spTgt spid="8"/>
                                        </p:tgtEl>
                                        <p:attrNameLst>
                                          <p:attrName>fill.type</p:attrName>
                                        </p:attrNameLst>
                                      </p:cBhvr>
                                      <p:to>
                                        <p:strVal val="solid"/>
                                      </p:to>
                                    </p:set>
                                    <p:set>
                                      <p:cBhvr>
                                        <p:cTn id="12" dur="500" fill="hold"/>
                                        <p:tgtEl>
                                          <p:spTgt spid="8"/>
                                        </p:tgtEl>
                                        <p:attrNameLst>
                                          <p:attrName>fill.on</p:attrName>
                                        </p:attrNameLst>
                                      </p:cBhvr>
                                      <p:to>
                                        <p:strVal val="true"/>
                                      </p:to>
                                    </p:set>
                                  </p:childTnLst>
                                </p:cTn>
                              </p:par>
                              <p:par>
                                <p:cTn id="13" presetID="63" presetClass="path" presetSubtype="0" accel="50000" decel="50000" fill="hold" grpId="0" nodeType="withEffect">
                                  <p:stCondLst>
                                    <p:cond delay="0"/>
                                  </p:stCondLst>
                                  <p:childTnLst>
                                    <p:animMotion origin="layout" path="M 1.25E-6 3.33333E-6 L 0.05911 3.33333E-6 " pathEditMode="relative" rAng="0" ptsTypes="AA">
                                      <p:cBhvr>
                                        <p:cTn id="14" dur="1000" fill="hold"/>
                                        <p:tgtEl>
                                          <p:spTgt spid="22"/>
                                        </p:tgtEl>
                                        <p:attrNameLst>
                                          <p:attrName>ppt_x</p:attrName>
                                          <p:attrName>ppt_y</p:attrName>
                                        </p:attrNameLst>
                                      </p:cBhvr>
                                      <p:rCtr x="2900" y="0"/>
                                    </p:animMotion>
                                  </p:childTnLst>
                                </p:cTn>
                              </p:par>
                              <p:par>
                                <p:cTn id="15" presetID="63" presetClass="path" presetSubtype="0" accel="50000" decel="50000" fill="hold" grpId="0" nodeType="withEffect">
                                  <p:stCondLst>
                                    <p:cond delay="0"/>
                                  </p:stCondLst>
                                  <p:childTnLst>
                                    <p:animMotion origin="layout" path="M 2.08333E-7 3.33333E-6 L 0.05911 3.33333E-6 " pathEditMode="relative" rAng="0" ptsTypes="AA">
                                      <p:cBhvr>
                                        <p:cTn id="16" dur="1000" fill="hold"/>
                                        <p:tgtEl>
                                          <p:spTgt spid="20"/>
                                        </p:tgtEl>
                                        <p:attrNameLst>
                                          <p:attrName>ppt_x</p:attrName>
                                          <p:attrName>ppt_y</p:attrName>
                                        </p:attrNameLst>
                                      </p:cBhvr>
                                      <p:rCtr x="3000" y="0"/>
                                    </p:animMotion>
                                  </p:childTnLst>
                                </p:cTn>
                              </p:par>
                              <p:par>
                                <p:cTn id="17" presetID="63" presetClass="path" presetSubtype="0" accel="50000" decel="50000" fill="hold" grpId="0" nodeType="withEffect">
                                  <p:stCondLst>
                                    <p:cond delay="0"/>
                                  </p:stCondLst>
                                  <p:childTnLst>
                                    <p:animMotion origin="layout" path="M -4.375E-6 3.33333E-6 L 0.05899 3.33333E-6 " pathEditMode="relative" rAng="0" ptsTypes="AA">
                                      <p:cBhvr>
                                        <p:cTn id="18" dur="1000" fill="hold"/>
                                        <p:tgtEl>
                                          <p:spTgt spid="21"/>
                                        </p:tgtEl>
                                        <p:attrNameLst>
                                          <p:attrName>ppt_x</p:attrName>
                                          <p:attrName>ppt_y</p:attrName>
                                        </p:attrNameLst>
                                      </p:cBhvr>
                                      <p:rCtr x="2900" y="0"/>
                                    </p:animMotion>
                                  </p:childTnLst>
                                </p:cTn>
                              </p:par>
                              <p:par>
                                <p:cTn id="19" presetID="63" presetClass="path" presetSubtype="0" accel="50000" decel="50000" fill="hold" grpId="0" nodeType="withEffect">
                                  <p:stCondLst>
                                    <p:cond delay="0"/>
                                  </p:stCondLst>
                                  <p:childTnLst>
                                    <p:animMotion origin="layout" path="M 4.58333E-6 3.33333E-6 L 0.05898 3.33333E-6 " pathEditMode="relative" rAng="0" ptsTypes="AA">
                                      <p:cBhvr>
                                        <p:cTn id="20" dur="1000" fill="hold"/>
                                        <p:tgtEl>
                                          <p:spTgt spid="25"/>
                                        </p:tgtEl>
                                        <p:attrNameLst>
                                          <p:attrName>ppt_x</p:attrName>
                                          <p:attrName>ppt_y</p:attrName>
                                        </p:attrNameLst>
                                      </p:cBhvr>
                                      <p:rCtr x="3000" y="0"/>
                                    </p:animMotion>
                                  </p:childTnLst>
                                </p:cTn>
                              </p:par>
                              <p:par>
                                <p:cTn id="21" presetID="63" presetClass="path" presetSubtype="0" accel="50000" decel="50000" fill="hold" grpId="0" nodeType="withEffect">
                                  <p:stCondLst>
                                    <p:cond delay="0"/>
                                  </p:stCondLst>
                                  <p:childTnLst>
                                    <p:animMotion origin="layout" path="M -3.33333E-6 3.33333E-6 L 0.05899 3.33333E-6 " pathEditMode="relative" rAng="0" ptsTypes="AA">
                                      <p:cBhvr>
                                        <p:cTn id="22" dur="1000" fill="hold"/>
                                        <p:tgtEl>
                                          <p:spTgt spid="26"/>
                                        </p:tgtEl>
                                        <p:attrNameLst>
                                          <p:attrName>ppt_x</p:attrName>
                                          <p:attrName>ppt_y</p:attrName>
                                        </p:attrNameLst>
                                      </p:cBhvr>
                                      <p:rCtr x="3000" y="0"/>
                                    </p:animMotion>
                                  </p:childTnLst>
                                </p:cTn>
                              </p:par>
                              <p:par>
                                <p:cTn id="23" presetID="63" presetClass="path" presetSubtype="0" accel="50000" decel="50000" fill="hold" grpId="0" nodeType="withEffect">
                                  <p:stCondLst>
                                    <p:cond delay="0"/>
                                  </p:stCondLst>
                                  <p:childTnLst>
                                    <p:animMotion origin="layout" path="M 2.29167E-6 3.33333E-6 L 0.05898 3.33333E-6 " pathEditMode="relative" rAng="0" ptsTypes="AA">
                                      <p:cBhvr>
                                        <p:cTn id="24" dur="1000" fill="hold"/>
                                        <p:tgtEl>
                                          <p:spTgt spid="27"/>
                                        </p:tgtEl>
                                        <p:attrNameLst>
                                          <p:attrName>ppt_x</p:attrName>
                                          <p:attrName>ppt_y</p:attrName>
                                        </p:attrNameLst>
                                      </p:cBhvr>
                                      <p:rCtr x="2900" y="0"/>
                                    </p:animMotion>
                                  </p:childTnLst>
                                </p:cTn>
                              </p:par>
                              <p:par>
                                <p:cTn id="25" presetID="63" presetClass="path" presetSubtype="0" accel="50000" decel="50000" fill="hold" nodeType="withEffect">
                                  <p:stCondLst>
                                    <p:cond delay="0"/>
                                  </p:stCondLst>
                                  <p:childTnLst>
                                    <p:animMotion origin="layout" path="M 3.75E-6 1.11022E-16 L 0.05898 1.11022E-16 " pathEditMode="relative" rAng="0" ptsTypes="AA">
                                      <p:cBhvr>
                                        <p:cTn id="26" dur="1000" fill="hold"/>
                                        <p:tgtEl>
                                          <p:spTgt spid="41"/>
                                        </p:tgtEl>
                                        <p:attrNameLst>
                                          <p:attrName>ppt_x</p:attrName>
                                          <p:attrName>ppt_y</p:attrName>
                                        </p:attrNameLst>
                                      </p:cBhvr>
                                      <p:rCtr x="2900" y="0"/>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grpId="1" nodeType="clickEffect">
                                  <p:stCondLst>
                                    <p:cond delay="0"/>
                                  </p:stCondLst>
                                  <p:childTnLst>
                                    <p:animMotion origin="layout" path="M 0.05911 3.33333E-6 L 0.1181 3.33333E-6 " pathEditMode="relative" rAng="0" ptsTypes="AA">
                                      <p:cBhvr>
                                        <p:cTn id="30" dur="1000" fill="hold"/>
                                        <p:tgtEl>
                                          <p:spTgt spid="22"/>
                                        </p:tgtEl>
                                        <p:attrNameLst>
                                          <p:attrName>ppt_x</p:attrName>
                                          <p:attrName>ppt_y</p:attrName>
                                        </p:attrNameLst>
                                      </p:cBhvr>
                                      <p:rCtr x="3000" y="0"/>
                                    </p:animMotion>
                                  </p:childTnLst>
                                </p:cTn>
                              </p:par>
                              <p:par>
                                <p:cTn id="31" presetID="63" presetClass="path" presetSubtype="0" accel="50000" decel="50000" fill="hold" grpId="1" nodeType="withEffect">
                                  <p:stCondLst>
                                    <p:cond delay="0"/>
                                  </p:stCondLst>
                                  <p:childTnLst>
                                    <p:animMotion origin="layout" path="M 0.05911 3.33333E-6 L 0.1181 3.33333E-6 " pathEditMode="relative" rAng="0" ptsTypes="AA">
                                      <p:cBhvr>
                                        <p:cTn id="32" dur="1000" fill="hold"/>
                                        <p:tgtEl>
                                          <p:spTgt spid="20"/>
                                        </p:tgtEl>
                                        <p:attrNameLst>
                                          <p:attrName>ppt_x</p:attrName>
                                          <p:attrName>ppt_y</p:attrName>
                                        </p:attrNameLst>
                                      </p:cBhvr>
                                      <p:rCtr x="3000" y="0"/>
                                    </p:animMotion>
                                  </p:childTnLst>
                                </p:cTn>
                              </p:par>
                              <p:par>
                                <p:cTn id="33" presetID="63" presetClass="path" presetSubtype="0" accel="50000" decel="50000" fill="hold" grpId="1" nodeType="withEffect">
                                  <p:stCondLst>
                                    <p:cond delay="0"/>
                                  </p:stCondLst>
                                  <p:childTnLst>
                                    <p:animMotion origin="layout" path="M 0.05899 3.33333E-6 L 0.1181 3.33333E-6 " pathEditMode="relative" rAng="0" ptsTypes="AA">
                                      <p:cBhvr>
                                        <p:cTn id="34" dur="1000" fill="hold"/>
                                        <p:tgtEl>
                                          <p:spTgt spid="21"/>
                                        </p:tgtEl>
                                        <p:attrNameLst>
                                          <p:attrName>ppt_x</p:attrName>
                                          <p:attrName>ppt_y</p:attrName>
                                        </p:attrNameLst>
                                      </p:cBhvr>
                                      <p:rCtr x="2900" y="0"/>
                                    </p:animMotion>
                                  </p:childTnLst>
                                </p:cTn>
                              </p:par>
                              <p:par>
                                <p:cTn id="35" presetID="63" presetClass="path" presetSubtype="0" accel="50000" decel="50000" fill="hold" grpId="1" nodeType="withEffect">
                                  <p:stCondLst>
                                    <p:cond delay="0"/>
                                  </p:stCondLst>
                                  <p:childTnLst>
                                    <p:animMotion origin="layout" path="M 0.05898 3.33333E-6 L 0.1181 3.33333E-6 " pathEditMode="relative" rAng="0" ptsTypes="AA">
                                      <p:cBhvr>
                                        <p:cTn id="36" dur="1000" fill="hold"/>
                                        <p:tgtEl>
                                          <p:spTgt spid="25"/>
                                        </p:tgtEl>
                                        <p:attrNameLst>
                                          <p:attrName>ppt_x</p:attrName>
                                          <p:attrName>ppt_y</p:attrName>
                                        </p:attrNameLst>
                                      </p:cBhvr>
                                      <p:rCtr x="2900" y="0"/>
                                    </p:animMotion>
                                  </p:childTnLst>
                                </p:cTn>
                              </p:par>
                              <p:par>
                                <p:cTn id="37" presetID="63" presetClass="path" presetSubtype="0" accel="50000" decel="50000" fill="hold" grpId="1" nodeType="withEffect">
                                  <p:stCondLst>
                                    <p:cond delay="0"/>
                                  </p:stCondLst>
                                  <p:childTnLst>
                                    <p:animMotion origin="layout" path="M 0.05899 3.33333E-6 L 0.11797 3.33333E-6 " pathEditMode="relative" rAng="0" ptsTypes="AA">
                                      <p:cBhvr>
                                        <p:cTn id="38" dur="1000" fill="hold"/>
                                        <p:tgtEl>
                                          <p:spTgt spid="26"/>
                                        </p:tgtEl>
                                        <p:attrNameLst>
                                          <p:attrName>ppt_x</p:attrName>
                                          <p:attrName>ppt_y</p:attrName>
                                        </p:attrNameLst>
                                      </p:cBhvr>
                                      <p:rCtr x="2900" y="0"/>
                                    </p:animMotion>
                                  </p:childTnLst>
                                </p:cTn>
                              </p:par>
                              <p:par>
                                <p:cTn id="39" presetID="63" presetClass="path" presetSubtype="0" accel="50000" decel="50000" fill="hold" grpId="1" nodeType="withEffect">
                                  <p:stCondLst>
                                    <p:cond delay="0"/>
                                  </p:stCondLst>
                                  <p:childTnLst>
                                    <p:animMotion origin="layout" path="M 0.05898 3.33333E-6 L 0.11732 3.33333E-6 " pathEditMode="relative" rAng="0" ptsTypes="AA">
                                      <p:cBhvr>
                                        <p:cTn id="40" dur="1000" fill="hold"/>
                                        <p:tgtEl>
                                          <p:spTgt spid="27"/>
                                        </p:tgtEl>
                                        <p:attrNameLst>
                                          <p:attrName>ppt_x</p:attrName>
                                          <p:attrName>ppt_y</p:attrName>
                                        </p:attrNameLst>
                                      </p:cBhvr>
                                      <p:rCtr x="2900" y="0"/>
                                    </p:animMotion>
                                  </p:childTnLst>
                                </p:cTn>
                              </p:par>
                              <p:par>
                                <p:cTn id="41" presetID="1" presetClass="emph" presetSubtype="2" fill="hold" nodeType="withEffect">
                                  <p:stCondLst>
                                    <p:cond delay="0"/>
                                  </p:stCondLst>
                                  <p:childTnLst>
                                    <p:animClr clrSpc="rgb" dir="cw">
                                      <p:cBhvr>
                                        <p:cTn id="42" dur="500" fill="hold"/>
                                        <p:tgtEl>
                                          <p:spTgt spid="9"/>
                                        </p:tgtEl>
                                        <p:attrNameLst>
                                          <p:attrName>fillcolor</p:attrName>
                                        </p:attrNameLst>
                                      </p:cBhvr>
                                      <p:to>
                                        <a:srgbClr val="4472C4"/>
                                      </p:to>
                                    </p:animClr>
                                    <p:set>
                                      <p:cBhvr>
                                        <p:cTn id="43" dur="500" fill="hold"/>
                                        <p:tgtEl>
                                          <p:spTgt spid="9"/>
                                        </p:tgtEl>
                                        <p:attrNameLst>
                                          <p:attrName>fill.type</p:attrName>
                                        </p:attrNameLst>
                                      </p:cBhvr>
                                      <p:to>
                                        <p:strVal val="solid"/>
                                      </p:to>
                                    </p:set>
                                    <p:set>
                                      <p:cBhvr>
                                        <p:cTn id="44" dur="500" fill="hold"/>
                                        <p:tgtEl>
                                          <p:spTgt spid="9"/>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21"/>
                                        </p:tgtEl>
                                        <p:attrNameLst>
                                          <p:attrName>fillcolor</p:attrName>
                                        </p:attrNameLst>
                                      </p:cBhvr>
                                      <p:to>
                                        <a:srgbClr val="FFC000"/>
                                      </p:to>
                                    </p:animClr>
                                    <p:set>
                                      <p:cBhvr>
                                        <p:cTn id="47" dur="500" fill="hold"/>
                                        <p:tgtEl>
                                          <p:spTgt spid="21"/>
                                        </p:tgtEl>
                                        <p:attrNameLst>
                                          <p:attrName>fill.type</p:attrName>
                                        </p:attrNameLst>
                                      </p:cBhvr>
                                      <p:to>
                                        <p:strVal val="solid"/>
                                      </p:to>
                                    </p:set>
                                    <p:set>
                                      <p:cBhvr>
                                        <p:cTn id="48" dur="500" fill="hold"/>
                                        <p:tgtEl>
                                          <p:spTgt spid="21"/>
                                        </p:tgtEl>
                                        <p:attrNameLst>
                                          <p:attrName>fill.on</p:attrName>
                                        </p:attrNameLst>
                                      </p:cBhvr>
                                      <p:to>
                                        <p:strVal val="true"/>
                                      </p:to>
                                    </p:set>
                                  </p:childTnLst>
                                </p:cTn>
                              </p:par>
                              <p:par>
                                <p:cTn id="49" presetID="63" presetClass="path" presetSubtype="0" accel="50000" decel="50000" fill="hold" nodeType="withEffect">
                                  <p:stCondLst>
                                    <p:cond delay="0"/>
                                  </p:stCondLst>
                                  <p:childTnLst>
                                    <p:animMotion origin="layout" path="M 0.05898 1.11022E-16 L 0.11744 1.11022E-16 " pathEditMode="relative" rAng="0" ptsTypes="AA">
                                      <p:cBhvr>
                                        <p:cTn id="50" dur="1000" fill="hold"/>
                                        <p:tgtEl>
                                          <p:spTgt spid="41"/>
                                        </p:tgtEl>
                                        <p:attrNameLst>
                                          <p:attrName>ppt_x</p:attrName>
                                          <p:attrName>ppt_y</p:attrName>
                                        </p:attrNameLst>
                                      </p:cBhvr>
                                      <p:rCtr x="2900" y="0"/>
                                    </p:animMotion>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500" fill="hold"/>
                                        <p:tgtEl>
                                          <p:spTgt spid="20"/>
                                        </p:tgtEl>
                                        <p:attrNameLst>
                                          <p:attrName>fillcolor</p:attrName>
                                        </p:attrNameLst>
                                      </p:cBhvr>
                                      <p:to>
                                        <a:srgbClr val="FFC000"/>
                                      </p:to>
                                    </p:animClr>
                                    <p:set>
                                      <p:cBhvr>
                                        <p:cTn id="55" dur="500" fill="hold"/>
                                        <p:tgtEl>
                                          <p:spTgt spid="20"/>
                                        </p:tgtEl>
                                        <p:attrNameLst>
                                          <p:attrName>fill.type</p:attrName>
                                        </p:attrNameLst>
                                      </p:cBhvr>
                                      <p:to>
                                        <p:strVal val="solid"/>
                                      </p:to>
                                    </p:set>
                                    <p:set>
                                      <p:cBhvr>
                                        <p:cTn id="56" dur="500" fill="hold"/>
                                        <p:tgtEl>
                                          <p:spTgt spid="20"/>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10"/>
                                        </p:tgtEl>
                                        <p:attrNameLst>
                                          <p:attrName>fillcolor</p:attrName>
                                        </p:attrNameLst>
                                      </p:cBhvr>
                                      <p:to>
                                        <a:srgbClr val="4472C4"/>
                                      </p:to>
                                    </p:animClr>
                                    <p:set>
                                      <p:cBhvr>
                                        <p:cTn id="59" dur="500" fill="hold"/>
                                        <p:tgtEl>
                                          <p:spTgt spid="10"/>
                                        </p:tgtEl>
                                        <p:attrNameLst>
                                          <p:attrName>fill.type</p:attrName>
                                        </p:attrNameLst>
                                      </p:cBhvr>
                                      <p:to>
                                        <p:strVal val="solid"/>
                                      </p:to>
                                    </p:set>
                                    <p:set>
                                      <p:cBhvr>
                                        <p:cTn id="60" dur="500" fill="hold"/>
                                        <p:tgtEl>
                                          <p:spTgt spid="10"/>
                                        </p:tgtEl>
                                        <p:attrNameLst>
                                          <p:attrName>fill.on</p:attrName>
                                        </p:attrNameLst>
                                      </p:cBhvr>
                                      <p:to>
                                        <p:strVal val="true"/>
                                      </p:to>
                                    </p:set>
                                  </p:childTnLst>
                                </p:cTn>
                              </p:par>
                              <p:par>
                                <p:cTn id="61" presetID="63" presetClass="path" presetSubtype="0" accel="50000" decel="50000" fill="hold" grpId="2" nodeType="withEffect">
                                  <p:stCondLst>
                                    <p:cond delay="0"/>
                                  </p:stCondLst>
                                  <p:childTnLst>
                                    <p:animMotion origin="layout" path="M 0.1181 3.33333E-6 L 0.17708 3.33333E-6 " pathEditMode="relative" rAng="0" ptsTypes="AA">
                                      <p:cBhvr>
                                        <p:cTn id="62" dur="1000" fill="hold"/>
                                        <p:tgtEl>
                                          <p:spTgt spid="22"/>
                                        </p:tgtEl>
                                        <p:attrNameLst>
                                          <p:attrName>ppt_x</p:attrName>
                                          <p:attrName>ppt_y</p:attrName>
                                        </p:attrNameLst>
                                      </p:cBhvr>
                                      <p:rCtr x="3000" y="0"/>
                                    </p:animMotion>
                                  </p:childTnLst>
                                </p:cTn>
                              </p:par>
                              <p:par>
                                <p:cTn id="63" presetID="63" presetClass="path" presetSubtype="0" accel="50000" decel="50000" fill="hold" grpId="2" nodeType="withEffect">
                                  <p:stCondLst>
                                    <p:cond delay="0"/>
                                  </p:stCondLst>
                                  <p:childTnLst>
                                    <p:animMotion origin="layout" path="M 0.1181 3.33333E-6 L 0.17721 3.33333E-6 " pathEditMode="relative" rAng="0" ptsTypes="AA">
                                      <p:cBhvr>
                                        <p:cTn id="64" dur="1000" fill="hold"/>
                                        <p:tgtEl>
                                          <p:spTgt spid="20"/>
                                        </p:tgtEl>
                                        <p:attrNameLst>
                                          <p:attrName>ppt_x</p:attrName>
                                          <p:attrName>ppt_y</p:attrName>
                                        </p:attrNameLst>
                                      </p:cBhvr>
                                      <p:rCtr x="2900" y="0"/>
                                    </p:animMotion>
                                  </p:childTnLst>
                                </p:cTn>
                              </p:par>
                              <p:par>
                                <p:cTn id="65" presetID="63" presetClass="path" presetSubtype="0" accel="50000" decel="50000" fill="hold" grpId="2" nodeType="withEffect">
                                  <p:stCondLst>
                                    <p:cond delay="0"/>
                                  </p:stCondLst>
                                  <p:childTnLst>
                                    <p:animMotion origin="layout" path="M 0.1181 3.33333E-6 L 0.17709 3.33333E-6 " pathEditMode="relative" rAng="0" ptsTypes="AA">
                                      <p:cBhvr>
                                        <p:cTn id="66" dur="1000" fill="hold"/>
                                        <p:tgtEl>
                                          <p:spTgt spid="21"/>
                                        </p:tgtEl>
                                        <p:attrNameLst>
                                          <p:attrName>ppt_x</p:attrName>
                                          <p:attrName>ppt_y</p:attrName>
                                        </p:attrNameLst>
                                      </p:cBhvr>
                                      <p:rCtr x="2900" y="0"/>
                                    </p:animMotion>
                                  </p:childTnLst>
                                </p:cTn>
                              </p:par>
                              <p:par>
                                <p:cTn id="67" presetID="63" presetClass="path" presetSubtype="0" accel="50000" decel="50000" fill="hold" grpId="2" nodeType="withEffect">
                                  <p:stCondLst>
                                    <p:cond delay="0"/>
                                  </p:stCondLst>
                                  <p:childTnLst>
                                    <p:animMotion origin="layout" path="M 0.11809 3.33333E-6 L 0.17709 3.33333E-6 " pathEditMode="relative" rAng="0" ptsTypes="AA">
                                      <p:cBhvr>
                                        <p:cTn id="68" dur="1000" fill="hold"/>
                                        <p:tgtEl>
                                          <p:spTgt spid="25"/>
                                        </p:tgtEl>
                                        <p:attrNameLst>
                                          <p:attrName>ppt_x</p:attrName>
                                          <p:attrName>ppt_y</p:attrName>
                                        </p:attrNameLst>
                                      </p:cBhvr>
                                      <p:rCtr x="2900" y="0"/>
                                    </p:animMotion>
                                  </p:childTnLst>
                                </p:cTn>
                              </p:par>
                              <p:par>
                                <p:cTn id="69" presetID="63" presetClass="path" presetSubtype="0" accel="50000" decel="50000" fill="hold" grpId="2" nodeType="withEffect">
                                  <p:stCondLst>
                                    <p:cond delay="0"/>
                                  </p:stCondLst>
                                  <p:childTnLst>
                                    <p:animMotion origin="layout" path="M 0.11797 3.33333E-6 L 0.17631 3.33333E-6 " pathEditMode="relative" rAng="0" ptsTypes="AA">
                                      <p:cBhvr>
                                        <p:cTn id="70" dur="1000" fill="hold"/>
                                        <p:tgtEl>
                                          <p:spTgt spid="26"/>
                                        </p:tgtEl>
                                        <p:attrNameLst>
                                          <p:attrName>ppt_x</p:attrName>
                                          <p:attrName>ppt_y</p:attrName>
                                        </p:attrNameLst>
                                      </p:cBhvr>
                                      <p:rCtr x="2900" y="0"/>
                                    </p:animMotion>
                                  </p:childTnLst>
                                </p:cTn>
                              </p:par>
                              <p:par>
                                <p:cTn id="71" presetID="63" presetClass="path" presetSubtype="0" accel="50000" decel="50000" fill="hold" grpId="2" nodeType="withEffect">
                                  <p:stCondLst>
                                    <p:cond delay="0"/>
                                  </p:stCondLst>
                                  <p:childTnLst>
                                    <p:animMotion origin="layout" path="M 0.11732 3.33333E-6 L 0.17565 3.33333E-6 " pathEditMode="relative" rAng="0" ptsTypes="AA">
                                      <p:cBhvr>
                                        <p:cTn id="72" dur="1000" fill="hold"/>
                                        <p:tgtEl>
                                          <p:spTgt spid="27"/>
                                        </p:tgtEl>
                                        <p:attrNameLst>
                                          <p:attrName>ppt_x</p:attrName>
                                          <p:attrName>ppt_y</p:attrName>
                                        </p:attrNameLst>
                                      </p:cBhvr>
                                      <p:rCtr x="2900" y="0"/>
                                    </p:animMotion>
                                  </p:childTnLst>
                                </p:cTn>
                              </p:par>
                              <p:par>
                                <p:cTn id="73" presetID="63" presetClass="path" presetSubtype="0" accel="50000" decel="50000" fill="hold" nodeType="withEffect">
                                  <p:stCondLst>
                                    <p:cond delay="0"/>
                                  </p:stCondLst>
                                  <p:childTnLst>
                                    <p:animMotion origin="layout" path="M 0.11744 1.11022E-16 L 0.17734 1.11022E-16 " pathEditMode="relative" rAng="0" ptsTypes="AA">
                                      <p:cBhvr>
                                        <p:cTn id="74" dur="1000" fill="hold"/>
                                        <p:tgtEl>
                                          <p:spTgt spid="41"/>
                                        </p:tgtEl>
                                        <p:attrNameLst>
                                          <p:attrName>ppt_x</p:attrName>
                                          <p:attrName>ppt_y</p:attrName>
                                        </p:attrNameLst>
                                      </p:cBhvr>
                                      <p:rCtr x="30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bldLvl="0" animBg="1"/>
      <p:bldP spid="20" grpId="2" bldLvl="0" animBg="1"/>
      <p:bldP spid="21" grpId="0" bldLvl="0" animBg="1"/>
      <p:bldP spid="21" grpId="1" bldLvl="0" animBg="1"/>
      <p:bldP spid="21" grpId="2" bldLvl="0" animBg="1"/>
      <p:bldP spid="22" grpId="0" bldLvl="0" animBg="1"/>
      <p:bldP spid="22" grpId="1" bldLvl="0" animBg="1"/>
      <p:bldP spid="22" grpId="2" bldLvl="0" animBg="1"/>
      <p:bldP spid="25" grpId="0"/>
      <p:bldP spid="25" grpId="1"/>
      <p:bldP spid="25" grpId="2"/>
      <p:bldP spid="26" grpId="0" bldLvl="0" animBg="1"/>
      <p:bldP spid="26" grpId="1" bldLvl="0" animBg="1"/>
      <p:bldP spid="26" grpId="2" bldLvl="0" animBg="1"/>
      <p:bldP spid="27" grpId="0" bldLvl="0" animBg="1"/>
      <p:bldP spid="27" grpId="1" bldLvl="0" animBg="1"/>
      <p:bldP spid="27" grpId="2"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文本框 6"/>
          <p:cNvSpPr txBox="1"/>
          <p:nvPr/>
        </p:nvSpPr>
        <p:spPr>
          <a:xfrm>
            <a:off x="611566" y="1319213"/>
            <a:ext cx="6848098" cy="4001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000" b="1" dirty="0">
                <a:latin typeface="华文楷体" panose="02010600040101010101" pitchFamily="2" charset="-122"/>
                <a:ea typeface="华文楷体" panose="02010600040101010101" pitchFamily="2" charset="-122"/>
              </a:rPr>
              <a:t>前面全都是 </a:t>
            </a:r>
            <a:r>
              <a:rPr lang="en-US" altLang="zh-CN" sz="2000" b="1" dirty="0">
                <a:latin typeface="华文楷体" panose="02010600040101010101" pitchFamily="2" charset="-122"/>
                <a:ea typeface="华文楷体" panose="02010600040101010101" pitchFamily="2" charset="-122"/>
              </a:rPr>
              <a:t>‘a’ </a:t>
            </a:r>
            <a:r>
              <a:rPr lang="zh-CN" altLang="en-US" sz="2000" b="1" dirty="0">
                <a:latin typeface="华文楷体" panose="02010600040101010101" pitchFamily="2" charset="-122"/>
                <a:ea typeface="华文楷体" panose="02010600040101010101" pitchFamily="2" charset="-122"/>
              </a:rPr>
              <a:t>，却要一个一个全部和 </a:t>
            </a:r>
            <a:r>
              <a:rPr lang="en-US" altLang="zh-CN" sz="2000" b="1" dirty="0">
                <a:latin typeface="华文楷体" panose="02010600040101010101" pitchFamily="2" charset="-122"/>
                <a:ea typeface="华文楷体" panose="02010600040101010101" pitchFamily="2" charset="-122"/>
              </a:rPr>
              <a:t>‘b’ </a:t>
            </a:r>
            <a:r>
              <a:rPr lang="zh-CN" altLang="en-US" sz="2000" b="1" dirty="0">
                <a:latin typeface="华文楷体" panose="02010600040101010101" pitchFamily="2" charset="-122"/>
                <a:ea typeface="华文楷体" panose="02010600040101010101" pitchFamily="2" charset="-122"/>
              </a:rPr>
              <a:t>比较一次</a:t>
            </a:r>
          </a:p>
        </p:txBody>
      </p:sp>
      <p:sp>
        <p:nvSpPr>
          <p:cNvPr id="8" name="矩形 7"/>
          <p:cNvSpPr/>
          <p:nvPr/>
        </p:nvSpPr>
        <p:spPr>
          <a:xfrm>
            <a:off x="2014538"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2555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3095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36353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41751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4714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5254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5794375"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6335713"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7" name="直接箭头连接符 16"/>
          <p:cNvCxnSpPr/>
          <p:nvPr/>
        </p:nvCxnSpPr>
        <p:spPr>
          <a:xfrm>
            <a:off x="3900488" y="2424113"/>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3501" name="文本框 17"/>
          <p:cNvSpPr txBox="1"/>
          <p:nvPr/>
        </p:nvSpPr>
        <p:spPr>
          <a:xfrm>
            <a:off x="3798888" y="2001838"/>
            <a:ext cx="271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63502" name="文本框 18"/>
          <p:cNvSpPr txBox="1"/>
          <p:nvPr/>
        </p:nvSpPr>
        <p:spPr>
          <a:xfrm>
            <a:off x="1620838" y="294005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0" name="矩形 19"/>
          <p:cNvSpPr/>
          <p:nvPr/>
        </p:nvSpPr>
        <p:spPr>
          <a:xfrm>
            <a:off x="36353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417512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47148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3" name="直接箭头连接符 22"/>
          <p:cNvCxnSpPr/>
          <p:nvPr/>
        </p:nvCxnSpPr>
        <p:spPr>
          <a:xfrm flipV="1">
            <a:off x="3900488" y="411003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3507" name="文本框 23"/>
          <p:cNvSpPr txBox="1"/>
          <p:nvPr/>
        </p:nvSpPr>
        <p:spPr>
          <a:xfrm>
            <a:off x="3795713" y="4514850"/>
            <a:ext cx="20796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63508" name="文本框 24"/>
          <p:cNvSpPr txBox="1"/>
          <p:nvPr/>
        </p:nvSpPr>
        <p:spPr>
          <a:xfrm>
            <a:off x="3246438" y="3552825"/>
            <a:ext cx="2841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6" name="矩形 25"/>
          <p:cNvSpPr/>
          <p:nvPr/>
        </p:nvSpPr>
        <p:spPr>
          <a:xfrm>
            <a:off x="525462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7" name="矩形 26"/>
          <p:cNvSpPr/>
          <p:nvPr/>
        </p:nvSpPr>
        <p:spPr>
          <a:xfrm>
            <a:off x="5794375" y="3502025"/>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63511" name="组合 27"/>
          <p:cNvGrpSpPr/>
          <p:nvPr/>
        </p:nvGrpSpPr>
        <p:grpSpPr>
          <a:xfrm>
            <a:off x="2801938" y="5087938"/>
            <a:ext cx="3529012" cy="539750"/>
            <a:chOff x="1581294" y="5640894"/>
            <a:chExt cx="4705557" cy="720000"/>
          </a:xfrm>
        </p:grpSpPr>
        <p:sp>
          <p:nvSpPr>
            <p:cNvPr id="29" name="矩形 28"/>
            <p:cNvSpPr/>
            <p:nvPr/>
          </p:nvSpPr>
          <p:spPr>
            <a:xfrm>
              <a:off x="2686243"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3405941" y="5640894"/>
              <a:ext cx="721815"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1" name="矩形 30"/>
            <p:cNvSpPr/>
            <p:nvPr/>
          </p:nvSpPr>
          <p:spPr>
            <a:xfrm>
              <a:off x="4127756"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a:xfrm>
              <a:off x="4847454"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3" name="矩形 32"/>
            <p:cNvSpPr/>
            <p:nvPr/>
          </p:nvSpPr>
          <p:spPr>
            <a:xfrm>
              <a:off x="5567153" y="5640894"/>
              <a:ext cx="719698" cy="720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4</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3517" name="文本框 33"/>
            <p:cNvSpPr txBox="1"/>
            <p:nvPr/>
          </p:nvSpPr>
          <p:spPr>
            <a:xfrm>
              <a:off x="1581294" y="5708506"/>
              <a:ext cx="966504"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gr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文本框 4"/>
          <p:cNvSpPr txBox="1"/>
          <p:nvPr/>
        </p:nvSpPr>
        <p:spPr>
          <a:xfrm>
            <a:off x="1309688" y="1304925"/>
            <a:ext cx="6524625"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zh-CN" altLang="en-US" sz="2000" b="1" dirty="0">
                <a:latin typeface="华文楷体" panose="02010600040101010101" pitchFamily="2" charset="-122"/>
                <a:ea typeface="华文楷体" panose="02010600040101010101" pitchFamily="2" charset="-122"/>
              </a:rPr>
              <a:t>为什么会发生这种情况呢</a:t>
            </a:r>
          </a:p>
        </p:txBody>
      </p:sp>
      <p:sp>
        <p:nvSpPr>
          <p:cNvPr id="6" name="矩形 5"/>
          <p:cNvSpPr/>
          <p:nvPr/>
        </p:nvSpPr>
        <p:spPr>
          <a:xfrm>
            <a:off x="2014538" y="2889250"/>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5558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30956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6353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41751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4714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x</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2" name="矩形 11"/>
          <p:cNvSpPr/>
          <p:nvPr/>
        </p:nvSpPr>
        <p:spPr>
          <a:xfrm>
            <a:off x="5254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y</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15" name="直接箭头连接符 14"/>
          <p:cNvCxnSpPr/>
          <p:nvPr/>
        </p:nvCxnSpPr>
        <p:spPr>
          <a:xfrm>
            <a:off x="4981575" y="245268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523" name="文本框 15"/>
          <p:cNvSpPr txBox="1"/>
          <p:nvPr/>
        </p:nvSpPr>
        <p:spPr>
          <a:xfrm>
            <a:off x="4879975" y="2030413"/>
            <a:ext cx="2730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64524" name="文本框 16"/>
          <p:cNvSpPr txBox="1"/>
          <p:nvPr/>
        </p:nvSpPr>
        <p:spPr>
          <a:xfrm>
            <a:off x="1620838" y="294005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18" name="矩形 17"/>
          <p:cNvSpPr/>
          <p:nvPr/>
        </p:nvSpPr>
        <p:spPr>
          <a:xfrm>
            <a:off x="2014538" y="3502025"/>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25558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30956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21" name="直接箭头连接符 20"/>
          <p:cNvCxnSpPr/>
          <p:nvPr/>
        </p:nvCxnSpPr>
        <p:spPr>
          <a:xfrm flipV="1">
            <a:off x="4981575" y="4070350"/>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4529" name="文本框 21"/>
          <p:cNvSpPr txBox="1"/>
          <p:nvPr/>
        </p:nvSpPr>
        <p:spPr>
          <a:xfrm>
            <a:off x="4878388" y="44751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64530" name="文本框 22"/>
          <p:cNvSpPr txBox="1"/>
          <p:nvPr/>
        </p:nvSpPr>
        <p:spPr>
          <a:xfrm>
            <a:off x="1625600" y="3552825"/>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4" name="矩形 23"/>
          <p:cNvSpPr/>
          <p:nvPr/>
        </p:nvSpPr>
        <p:spPr>
          <a:xfrm>
            <a:off x="36353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矩形 24"/>
          <p:cNvSpPr/>
          <p:nvPr/>
        </p:nvSpPr>
        <p:spPr>
          <a:xfrm>
            <a:off x="41751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64533" name="组合 25"/>
          <p:cNvGrpSpPr/>
          <p:nvPr/>
        </p:nvGrpSpPr>
        <p:grpSpPr>
          <a:xfrm>
            <a:off x="1185863" y="5087938"/>
            <a:ext cx="4068762" cy="539750"/>
            <a:chOff x="1581294" y="5640893"/>
            <a:chExt cx="5425557" cy="720001"/>
          </a:xfrm>
        </p:grpSpPr>
        <p:sp>
          <p:nvSpPr>
            <p:cNvPr id="27" name="矩形 26"/>
            <p:cNvSpPr/>
            <p:nvPr/>
          </p:nvSpPr>
          <p:spPr>
            <a:xfrm>
              <a:off x="2686304"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3406043" y="5640893"/>
              <a:ext cx="721855"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 name="矩形 28"/>
            <p:cNvSpPr/>
            <p:nvPr/>
          </p:nvSpPr>
          <p:spPr>
            <a:xfrm>
              <a:off x="4127897"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4847636"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1" name="矩形 30"/>
            <p:cNvSpPr/>
            <p:nvPr/>
          </p:nvSpPr>
          <p:spPr>
            <a:xfrm>
              <a:off x="5567374"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4541" name="文本框 31"/>
            <p:cNvSpPr txBox="1"/>
            <p:nvPr/>
          </p:nvSpPr>
          <p:spPr>
            <a:xfrm>
              <a:off x="1581294" y="5708506"/>
              <a:ext cx="966504"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43" name="矩形 42"/>
            <p:cNvSpPr/>
            <p:nvPr/>
          </p:nvSpPr>
          <p:spPr>
            <a:xfrm>
              <a:off x="6287113"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sp>
        <p:nvSpPr>
          <p:cNvPr id="35" name="矩形 34"/>
          <p:cNvSpPr/>
          <p:nvPr/>
        </p:nvSpPr>
        <p:spPr>
          <a:xfrm>
            <a:off x="47148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4" name="矩形 43"/>
          <p:cNvSpPr/>
          <p:nvPr/>
        </p:nvSpPr>
        <p:spPr>
          <a:xfrm>
            <a:off x="5794375"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z</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014538" y="2889250"/>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3" name="矩形 32"/>
          <p:cNvSpPr/>
          <p:nvPr/>
        </p:nvSpPr>
        <p:spPr>
          <a:xfrm>
            <a:off x="25558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4" name="矩形 33"/>
          <p:cNvSpPr/>
          <p:nvPr/>
        </p:nvSpPr>
        <p:spPr>
          <a:xfrm>
            <a:off x="30956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5" name="矩形 34"/>
          <p:cNvSpPr/>
          <p:nvPr/>
        </p:nvSpPr>
        <p:spPr>
          <a:xfrm>
            <a:off x="363537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a:xfrm>
            <a:off x="4175125" y="2889250"/>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7" name="矩形 36"/>
          <p:cNvSpPr/>
          <p:nvPr/>
        </p:nvSpPr>
        <p:spPr>
          <a:xfrm>
            <a:off x="471487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x</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8" name="矩形 37"/>
          <p:cNvSpPr/>
          <p:nvPr/>
        </p:nvSpPr>
        <p:spPr>
          <a:xfrm>
            <a:off x="5254625" y="2889250"/>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y</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39" name="直接箭头连接符 38"/>
          <p:cNvCxnSpPr/>
          <p:nvPr/>
        </p:nvCxnSpPr>
        <p:spPr>
          <a:xfrm>
            <a:off x="4981575" y="2452688"/>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5546" name="文本框 39"/>
          <p:cNvSpPr txBox="1"/>
          <p:nvPr/>
        </p:nvSpPr>
        <p:spPr>
          <a:xfrm>
            <a:off x="4879975" y="2030413"/>
            <a:ext cx="273050"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sp>
        <p:nvSpPr>
          <p:cNvPr id="65547" name="文本框 40"/>
          <p:cNvSpPr txBox="1"/>
          <p:nvPr/>
        </p:nvSpPr>
        <p:spPr>
          <a:xfrm>
            <a:off x="1620838" y="2940050"/>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42" name="矩形 41"/>
          <p:cNvSpPr/>
          <p:nvPr/>
        </p:nvSpPr>
        <p:spPr>
          <a:xfrm>
            <a:off x="2014538" y="3502025"/>
            <a:ext cx="541338"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3" name="矩形 42"/>
          <p:cNvSpPr/>
          <p:nvPr/>
        </p:nvSpPr>
        <p:spPr>
          <a:xfrm>
            <a:off x="25558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4" name="矩形 43"/>
          <p:cNvSpPr/>
          <p:nvPr/>
        </p:nvSpPr>
        <p:spPr>
          <a:xfrm>
            <a:off x="30956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cxnSp>
        <p:nvCxnSpPr>
          <p:cNvPr id="45" name="直接箭头连接符 44"/>
          <p:cNvCxnSpPr/>
          <p:nvPr/>
        </p:nvCxnSpPr>
        <p:spPr>
          <a:xfrm flipV="1">
            <a:off x="4981575" y="4070350"/>
            <a:ext cx="0" cy="40481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5552" name="文本框 45"/>
          <p:cNvSpPr txBox="1"/>
          <p:nvPr/>
        </p:nvSpPr>
        <p:spPr>
          <a:xfrm>
            <a:off x="4878388" y="4475163"/>
            <a:ext cx="206375"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sp>
        <p:nvSpPr>
          <p:cNvPr id="47" name="文本框 46"/>
          <p:cNvSpPr txBox="1"/>
          <p:nvPr/>
        </p:nvSpPr>
        <p:spPr>
          <a:xfrm>
            <a:off x="1625600" y="3552825"/>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48" name="矩形 47"/>
          <p:cNvSpPr/>
          <p:nvPr/>
        </p:nvSpPr>
        <p:spPr>
          <a:xfrm>
            <a:off x="363537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49" name="矩形 48"/>
          <p:cNvSpPr/>
          <p:nvPr/>
        </p:nvSpPr>
        <p:spPr>
          <a:xfrm>
            <a:off x="4175125" y="3502025"/>
            <a:ext cx="539750" cy="53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50" name="组合 49"/>
          <p:cNvGrpSpPr/>
          <p:nvPr/>
        </p:nvGrpSpPr>
        <p:grpSpPr>
          <a:xfrm>
            <a:off x="1185863" y="5087938"/>
            <a:ext cx="4068762" cy="539750"/>
            <a:chOff x="1581294" y="5640893"/>
            <a:chExt cx="5425557" cy="720001"/>
          </a:xfrm>
        </p:grpSpPr>
        <p:sp>
          <p:nvSpPr>
            <p:cNvPr id="51" name="矩形 50"/>
            <p:cNvSpPr/>
            <p:nvPr/>
          </p:nvSpPr>
          <p:spPr>
            <a:xfrm>
              <a:off x="2686304"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2" name="矩形 51"/>
            <p:cNvSpPr/>
            <p:nvPr/>
          </p:nvSpPr>
          <p:spPr>
            <a:xfrm>
              <a:off x="3406043" y="5640893"/>
              <a:ext cx="721855"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3" name="矩形 52"/>
            <p:cNvSpPr/>
            <p:nvPr/>
          </p:nvSpPr>
          <p:spPr>
            <a:xfrm>
              <a:off x="4127897"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4" name="矩形 53"/>
            <p:cNvSpPr/>
            <p:nvPr/>
          </p:nvSpPr>
          <p:spPr>
            <a:xfrm>
              <a:off x="4847636"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5" name="矩形 54"/>
            <p:cNvSpPr/>
            <p:nvPr/>
          </p:nvSpPr>
          <p:spPr>
            <a:xfrm>
              <a:off x="5567374"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2</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5566" name="文本框 55"/>
            <p:cNvSpPr txBox="1"/>
            <p:nvPr/>
          </p:nvSpPr>
          <p:spPr>
            <a:xfrm>
              <a:off x="1581294" y="5708506"/>
              <a:ext cx="966504"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a:t>
              </a:r>
              <a:endParaRPr lang="zh-CN" altLang="en-US" sz="2400" b="1" dirty="0">
                <a:latin typeface="Adobe Garamond Pro Bold" panose="02020702060506020403" pitchFamily="18" charset="0"/>
                <a:ea typeface="楷体_GB2312"/>
              </a:endParaRPr>
            </a:p>
          </p:txBody>
        </p:sp>
        <p:sp>
          <p:nvSpPr>
            <p:cNvPr id="57" name="矩形 56"/>
            <p:cNvSpPr/>
            <p:nvPr/>
          </p:nvSpPr>
          <p:spPr>
            <a:xfrm>
              <a:off x="6287113" y="5640893"/>
              <a:ext cx="719738" cy="7200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3</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sp>
        <p:nvSpPr>
          <p:cNvPr id="58" name="矩形 57"/>
          <p:cNvSpPr/>
          <p:nvPr/>
        </p:nvSpPr>
        <p:spPr>
          <a:xfrm>
            <a:off x="4714875" y="3502025"/>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59" name="矩形 58"/>
          <p:cNvSpPr/>
          <p:nvPr/>
        </p:nvSpPr>
        <p:spPr>
          <a:xfrm>
            <a:off x="5794375" y="2889250"/>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z</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5559" name="文本框 60"/>
          <p:cNvSpPr txBox="1"/>
          <p:nvPr/>
        </p:nvSpPr>
        <p:spPr>
          <a:xfrm>
            <a:off x="683571" y="932677"/>
            <a:ext cx="7150742" cy="4000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当检测到</a:t>
            </a:r>
            <a:r>
              <a:rPr lang="en-US" altLang="zh-CN" sz="2000" b="1" dirty="0">
                <a:latin typeface="华文楷体" panose="02010600040101010101" pitchFamily="2" charset="-122"/>
                <a:ea typeface="华文楷体" panose="02010600040101010101" pitchFamily="2" charset="-122"/>
              </a:rPr>
              <a:t>‘c’</a:t>
            </a:r>
            <a:r>
              <a:rPr lang="zh-CN" altLang="en-US" sz="2000" b="1" dirty="0">
                <a:latin typeface="华文楷体" panose="02010600040101010101" pitchFamily="2" charset="-122"/>
                <a:ea typeface="华文楷体" panose="02010600040101010101" pitchFamily="2" charset="-122"/>
              </a:rPr>
              <a:t>和</a:t>
            </a:r>
            <a:r>
              <a:rPr lang="en-US" altLang="zh-CN" sz="2000" b="1" dirty="0">
                <a:latin typeface="华文楷体" panose="02010600040101010101" pitchFamily="2" charset="-122"/>
                <a:ea typeface="华文楷体" panose="02010600040101010101" pitchFamily="2" charset="-122"/>
              </a:rPr>
              <a:t>‘x’</a:t>
            </a:r>
            <a:r>
              <a:rPr lang="zh-CN" altLang="en-US" sz="2000" b="1" dirty="0">
                <a:latin typeface="华文楷体" panose="02010600040101010101" pitchFamily="2" charset="-122"/>
                <a:ea typeface="华文楷体" panose="02010600040101010101" pitchFamily="2" charset="-122"/>
              </a:rPr>
              <a:t>不同时，</a:t>
            </a:r>
            <a:r>
              <a:rPr lang="en-US" altLang="zh-CN" sz="2000" b="1" dirty="0">
                <a:latin typeface="华文楷体" panose="02010600040101010101" pitchFamily="2" charset="-122"/>
                <a:ea typeface="华文楷体" panose="02010600040101010101" pitchFamily="2" charset="-122"/>
              </a:rPr>
              <a:t>j</a:t>
            </a:r>
            <a:r>
              <a:rPr lang="zh-CN" altLang="en-US" sz="2000" b="1" dirty="0">
                <a:latin typeface="华文楷体" panose="02010600040101010101" pitchFamily="2" charset="-122"/>
                <a:ea typeface="华文楷体" panose="02010600040101010101" pitchFamily="2" charset="-122"/>
              </a:rPr>
              <a:t>会回溯为</a:t>
            </a:r>
            <a:r>
              <a:rPr lang="en-US" altLang="zh-CN" sz="2000" b="1" dirty="0">
                <a:latin typeface="华文楷体" panose="02010600040101010101" pitchFamily="2" charset="-122"/>
                <a:ea typeface="华文楷体" panose="02010600040101010101" pitchFamily="2" charset="-122"/>
              </a:rPr>
              <a:t>next[6]=3</a:t>
            </a:r>
            <a:r>
              <a:rPr lang="zh-CN" altLang="en-US" sz="2000" b="1" dirty="0">
                <a:latin typeface="华文楷体" panose="02010600040101010101" pitchFamily="2" charset="-122"/>
                <a:ea typeface="华文楷体" panose="02010600040101010101" pitchFamily="2" charset="-122"/>
              </a:rPr>
              <a:t>。</a:t>
            </a:r>
          </a:p>
        </p:txBody>
      </p:sp>
      <p:sp>
        <p:nvSpPr>
          <p:cNvPr id="63" name="文本框 62"/>
          <p:cNvSpPr txBox="1"/>
          <p:nvPr/>
        </p:nvSpPr>
        <p:spPr>
          <a:xfrm>
            <a:off x="683570" y="1447800"/>
            <a:ext cx="7150744" cy="70802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此时</a:t>
            </a:r>
            <a:r>
              <a:rPr lang="en-US" altLang="zh-CN" sz="2000" b="1" dirty="0">
                <a:latin typeface="华文楷体" panose="02010600040101010101" pitchFamily="2" charset="-122"/>
                <a:ea typeface="华文楷体" panose="02010600040101010101" pitchFamily="2" charset="-122"/>
              </a:rPr>
              <a:t>t[j]</a:t>
            </a:r>
            <a:r>
              <a:rPr lang="zh-CN" altLang="en-US" sz="2000" b="1" dirty="0">
                <a:latin typeface="华文楷体" panose="02010600040101010101" pitchFamily="2" charset="-122"/>
                <a:ea typeface="华文楷体" panose="02010600040101010101" pitchFamily="2" charset="-122"/>
              </a:rPr>
              <a:t>仍为</a:t>
            </a:r>
            <a:r>
              <a:rPr lang="en-US" altLang="zh-CN" sz="2000" b="1" dirty="0">
                <a:latin typeface="华文楷体" panose="02010600040101010101" pitchFamily="2" charset="-122"/>
                <a:ea typeface="华文楷体" panose="02010600040101010101" pitchFamily="2" charset="-122"/>
              </a:rPr>
              <a:t>‘c’</a:t>
            </a:r>
            <a:r>
              <a:rPr lang="zh-CN" altLang="en-US" sz="2000" b="1" dirty="0">
                <a:latin typeface="华文楷体" panose="02010600040101010101" pitchFamily="2" charset="-122"/>
                <a:ea typeface="华文楷体" panose="02010600040101010101" pitchFamily="2" charset="-122"/>
              </a:rPr>
              <a:t>。已经得知</a:t>
            </a:r>
            <a:r>
              <a:rPr lang="en-US" altLang="zh-CN" sz="2000" b="1" dirty="0">
                <a:latin typeface="华文楷体" panose="02010600040101010101" pitchFamily="2" charset="-122"/>
                <a:ea typeface="华文楷体" panose="02010600040101010101" pitchFamily="2" charset="-122"/>
              </a:rPr>
              <a:t>‘c’!= ‘x’</a:t>
            </a:r>
            <a:r>
              <a:rPr lang="zh-CN" altLang="en-US" sz="2000" b="1" dirty="0">
                <a:latin typeface="华文楷体" panose="02010600040101010101" pitchFamily="2" charset="-122"/>
                <a:ea typeface="华文楷体" panose="02010600040101010101" pitchFamily="2" charset="-122"/>
              </a:rPr>
              <a:t>，但仍需要再次判断后，才能让</a:t>
            </a:r>
            <a:r>
              <a:rPr lang="en-US" altLang="zh-CN" sz="2000" b="1" dirty="0">
                <a:latin typeface="华文楷体" panose="02010600040101010101" pitchFamily="2" charset="-122"/>
                <a:ea typeface="华文楷体" panose="02010600040101010101" pitchFamily="2" charset="-122"/>
              </a:rPr>
              <a:t>j</a:t>
            </a:r>
            <a:r>
              <a:rPr lang="zh-CN" altLang="en-US" sz="2000" b="1" dirty="0">
                <a:latin typeface="华文楷体" panose="02010600040101010101" pitchFamily="2" charset="-122"/>
                <a:ea typeface="华文楷体" panose="02010600040101010101" pitchFamily="2" charset="-122"/>
              </a:rPr>
              <a:t>回溯到正确的位置</a:t>
            </a:r>
            <a:r>
              <a:rPr lang="en-US" altLang="zh-CN" sz="2000" b="1" dirty="0">
                <a:latin typeface="华文楷体" panose="02010600040101010101" pitchFamily="2" charset="-122"/>
                <a:ea typeface="华文楷体" panose="02010600040101010101" pitchFamily="2" charset="-122"/>
              </a:rPr>
              <a:t>next[3]=1</a:t>
            </a:r>
            <a:r>
              <a:rPr lang="zh-CN" altLang="en-US" sz="2000" b="1" dirty="0">
                <a:latin typeface="华文楷体" panose="02010600040101010101" pitchFamily="2" charset="-122"/>
                <a:ea typeface="华文楷体" panose="02010600040101010101" pitchFamily="2" charset="-122"/>
              </a:rPr>
              <a:t>。</a:t>
            </a: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54167E-6 1.11022E-16 L 0.17774 0.00046 " pathEditMode="relative" rAng="0" ptsTypes="AA">
                                      <p:cBhvr>
                                        <p:cTn id="6" dur="1000" fill="hold"/>
                                        <p:tgtEl>
                                          <p:spTgt spid="50"/>
                                        </p:tgtEl>
                                        <p:attrNameLst>
                                          <p:attrName>ppt_x</p:attrName>
                                          <p:attrName>ppt_y</p:attrName>
                                        </p:attrNameLst>
                                      </p:cBhvr>
                                      <p:rCtr x="8900" y="0"/>
                                    </p:animMotion>
                                  </p:childTnLst>
                                </p:cTn>
                              </p:par>
                              <p:par>
                                <p:cTn id="7" presetID="1" presetClass="emph" presetSubtype="2" fill="hold" nodeType="withEffect">
                                  <p:stCondLst>
                                    <p:cond delay="0"/>
                                  </p:stCondLst>
                                  <p:childTnLst>
                                    <p:animClr clrSpc="rgb" dir="cw">
                                      <p:cBhvr>
                                        <p:cTn id="8" dur="500" fill="hold"/>
                                        <p:tgtEl>
                                          <p:spTgt spid="44"/>
                                        </p:tgtEl>
                                        <p:attrNameLst>
                                          <p:attrName>fillcolor</p:attrName>
                                        </p:attrNameLst>
                                      </p:cBhvr>
                                      <p:to>
                                        <a:srgbClr val="FFC000"/>
                                      </p:to>
                                    </p:animClr>
                                    <p:set>
                                      <p:cBhvr>
                                        <p:cTn id="9" dur="500" fill="hold"/>
                                        <p:tgtEl>
                                          <p:spTgt spid="44"/>
                                        </p:tgtEl>
                                        <p:attrNameLst>
                                          <p:attrName>fill.type</p:attrName>
                                        </p:attrNameLst>
                                      </p:cBhvr>
                                      <p:to>
                                        <p:strVal val="solid"/>
                                      </p:to>
                                    </p:set>
                                    <p:set>
                                      <p:cBhvr>
                                        <p:cTn id="10" dur="500" fill="hold"/>
                                        <p:tgtEl>
                                          <p:spTgt spid="44"/>
                                        </p:tgtEl>
                                        <p:attrNameLst>
                                          <p:attrName>fill.on</p:attrName>
                                        </p:attrNameLst>
                                      </p:cBhvr>
                                      <p:to>
                                        <p:strVal val="true"/>
                                      </p:to>
                                    </p:set>
                                  </p:childTnLst>
                                </p:cTn>
                              </p:par>
                              <p:par>
                                <p:cTn id="11" presetID="1" presetClass="emph" presetSubtype="2" fill="hold" nodeType="withEffect">
                                  <p:stCondLst>
                                    <p:cond delay="0"/>
                                  </p:stCondLst>
                                  <p:childTnLst>
                                    <p:animClr clrSpc="rgb" dir="cw">
                                      <p:cBhvr>
                                        <p:cTn id="12" dur="500" fill="hold"/>
                                        <p:tgtEl>
                                          <p:spTgt spid="48"/>
                                        </p:tgtEl>
                                        <p:attrNameLst>
                                          <p:attrName>fillcolor</p:attrName>
                                        </p:attrNameLst>
                                      </p:cBhvr>
                                      <p:to>
                                        <a:srgbClr val="FFC000"/>
                                      </p:to>
                                    </p:animClr>
                                    <p:set>
                                      <p:cBhvr>
                                        <p:cTn id="13" dur="500" fill="hold"/>
                                        <p:tgtEl>
                                          <p:spTgt spid="48"/>
                                        </p:tgtEl>
                                        <p:attrNameLst>
                                          <p:attrName>fill.type</p:attrName>
                                        </p:attrNameLst>
                                      </p:cBhvr>
                                      <p:to>
                                        <p:strVal val="solid"/>
                                      </p:to>
                                    </p:set>
                                    <p:set>
                                      <p:cBhvr>
                                        <p:cTn id="14" dur="500" fill="hold"/>
                                        <p:tgtEl>
                                          <p:spTgt spid="48"/>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49"/>
                                        </p:tgtEl>
                                        <p:attrNameLst>
                                          <p:attrName>fillcolor</p:attrName>
                                        </p:attrNameLst>
                                      </p:cBhvr>
                                      <p:to>
                                        <a:srgbClr val="FFC000"/>
                                      </p:to>
                                    </p:animClr>
                                    <p:set>
                                      <p:cBhvr>
                                        <p:cTn id="17" dur="500" fill="hold"/>
                                        <p:tgtEl>
                                          <p:spTgt spid="49"/>
                                        </p:tgtEl>
                                        <p:attrNameLst>
                                          <p:attrName>fill.type</p:attrName>
                                        </p:attrNameLst>
                                      </p:cBhvr>
                                      <p:to>
                                        <p:strVal val="solid"/>
                                      </p:to>
                                    </p:set>
                                    <p:set>
                                      <p:cBhvr>
                                        <p:cTn id="18" dur="500" fill="hold"/>
                                        <p:tgtEl>
                                          <p:spTgt spid="49"/>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34"/>
                                        </p:tgtEl>
                                        <p:attrNameLst>
                                          <p:attrName>fillcolor</p:attrName>
                                        </p:attrNameLst>
                                      </p:cBhvr>
                                      <p:to>
                                        <a:srgbClr val="4472C4"/>
                                      </p:to>
                                    </p:animClr>
                                    <p:set>
                                      <p:cBhvr>
                                        <p:cTn id="21" dur="500" fill="hold"/>
                                        <p:tgtEl>
                                          <p:spTgt spid="34"/>
                                        </p:tgtEl>
                                        <p:attrNameLst>
                                          <p:attrName>fill.type</p:attrName>
                                        </p:attrNameLst>
                                      </p:cBhvr>
                                      <p:to>
                                        <p:strVal val="solid"/>
                                      </p:to>
                                    </p:set>
                                    <p:set>
                                      <p:cBhvr>
                                        <p:cTn id="22" dur="500" fill="hold"/>
                                        <p:tgtEl>
                                          <p:spTgt spid="34"/>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33"/>
                                        </p:tgtEl>
                                        <p:attrNameLst>
                                          <p:attrName>fillcolor</p:attrName>
                                        </p:attrNameLst>
                                      </p:cBhvr>
                                      <p:to>
                                        <a:srgbClr val="4472C4"/>
                                      </p:to>
                                    </p:animClr>
                                    <p:set>
                                      <p:cBhvr>
                                        <p:cTn id="25" dur="500" fill="hold"/>
                                        <p:tgtEl>
                                          <p:spTgt spid="33"/>
                                        </p:tgtEl>
                                        <p:attrNameLst>
                                          <p:attrName>fill.type</p:attrName>
                                        </p:attrNameLst>
                                      </p:cBhvr>
                                      <p:to>
                                        <p:strVal val="solid"/>
                                      </p:to>
                                    </p:set>
                                    <p:set>
                                      <p:cBhvr>
                                        <p:cTn id="26" dur="500" fill="hold"/>
                                        <p:tgtEl>
                                          <p:spTgt spid="33"/>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500" fill="hold"/>
                                        <p:tgtEl>
                                          <p:spTgt spid="32"/>
                                        </p:tgtEl>
                                        <p:attrNameLst>
                                          <p:attrName>fillcolor</p:attrName>
                                        </p:attrNameLst>
                                      </p:cBhvr>
                                      <p:to>
                                        <a:srgbClr val="4472C4"/>
                                      </p:to>
                                    </p:animClr>
                                    <p:set>
                                      <p:cBhvr>
                                        <p:cTn id="29" dur="500" fill="hold"/>
                                        <p:tgtEl>
                                          <p:spTgt spid="32"/>
                                        </p:tgtEl>
                                        <p:attrNameLst>
                                          <p:attrName>fill.type</p:attrName>
                                        </p:attrNameLst>
                                      </p:cBhvr>
                                      <p:to>
                                        <p:strVal val="solid"/>
                                      </p:to>
                                    </p:set>
                                    <p:set>
                                      <p:cBhvr>
                                        <p:cTn id="30" dur="500" fill="hold"/>
                                        <p:tgtEl>
                                          <p:spTgt spid="32"/>
                                        </p:tgtEl>
                                        <p:attrNameLst>
                                          <p:attrName>fill.on</p:attrName>
                                        </p:attrNameLst>
                                      </p:cBhvr>
                                      <p:to>
                                        <p:strVal val="true"/>
                                      </p:to>
                                    </p:set>
                                  </p:childTnLst>
                                </p:cTn>
                              </p:par>
                              <p:par>
                                <p:cTn id="31" presetID="63" presetClass="path" presetSubtype="0" accel="50000" decel="50000" fill="hold" grpId="0" nodeType="withEffect">
                                  <p:stCondLst>
                                    <p:cond delay="0"/>
                                  </p:stCondLst>
                                  <p:childTnLst>
                                    <p:animMotion origin="layout" path="M 1.25E-6 3.33333E-6 L 0.17721 3.33333E-6 " pathEditMode="relative" rAng="0" ptsTypes="AA">
                                      <p:cBhvr>
                                        <p:cTn id="32" dur="1000" fill="hold"/>
                                        <p:tgtEl>
                                          <p:spTgt spid="44"/>
                                        </p:tgtEl>
                                        <p:attrNameLst>
                                          <p:attrName>ppt_x</p:attrName>
                                          <p:attrName>ppt_y</p:attrName>
                                        </p:attrNameLst>
                                      </p:cBhvr>
                                      <p:rCtr x="8800" y="0"/>
                                    </p:animMotion>
                                  </p:childTnLst>
                                </p:cTn>
                              </p:par>
                              <p:par>
                                <p:cTn id="33" presetID="63" presetClass="path" presetSubtype="0" accel="50000" decel="50000" fill="hold" grpId="0" nodeType="withEffect">
                                  <p:stCondLst>
                                    <p:cond delay="0"/>
                                  </p:stCondLst>
                                  <p:childTnLst>
                                    <p:animMotion origin="layout" path="M -3.33333E-6 3.33333E-6 L 0.17709 3.33333E-6 " pathEditMode="relative" rAng="0" ptsTypes="AA">
                                      <p:cBhvr>
                                        <p:cTn id="34" dur="1000" fill="hold"/>
                                        <p:tgtEl>
                                          <p:spTgt spid="48"/>
                                        </p:tgtEl>
                                        <p:attrNameLst>
                                          <p:attrName>ppt_x</p:attrName>
                                          <p:attrName>ppt_y</p:attrName>
                                        </p:attrNameLst>
                                      </p:cBhvr>
                                      <p:rCtr x="8900" y="0"/>
                                    </p:animMotion>
                                  </p:childTnLst>
                                </p:cTn>
                              </p:par>
                              <p:par>
                                <p:cTn id="35" presetID="63" presetClass="path" presetSubtype="0" accel="50000" decel="50000" fill="hold" grpId="0" nodeType="withEffect">
                                  <p:stCondLst>
                                    <p:cond delay="0"/>
                                  </p:stCondLst>
                                  <p:childTnLst>
                                    <p:animMotion origin="layout" path="M 2.29167E-6 3.33333E-6 L 0.17643 3.33333E-6 " pathEditMode="relative" rAng="0" ptsTypes="AA">
                                      <p:cBhvr>
                                        <p:cTn id="36" dur="1000" fill="hold"/>
                                        <p:tgtEl>
                                          <p:spTgt spid="49"/>
                                        </p:tgtEl>
                                        <p:attrNameLst>
                                          <p:attrName>ppt_x</p:attrName>
                                          <p:attrName>ppt_y</p:attrName>
                                        </p:attrNameLst>
                                      </p:cBhvr>
                                      <p:rCtr x="8800" y="0"/>
                                    </p:animMotion>
                                  </p:childTnLst>
                                </p:cTn>
                              </p:par>
                              <p:par>
                                <p:cTn id="37" presetID="63" presetClass="path" presetSubtype="0" accel="50000" decel="50000" fill="hold" grpId="0" nodeType="withEffect">
                                  <p:stCondLst>
                                    <p:cond delay="0"/>
                                  </p:stCondLst>
                                  <p:childTnLst>
                                    <p:animMotion origin="layout" path="M 2.08333E-7 3.33333E-6 L 0.17721 3.33333E-6 " pathEditMode="relative" rAng="0" ptsTypes="AA">
                                      <p:cBhvr>
                                        <p:cTn id="38" dur="1000" fill="hold"/>
                                        <p:tgtEl>
                                          <p:spTgt spid="42"/>
                                        </p:tgtEl>
                                        <p:attrNameLst>
                                          <p:attrName>ppt_x</p:attrName>
                                          <p:attrName>ppt_y</p:attrName>
                                        </p:attrNameLst>
                                      </p:cBhvr>
                                      <p:rCtr x="8900" y="0"/>
                                    </p:animMotion>
                                  </p:childTnLst>
                                </p:cTn>
                              </p:par>
                              <p:par>
                                <p:cTn id="39" presetID="63" presetClass="path" presetSubtype="0" accel="50000" decel="50000" fill="hold" grpId="0" nodeType="withEffect">
                                  <p:stCondLst>
                                    <p:cond delay="0"/>
                                  </p:stCondLst>
                                  <p:childTnLst>
                                    <p:animMotion origin="layout" path="M -4.375E-6 3.33333E-6 L 0.17709 3.33333E-6 " pathEditMode="relative" rAng="0" ptsTypes="AA">
                                      <p:cBhvr>
                                        <p:cTn id="40" dur="1000" fill="hold"/>
                                        <p:tgtEl>
                                          <p:spTgt spid="43"/>
                                        </p:tgtEl>
                                        <p:attrNameLst>
                                          <p:attrName>ppt_x</p:attrName>
                                          <p:attrName>ppt_y</p:attrName>
                                        </p:attrNameLst>
                                      </p:cBhvr>
                                      <p:rCtr x="8800" y="0"/>
                                    </p:animMotion>
                                  </p:childTnLst>
                                </p:cTn>
                              </p:par>
                              <p:par>
                                <p:cTn id="41" presetID="63" presetClass="path" presetSubtype="0" accel="50000" decel="50000" fill="hold" grpId="0" nodeType="withEffect">
                                  <p:stCondLst>
                                    <p:cond delay="0"/>
                                  </p:stCondLst>
                                  <p:childTnLst>
                                    <p:animMotion origin="layout" path="M 4.58333E-6 3.33333E-6 L 0.17709 3.33333E-6 " pathEditMode="relative" rAng="0" ptsTypes="AA">
                                      <p:cBhvr>
                                        <p:cTn id="42" dur="1000" fill="hold"/>
                                        <p:tgtEl>
                                          <p:spTgt spid="47"/>
                                        </p:tgtEl>
                                        <p:attrNameLst>
                                          <p:attrName>ppt_x</p:attrName>
                                          <p:attrName>ppt_y</p:attrName>
                                        </p:attrNameLst>
                                      </p:cBhvr>
                                      <p:rCtr x="8800" y="0"/>
                                    </p:animMotion>
                                  </p:childTnLst>
                                </p:cTn>
                              </p:par>
                              <p:par>
                                <p:cTn id="43" presetID="63" presetClass="path" presetSubtype="0" accel="50000" decel="50000" fill="hold" grpId="0" nodeType="withEffect">
                                  <p:stCondLst>
                                    <p:cond delay="0"/>
                                  </p:stCondLst>
                                  <p:childTnLst>
                                    <p:animMotion origin="layout" path="M -2.29167E-6 3.33333E-6 L 0.17643 3.33333E-6 " pathEditMode="relative" rAng="0" ptsTypes="AA">
                                      <p:cBhvr>
                                        <p:cTn id="44" dur="1000" fill="hold"/>
                                        <p:tgtEl>
                                          <p:spTgt spid="58"/>
                                        </p:tgtEl>
                                        <p:attrNameLst>
                                          <p:attrName>ppt_x</p:attrName>
                                          <p:attrName>ppt_y</p:attrName>
                                        </p:attrNameLst>
                                      </p:cBhvr>
                                      <p:rCtr x="8800" y="0"/>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63" presetClass="path" presetSubtype="0" accel="50000" decel="50000" fill="hold" grpId="1" nodeType="clickEffect">
                                  <p:stCondLst>
                                    <p:cond delay="0"/>
                                  </p:stCondLst>
                                  <p:childTnLst>
                                    <p:animMotion origin="layout" path="M 0.17721 3.33333E-6 L 0.29622 3.33333E-6 " pathEditMode="relative" rAng="0" ptsTypes="AA">
                                      <p:cBhvr>
                                        <p:cTn id="52" dur="1000" fill="hold"/>
                                        <p:tgtEl>
                                          <p:spTgt spid="44"/>
                                        </p:tgtEl>
                                        <p:attrNameLst>
                                          <p:attrName>ppt_x</p:attrName>
                                          <p:attrName>ppt_y</p:attrName>
                                        </p:attrNameLst>
                                      </p:cBhvr>
                                      <p:rCtr x="6000" y="0"/>
                                    </p:animMotion>
                                  </p:childTnLst>
                                </p:cTn>
                              </p:par>
                              <p:par>
                                <p:cTn id="53" presetID="63" presetClass="path" presetSubtype="0" accel="50000" decel="50000" fill="hold" grpId="1" nodeType="withEffect">
                                  <p:stCondLst>
                                    <p:cond delay="0"/>
                                  </p:stCondLst>
                                  <p:childTnLst>
                                    <p:animMotion origin="layout" path="M 0.17709 3.33333E-6 L 0.29545 3.33333E-6 " pathEditMode="relative" rAng="0" ptsTypes="AA">
                                      <p:cBhvr>
                                        <p:cTn id="54" dur="1000" fill="hold"/>
                                        <p:tgtEl>
                                          <p:spTgt spid="48"/>
                                        </p:tgtEl>
                                        <p:attrNameLst>
                                          <p:attrName>ppt_x</p:attrName>
                                          <p:attrName>ppt_y</p:attrName>
                                        </p:attrNameLst>
                                      </p:cBhvr>
                                      <p:rCtr x="5900" y="0"/>
                                    </p:animMotion>
                                  </p:childTnLst>
                                </p:cTn>
                              </p:par>
                              <p:par>
                                <p:cTn id="55" presetID="63" presetClass="path" presetSubtype="0" accel="50000" decel="50000" fill="hold" grpId="1" nodeType="withEffect">
                                  <p:stCondLst>
                                    <p:cond delay="0"/>
                                  </p:stCondLst>
                                  <p:childTnLst>
                                    <p:animMotion origin="layout" path="M 0.17643 3.33333E-6 L 0.29479 3.33333E-6 " pathEditMode="relative" rAng="0" ptsTypes="AA">
                                      <p:cBhvr>
                                        <p:cTn id="56" dur="1000" fill="hold"/>
                                        <p:tgtEl>
                                          <p:spTgt spid="49"/>
                                        </p:tgtEl>
                                        <p:attrNameLst>
                                          <p:attrName>ppt_x</p:attrName>
                                          <p:attrName>ppt_y</p:attrName>
                                        </p:attrNameLst>
                                      </p:cBhvr>
                                      <p:rCtr x="5900" y="0"/>
                                    </p:animMotion>
                                  </p:childTnLst>
                                </p:cTn>
                              </p:par>
                              <p:par>
                                <p:cTn id="57" presetID="63" presetClass="path" presetSubtype="0" accel="50000" decel="50000" fill="hold" grpId="1" nodeType="withEffect">
                                  <p:stCondLst>
                                    <p:cond delay="0"/>
                                  </p:stCondLst>
                                  <p:childTnLst>
                                    <p:animMotion origin="layout" path="M 0.17721 3.33333E-6 L 0.29531 3.33333E-6 " pathEditMode="relative" rAng="0" ptsTypes="AA">
                                      <p:cBhvr>
                                        <p:cTn id="58" dur="1000" fill="hold"/>
                                        <p:tgtEl>
                                          <p:spTgt spid="42"/>
                                        </p:tgtEl>
                                        <p:attrNameLst>
                                          <p:attrName>ppt_x</p:attrName>
                                          <p:attrName>ppt_y</p:attrName>
                                        </p:attrNameLst>
                                      </p:cBhvr>
                                      <p:rCtr x="5900" y="0"/>
                                    </p:animMotion>
                                  </p:childTnLst>
                                </p:cTn>
                              </p:par>
                              <p:par>
                                <p:cTn id="59" presetID="63" presetClass="path" presetSubtype="0" accel="50000" decel="50000" fill="hold" grpId="1" nodeType="withEffect">
                                  <p:stCondLst>
                                    <p:cond delay="0"/>
                                  </p:stCondLst>
                                  <p:childTnLst>
                                    <p:animMotion origin="layout" path="M 0.17709 3.33333E-6 L 0.29597 3.33333E-6 " pathEditMode="relative" rAng="0" ptsTypes="AA">
                                      <p:cBhvr>
                                        <p:cTn id="60" dur="1000" fill="hold"/>
                                        <p:tgtEl>
                                          <p:spTgt spid="43"/>
                                        </p:tgtEl>
                                        <p:attrNameLst>
                                          <p:attrName>ppt_x</p:attrName>
                                          <p:attrName>ppt_y</p:attrName>
                                        </p:attrNameLst>
                                      </p:cBhvr>
                                      <p:rCtr x="5900" y="0"/>
                                    </p:animMotion>
                                  </p:childTnLst>
                                </p:cTn>
                              </p:par>
                              <p:par>
                                <p:cTn id="61" presetID="63" presetClass="path" presetSubtype="0" accel="50000" decel="50000" fill="hold" grpId="1" nodeType="withEffect">
                                  <p:stCondLst>
                                    <p:cond delay="0"/>
                                  </p:stCondLst>
                                  <p:childTnLst>
                                    <p:animMotion origin="layout" path="M 0.17708 3.33333E-6 L 0.29518 3.33333E-6 " pathEditMode="relative" rAng="0" ptsTypes="AA">
                                      <p:cBhvr>
                                        <p:cTn id="62" dur="1000" fill="hold"/>
                                        <p:tgtEl>
                                          <p:spTgt spid="47"/>
                                        </p:tgtEl>
                                        <p:attrNameLst>
                                          <p:attrName>ppt_x</p:attrName>
                                          <p:attrName>ppt_y</p:attrName>
                                        </p:attrNameLst>
                                      </p:cBhvr>
                                      <p:rCtr x="6000" y="0"/>
                                    </p:animMotion>
                                  </p:childTnLst>
                                </p:cTn>
                              </p:par>
                              <p:par>
                                <p:cTn id="63" presetID="63" presetClass="path" presetSubtype="0" accel="50000" decel="50000" fill="hold" grpId="1" nodeType="withEffect">
                                  <p:stCondLst>
                                    <p:cond delay="0"/>
                                  </p:stCondLst>
                                  <p:childTnLst>
                                    <p:animMotion origin="layout" path="M 0.17643 3.33333E-6 L 0.29492 3.33333E-6 " pathEditMode="relative" rAng="0" ptsTypes="AA">
                                      <p:cBhvr>
                                        <p:cTn id="64" dur="1000" fill="hold"/>
                                        <p:tgtEl>
                                          <p:spTgt spid="58"/>
                                        </p:tgtEl>
                                        <p:attrNameLst>
                                          <p:attrName>ppt_x</p:attrName>
                                          <p:attrName>ppt_y</p:attrName>
                                        </p:attrNameLst>
                                      </p:cBhvr>
                                      <p:rCtr x="5900" y="0"/>
                                    </p:animMotion>
                                  </p:childTnLst>
                                </p:cTn>
                              </p:par>
                              <p:par>
                                <p:cTn id="65" presetID="63" presetClass="path" presetSubtype="0" accel="50000" decel="50000" fill="hold" nodeType="withEffect">
                                  <p:stCondLst>
                                    <p:cond delay="0"/>
                                  </p:stCondLst>
                                  <p:childTnLst>
                                    <p:animMotion origin="layout" path="M 0.17774 0.00046 L 0.2961 0.00046 " pathEditMode="relative" rAng="0" ptsTypes="AA">
                                      <p:cBhvr>
                                        <p:cTn id="66" dur="1000" fill="hold"/>
                                        <p:tgtEl>
                                          <p:spTgt spid="50"/>
                                        </p:tgtEl>
                                        <p:attrNameLst>
                                          <p:attrName>ppt_x</p:attrName>
                                          <p:attrName>ppt_y</p:attrName>
                                        </p:attrNameLst>
                                      </p:cBhvr>
                                      <p:rCtr x="5900" y="0"/>
                                    </p:animMotion>
                                  </p:childTnLst>
                                </p:cTn>
                              </p:par>
                              <p:par>
                                <p:cTn id="67" presetID="1" presetClass="emph" presetSubtype="2" fill="hold" nodeType="withEffect">
                                  <p:stCondLst>
                                    <p:cond delay="0"/>
                                  </p:stCondLst>
                                  <p:childTnLst>
                                    <p:animClr clrSpc="rgb" dir="cw">
                                      <p:cBhvr>
                                        <p:cTn id="68" dur="500" fill="hold"/>
                                        <p:tgtEl>
                                          <p:spTgt spid="35"/>
                                        </p:tgtEl>
                                        <p:attrNameLst>
                                          <p:attrName>fillcolor</p:attrName>
                                        </p:attrNameLst>
                                      </p:cBhvr>
                                      <p:to>
                                        <a:srgbClr val="4472C4"/>
                                      </p:to>
                                    </p:animClr>
                                    <p:set>
                                      <p:cBhvr>
                                        <p:cTn id="69" dur="500" fill="hold"/>
                                        <p:tgtEl>
                                          <p:spTgt spid="35"/>
                                        </p:tgtEl>
                                        <p:attrNameLst>
                                          <p:attrName>fill.type</p:attrName>
                                        </p:attrNameLst>
                                      </p:cBhvr>
                                      <p:to>
                                        <p:strVal val="solid"/>
                                      </p:to>
                                    </p:set>
                                    <p:set>
                                      <p:cBhvr>
                                        <p:cTn id="70" dur="500" fill="hold"/>
                                        <p:tgtEl>
                                          <p:spTgt spid="35"/>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500" fill="hold"/>
                                        <p:tgtEl>
                                          <p:spTgt spid="36"/>
                                        </p:tgtEl>
                                        <p:attrNameLst>
                                          <p:attrName>fillcolor</p:attrName>
                                        </p:attrNameLst>
                                      </p:cBhvr>
                                      <p:to>
                                        <a:srgbClr val="4472C4"/>
                                      </p:to>
                                    </p:animClr>
                                    <p:set>
                                      <p:cBhvr>
                                        <p:cTn id="73" dur="500" fill="hold"/>
                                        <p:tgtEl>
                                          <p:spTgt spid="36"/>
                                        </p:tgtEl>
                                        <p:attrNameLst>
                                          <p:attrName>fill.type</p:attrName>
                                        </p:attrNameLst>
                                      </p:cBhvr>
                                      <p:to>
                                        <p:strVal val="solid"/>
                                      </p:to>
                                    </p:set>
                                    <p:set>
                                      <p:cBhvr>
                                        <p:cTn id="74" dur="500" fill="hold"/>
                                        <p:tgtEl>
                                          <p:spTgt spid="36"/>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500" fill="hold"/>
                                        <p:tgtEl>
                                          <p:spTgt spid="42"/>
                                        </p:tgtEl>
                                        <p:attrNameLst>
                                          <p:attrName>fillcolor</p:attrName>
                                        </p:attrNameLst>
                                      </p:cBhvr>
                                      <p:to>
                                        <a:srgbClr val="FFC000"/>
                                      </p:to>
                                    </p:animClr>
                                    <p:set>
                                      <p:cBhvr>
                                        <p:cTn id="77" dur="500" fill="hold"/>
                                        <p:tgtEl>
                                          <p:spTgt spid="42"/>
                                        </p:tgtEl>
                                        <p:attrNameLst>
                                          <p:attrName>fill.type</p:attrName>
                                        </p:attrNameLst>
                                      </p:cBhvr>
                                      <p:to>
                                        <p:strVal val="solid"/>
                                      </p:to>
                                    </p:set>
                                    <p:set>
                                      <p:cBhvr>
                                        <p:cTn id="78" dur="500" fill="hold"/>
                                        <p:tgtEl>
                                          <p:spTgt spid="42"/>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43"/>
                                        </p:tgtEl>
                                        <p:attrNameLst>
                                          <p:attrName>fillcolor</p:attrName>
                                        </p:attrNameLst>
                                      </p:cBhvr>
                                      <p:to>
                                        <a:srgbClr val="FFC000"/>
                                      </p:to>
                                    </p:animClr>
                                    <p:set>
                                      <p:cBhvr>
                                        <p:cTn id="81" dur="500" fill="hold"/>
                                        <p:tgtEl>
                                          <p:spTgt spid="43"/>
                                        </p:tgtEl>
                                        <p:attrNameLst>
                                          <p:attrName>fill.type</p:attrName>
                                        </p:attrNameLst>
                                      </p:cBhvr>
                                      <p:to>
                                        <p:strVal val="solid"/>
                                      </p:to>
                                    </p:set>
                                    <p:set>
                                      <p:cBhvr>
                                        <p:cTn id="82" dur="500" fill="hold"/>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2" grpId="1" bldLvl="0" animBg="1"/>
      <p:bldP spid="43" grpId="0" bldLvl="0" animBg="1"/>
      <p:bldP spid="43" grpId="1" bldLvl="0" animBg="1"/>
      <p:bldP spid="44" grpId="0" bldLvl="0" animBg="1"/>
      <p:bldP spid="44" grpId="1" bldLvl="0" animBg="1"/>
      <p:bldP spid="47" grpId="0"/>
      <p:bldP spid="47" grpId="1"/>
      <p:bldP spid="48" grpId="0" bldLvl="0" animBg="1"/>
      <p:bldP spid="48" grpId="1" bldLvl="0" animBg="1"/>
      <p:bldP spid="49" grpId="0" bldLvl="0" animBg="1"/>
      <p:bldP spid="49" grpId="1" bldLvl="0" animBg="1"/>
      <p:bldP spid="58" grpId="0" bldLvl="0" animBg="1"/>
      <p:bldP spid="58" grpId="1" bldLvl="0" animBg="1"/>
      <p:bldP spid="6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文本框 5"/>
          <p:cNvSpPr txBox="1"/>
          <p:nvPr/>
        </p:nvSpPr>
        <p:spPr>
          <a:xfrm>
            <a:off x="539552" y="1212850"/>
            <a:ext cx="7776864" cy="9233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1800" b="1" dirty="0">
                <a:latin typeface="华文楷体" panose="02010600040101010101" pitchFamily="2" charset="-122"/>
                <a:ea typeface="华文楷体" panose="02010600040101010101" pitchFamily="2" charset="-122"/>
              </a:rPr>
              <a:t>发现 </a:t>
            </a:r>
            <a:r>
              <a:rPr lang="en-US" altLang="zh-CN" sz="1800" b="1" dirty="0">
                <a:latin typeface="华文楷体" panose="02010600040101010101" pitchFamily="2" charset="-122"/>
                <a:ea typeface="华文楷体" panose="02010600040101010101" pitchFamily="2" charset="-122"/>
              </a:rPr>
              <a:t>t[6]=t[3] </a:t>
            </a:r>
            <a:r>
              <a:rPr lang="zh-CN" altLang="en-US" sz="1800" b="1" dirty="0">
                <a:latin typeface="华文楷体" panose="02010600040101010101" pitchFamily="2" charset="-122"/>
                <a:ea typeface="华文楷体" panose="02010600040101010101" pitchFamily="2" charset="-122"/>
              </a:rPr>
              <a:t>时，直接使 </a:t>
            </a:r>
            <a:r>
              <a:rPr lang="en-US" altLang="zh-CN" sz="1800" b="1" dirty="0">
                <a:latin typeface="华文楷体" panose="02010600040101010101" pitchFamily="2" charset="-122"/>
                <a:ea typeface="华文楷体" panose="02010600040101010101" pitchFamily="2" charset="-122"/>
              </a:rPr>
              <a:t>next[6]=next[3]=1</a:t>
            </a:r>
            <a:endParaRPr lang="zh-CN" altLang="en-US" sz="18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1800" b="1" dirty="0">
                <a:latin typeface="华文楷体" panose="02010600040101010101" pitchFamily="2" charset="-122"/>
                <a:ea typeface="华文楷体" panose="02010600040101010101" pitchFamily="2" charset="-122"/>
              </a:rPr>
              <a:t>next[ ] </a:t>
            </a:r>
            <a:r>
              <a:rPr lang="zh-CN" altLang="en-US" sz="1800" b="1" dirty="0">
                <a:latin typeface="华文楷体" panose="02010600040101010101" pitchFamily="2" charset="-122"/>
                <a:ea typeface="华文楷体" panose="02010600040101010101" pitchFamily="2" charset="-122"/>
              </a:rPr>
              <a:t>数组的修正值</a:t>
            </a:r>
            <a:r>
              <a:rPr lang="en-US" altLang="zh-CN" sz="1800" b="1" dirty="0" err="1">
                <a:latin typeface="华文楷体" panose="02010600040101010101" pitchFamily="2" charset="-122"/>
                <a:ea typeface="华文楷体" panose="02010600040101010101" pitchFamily="2" charset="-122"/>
              </a:rPr>
              <a:t>nextval</a:t>
            </a:r>
            <a:r>
              <a:rPr lang="en-US" altLang="zh-CN" sz="1800" b="1" dirty="0">
                <a:latin typeface="华文楷体" panose="02010600040101010101" pitchFamily="2" charset="-122"/>
                <a:ea typeface="华文楷体" panose="02010600040101010101" pitchFamily="2" charset="-122"/>
              </a:rPr>
              <a:t>[ ]</a:t>
            </a:r>
            <a:r>
              <a:rPr lang="zh-CN" altLang="en-US" sz="1800" b="1" dirty="0">
                <a:latin typeface="华文楷体" panose="02010600040101010101" pitchFamily="2" charset="-122"/>
                <a:ea typeface="华文楷体" panose="02010600040101010101" pitchFamily="2" charset="-122"/>
              </a:rPr>
              <a:t>：在 </a:t>
            </a:r>
            <a:r>
              <a:rPr lang="en-US" altLang="zh-CN" sz="1800" b="1" dirty="0">
                <a:latin typeface="华文楷体" panose="02010600040101010101" pitchFamily="2" charset="-122"/>
                <a:ea typeface="华文楷体" panose="02010600040101010101" pitchFamily="2" charset="-122"/>
              </a:rPr>
              <a:t>j++ </a:t>
            </a:r>
            <a:r>
              <a:rPr lang="zh-CN" altLang="en-US" sz="1800" b="1" dirty="0">
                <a:latin typeface="华文楷体" panose="02010600040101010101" pitchFamily="2" charset="-122"/>
                <a:ea typeface="华文楷体" panose="02010600040101010101" pitchFamily="2" charset="-122"/>
              </a:rPr>
              <a:t>以及 </a:t>
            </a:r>
            <a:r>
              <a:rPr lang="en-US" altLang="zh-CN" sz="1800" b="1" dirty="0">
                <a:latin typeface="华文楷体" panose="02010600040101010101" pitchFamily="2" charset="-122"/>
                <a:ea typeface="华文楷体" panose="02010600040101010101" pitchFamily="2" charset="-122"/>
              </a:rPr>
              <a:t>k++ </a:t>
            </a:r>
            <a:r>
              <a:rPr lang="zh-CN" altLang="en-US" sz="1800" b="1" dirty="0">
                <a:latin typeface="华文楷体" panose="02010600040101010101" pitchFamily="2" charset="-122"/>
                <a:ea typeface="华文楷体" panose="02010600040101010101" pitchFamily="2" charset="-122"/>
              </a:rPr>
              <a:t>之后，在向</a:t>
            </a:r>
            <a:r>
              <a:rPr lang="en-US" altLang="zh-CN" sz="1800" b="1" dirty="0">
                <a:latin typeface="华文楷体" panose="02010600040101010101" pitchFamily="2" charset="-122"/>
                <a:ea typeface="华文楷体" panose="02010600040101010101" pitchFamily="2" charset="-122"/>
              </a:rPr>
              <a:t>nextval[ ]</a:t>
            </a:r>
            <a:r>
              <a:rPr lang="zh-CN" altLang="en-US" sz="1800" b="1" dirty="0">
                <a:latin typeface="华文楷体" panose="02010600040101010101" pitchFamily="2" charset="-122"/>
                <a:ea typeface="华文楷体" panose="02010600040101010101" pitchFamily="2" charset="-122"/>
              </a:rPr>
              <a:t>数组中填入数值时，如果 </a:t>
            </a:r>
            <a:r>
              <a:rPr lang="en-US" altLang="zh-CN" sz="1800" b="1" dirty="0">
                <a:latin typeface="华文楷体" panose="02010600040101010101" pitchFamily="2" charset="-122"/>
                <a:ea typeface="华文楷体" panose="02010600040101010101" pitchFamily="2" charset="-122"/>
              </a:rPr>
              <a:t>t[j] == t[k] </a:t>
            </a:r>
            <a:r>
              <a:rPr lang="zh-CN" altLang="en-US" sz="1800" b="1" dirty="0">
                <a:latin typeface="华文楷体" panose="02010600040101010101" pitchFamily="2" charset="-122"/>
                <a:ea typeface="华文楷体" panose="02010600040101010101" pitchFamily="2" charset="-122"/>
              </a:rPr>
              <a:t>，直接使 </a:t>
            </a:r>
            <a:r>
              <a:rPr lang="en-US" altLang="zh-CN" sz="1800" b="1" dirty="0">
                <a:latin typeface="华文楷体" panose="02010600040101010101" pitchFamily="2" charset="-122"/>
                <a:ea typeface="华文楷体" panose="02010600040101010101" pitchFamily="2" charset="-122"/>
              </a:rPr>
              <a:t>next[j] = next[k] </a:t>
            </a:r>
            <a:r>
              <a:rPr lang="zh-CN" altLang="en-US" sz="1800" b="1" dirty="0">
                <a:latin typeface="华文楷体" panose="02010600040101010101" pitchFamily="2" charset="-122"/>
                <a:ea typeface="华文楷体" panose="02010600040101010101" pitchFamily="2" charset="-122"/>
              </a:rPr>
              <a:t>即可</a:t>
            </a:r>
          </a:p>
        </p:txBody>
      </p:sp>
      <p:sp>
        <p:nvSpPr>
          <p:cNvPr id="7" name="矩形 6"/>
          <p:cNvSpPr/>
          <p:nvPr/>
        </p:nvSpPr>
        <p:spPr>
          <a:xfrm>
            <a:off x="2411413" y="3557588"/>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95275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349250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30" name="组合 29"/>
          <p:cNvGrpSpPr/>
          <p:nvPr/>
        </p:nvGrpSpPr>
        <p:grpSpPr>
          <a:xfrm>
            <a:off x="3117850" y="4197350"/>
            <a:ext cx="207963" cy="866775"/>
            <a:chOff x="3618899" y="4381118"/>
            <a:chExt cx="276038" cy="1155553"/>
          </a:xfrm>
        </p:grpSpPr>
        <p:cxnSp>
          <p:nvCxnSpPr>
            <p:cNvPr id="10" name="直接箭头连接符 9"/>
            <p:cNvCxnSpPr/>
            <p:nvPr/>
          </p:nvCxnSpPr>
          <p:spPr>
            <a:xfrm flipV="1">
              <a:off x="3757971" y="4381118"/>
              <a:ext cx="0" cy="5396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6588" name="文本框 10"/>
            <p:cNvSpPr txBox="1"/>
            <p:nvPr/>
          </p:nvSpPr>
          <p:spPr>
            <a:xfrm>
              <a:off x="3618899" y="4921118"/>
              <a:ext cx="276038" cy="61555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grpSp>
      <p:sp>
        <p:nvSpPr>
          <p:cNvPr id="66567" name="文本框 11"/>
          <p:cNvSpPr txBox="1"/>
          <p:nvPr/>
        </p:nvSpPr>
        <p:spPr>
          <a:xfrm>
            <a:off x="2022475" y="3606800"/>
            <a:ext cx="2841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13" name="矩形 12"/>
          <p:cNvSpPr/>
          <p:nvPr/>
        </p:nvSpPr>
        <p:spPr>
          <a:xfrm>
            <a:off x="403225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457200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2411413" y="5143500"/>
            <a:ext cx="541338"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9527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49250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40322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0" name="矩形 19"/>
          <p:cNvSpPr/>
          <p:nvPr/>
        </p:nvSpPr>
        <p:spPr>
          <a:xfrm>
            <a:off x="457200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6575" name="文本框 20"/>
          <p:cNvSpPr txBox="1"/>
          <p:nvPr/>
        </p:nvSpPr>
        <p:spPr>
          <a:xfrm>
            <a:off x="1222375" y="5194300"/>
            <a:ext cx="108585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nextval</a:t>
            </a:r>
            <a:endParaRPr lang="zh-CN" altLang="en-US" sz="2400" b="1" dirty="0">
              <a:latin typeface="Adobe Garamond Pro Bold" panose="02020702060506020403" pitchFamily="18" charset="0"/>
              <a:ea typeface="楷体_GB2312"/>
            </a:endParaRPr>
          </a:p>
        </p:txBody>
      </p:sp>
      <p:sp>
        <p:nvSpPr>
          <p:cNvPr id="22" name="矩形 21"/>
          <p:cNvSpPr/>
          <p:nvPr/>
        </p:nvSpPr>
        <p:spPr>
          <a:xfrm>
            <a:off x="51117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2411413" y="5143500"/>
            <a:ext cx="541338"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5111750" y="3557588"/>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矩形 24"/>
          <p:cNvSpPr/>
          <p:nvPr/>
        </p:nvSpPr>
        <p:spPr>
          <a:xfrm>
            <a:off x="29527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a:xfrm>
            <a:off x="349250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7" name="矩形 26"/>
          <p:cNvSpPr/>
          <p:nvPr/>
        </p:nvSpPr>
        <p:spPr>
          <a:xfrm>
            <a:off x="40322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8" name="矩形 27"/>
          <p:cNvSpPr/>
          <p:nvPr/>
        </p:nvSpPr>
        <p:spPr>
          <a:xfrm>
            <a:off x="457200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 name="矩形 28"/>
          <p:cNvSpPr/>
          <p:nvPr/>
        </p:nvSpPr>
        <p:spPr>
          <a:xfrm>
            <a:off x="5111750" y="5143500"/>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1</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34" name="组合 33"/>
          <p:cNvGrpSpPr/>
          <p:nvPr/>
        </p:nvGrpSpPr>
        <p:grpSpPr>
          <a:xfrm>
            <a:off x="2022475" y="4197350"/>
            <a:ext cx="207963" cy="885825"/>
            <a:chOff x="2908832" y="4381118"/>
            <a:chExt cx="276038" cy="1179552"/>
          </a:xfrm>
        </p:grpSpPr>
        <p:cxnSp>
          <p:nvCxnSpPr>
            <p:cNvPr id="32" name="直接箭头连接符 31"/>
            <p:cNvCxnSpPr/>
            <p:nvPr/>
          </p:nvCxnSpPr>
          <p:spPr>
            <a:xfrm flipV="1">
              <a:off x="3047904" y="4381118"/>
              <a:ext cx="0" cy="53904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6586" name="文本框 32"/>
            <p:cNvSpPr txBox="1"/>
            <p:nvPr/>
          </p:nvSpPr>
          <p:spPr>
            <a:xfrm>
              <a:off x="2908832" y="4945116"/>
              <a:ext cx="276038" cy="61555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gr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10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3.75E-6 -1.48148E-6 L 0.05912 -1.48148E-6 " pathEditMode="relative" rAng="0" ptsTypes="AA">
                                      <p:cBhvr>
                                        <p:cTn id="24" dur="1000" fill="hold"/>
                                        <p:tgtEl>
                                          <p:spTgt spid="30"/>
                                        </p:tgtEl>
                                        <p:attrNameLst>
                                          <p:attrName>ppt_x</p:attrName>
                                          <p:attrName>ppt_y</p:attrName>
                                        </p:attrNameLst>
                                      </p:cBhvr>
                                      <p:rCtr x="3000" y="0"/>
                                    </p:animMotion>
                                  </p:childTnLst>
                                </p:cTn>
                              </p:par>
                              <p:par>
                                <p:cTn id="25" presetID="63" presetClass="path" presetSubtype="0" accel="50000" decel="50000" fill="hold" nodeType="withEffect">
                                  <p:stCondLst>
                                    <p:cond delay="0"/>
                                  </p:stCondLst>
                                  <p:childTnLst>
                                    <p:animMotion origin="layout" path="M -2.08333E-6 -3.33333E-6 L 0.06068 -3.33333E-6 " pathEditMode="relative" rAng="0" ptsTypes="AA">
                                      <p:cBhvr>
                                        <p:cTn id="26" dur="1000" fill="hold"/>
                                        <p:tgtEl>
                                          <p:spTgt spid="34"/>
                                        </p:tgtEl>
                                        <p:attrNameLst>
                                          <p:attrName>ppt_x</p:attrName>
                                          <p:attrName>ppt_y</p:attrName>
                                        </p:attrNameLst>
                                      </p:cBhvr>
                                      <p:rCtr x="3000" y="0"/>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10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35" presetClass="path" presetSubtype="0" accel="50000" decel="50000" fill="hold" nodeType="clickEffect">
                                  <p:stCondLst>
                                    <p:cond delay="0"/>
                                  </p:stCondLst>
                                  <p:childTnLst>
                                    <p:animMotion origin="layout" path="M 0.06068 -3.33333E-6 L -2.08333E-6 -3.33333E-6 " pathEditMode="relative" rAng="0" ptsTypes="AA">
                                      <p:cBhvr>
                                        <p:cTn id="35" dur="1000" fill="hold"/>
                                        <p:tgtEl>
                                          <p:spTgt spid="34"/>
                                        </p:tgtEl>
                                        <p:attrNameLst>
                                          <p:attrName>ppt_x</p:attrName>
                                          <p:attrName>ppt_y</p:attrName>
                                        </p:attrNameLst>
                                      </p:cBhvr>
                                      <p:rCtr x="-3000" y="0"/>
                                    </p:animMotion>
                                  </p:childTnLst>
                                </p:cTn>
                              </p:par>
                            </p:childTnLst>
                          </p:cTn>
                        </p:par>
                      </p:childTnLst>
                    </p:cTn>
                  </p:par>
                  <p:par>
                    <p:cTn id="36" fill="hold">
                      <p:stCondLst>
                        <p:cond delay="indefinite"/>
                      </p:stCondLst>
                      <p:childTnLst>
                        <p:par>
                          <p:cTn id="37" fill="hold">
                            <p:stCondLst>
                              <p:cond delay="0"/>
                            </p:stCondLst>
                            <p:childTnLst>
                              <p:par>
                                <p:cTn id="38" presetID="63" presetClass="path" presetSubtype="0" accel="50000" decel="50000" fill="hold" nodeType="clickEffect">
                                  <p:stCondLst>
                                    <p:cond delay="0"/>
                                  </p:stCondLst>
                                  <p:childTnLst>
                                    <p:animMotion origin="layout" path="M -2.08333E-6 -3.33333E-6 L 0.06068 -3.33333E-6 " pathEditMode="relative" rAng="0" ptsTypes="AA">
                                      <p:cBhvr>
                                        <p:cTn id="39" dur="1000" fill="hold"/>
                                        <p:tgtEl>
                                          <p:spTgt spid="34"/>
                                        </p:tgtEl>
                                        <p:attrNameLst>
                                          <p:attrName>ppt_x</p:attrName>
                                          <p:attrName>ppt_y</p:attrName>
                                        </p:attrNameLst>
                                      </p:cBhvr>
                                      <p:rCtr x="3000" y="0"/>
                                    </p:animMotion>
                                  </p:childTnLst>
                                </p:cTn>
                              </p:par>
                              <p:par>
                                <p:cTn id="40" presetID="63" presetClass="path" presetSubtype="0" accel="50000" decel="50000" fill="hold" nodeType="withEffect">
                                  <p:stCondLst>
                                    <p:cond delay="0"/>
                                  </p:stCondLst>
                                  <p:childTnLst>
                                    <p:animMotion origin="layout" path="M 0.05912 -1.48148E-6 L 0.11823 -1.48148E-6 " pathEditMode="relative" rAng="0" ptsTypes="AA">
                                      <p:cBhvr>
                                        <p:cTn id="41" dur="1000" fill="hold"/>
                                        <p:tgtEl>
                                          <p:spTgt spid="30"/>
                                        </p:tgtEl>
                                        <p:attrNameLst>
                                          <p:attrName>ppt_x</p:attrName>
                                          <p:attrName>ppt_y</p:attrName>
                                        </p:attrNameLst>
                                      </p:cBhvr>
                                      <p:rCtr x="3000" y="0"/>
                                    </p:animMotion>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10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0.06068 -3.33333E-6 L 0.11979 -0.00162 " pathEditMode="relative" rAng="0" ptsTypes="AA">
                                      <p:cBhvr>
                                        <p:cTn id="50" dur="1000" fill="hold"/>
                                        <p:tgtEl>
                                          <p:spTgt spid="34"/>
                                        </p:tgtEl>
                                        <p:attrNameLst>
                                          <p:attrName>ppt_x</p:attrName>
                                          <p:attrName>ppt_y</p:attrName>
                                        </p:attrNameLst>
                                      </p:cBhvr>
                                      <p:rCtr x="3000" y="-100"/>
                                    </p:animMotion>
                                  </p:childTnLst>
                                </p:cTn>
                              </p:par>
                              <p:par>
                                <p:cTn id="51" presetID="63" presetClass="path" presetSubtype="0" accel="50000" decel="50000" fill="hold" nodeType="withEffect">
                                  <p:stCondLst>
                                    <p:cond delay="0"/>
                                  </p:stCondLst>
                                  <p:childTnLst>
                                    <p:animMotion origin="layout" path="M 0.11823 -1.48148E-6 L 0.17735 -1.48148E-6 " pathEditMode="relative" rAng="0" ptsTypes="AA">
                                      <p:cBhvr>
                                        <p:cTn id="52" dur="1000" fill="hold"/>
                                        <p:tgtEl>
                                          <p:spTgt spid="30"/>
                                        </p:tgtEl>
                                        <p:attrNameLst>
                                          <p:attrName>ppt_x</p:attrName>
                                          <p:attrName>ppt_y</p:attrName>
                                        </p:attrNameLst>
                                      </p:cBhvr>
                                      <p:rCtr x="3000" y="0"/>
                                    </p:animMotion>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10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63" presetClass="path" presetSubtype="0" accel="50000" decel="50000" fill="hold" nodeType="clickEffect">
                                  <p:stCondLst>
                                    <p:cond delay="0"/>
                                  </p:stCondLst>
                                  <p:childTnLst>
                                    <p:animMotion origin="layout" path="M 0.11979 -0.00162 L 0.17891 -0.00162 " pathEditMode="relative" rAng="0" ptsTypes="AA">
                                      <p:cBhvr>
                                        <p:cTn id="61" dur="1000" fill="hold"/>
                                        <p:tgtEl>
                                          <p:spTgt spid="34"/>
                                        </p:tgtEl>
                                        <p:attrNameLst>
                                          <p:attrName>ppt_x</p:attrName>
                                          <p:attrName>ppt_y</p:attrName>
                                        </p:attrNameLst>
                                      </p:cBhvr>
                                      <p:rCtr x="3000" y="0"/>
                                    </p:animMotion>
                                  </p:childTnLst>
                                </p:cTn>
                              </p:par>
                              <p:par>
                                <p:cTn id="62" presetID="63" presetClass="path" presetSubtype="0" accel="50000" decel="50000" fill="hold" nodeType="withEffect">
                                  <p:stCondLst>
                                    <p:cond delay="0"/>
                                  </p:stCondLst>
                                  <p:childTnLst>
                                    <p:animMotion origin="layout" path="M 0.17735 -1.48148E-6 L 0.23438 -1.48148E-6 " pathEditMode="relative" rAng="0" ptsTypes="AA">
                                      <p:cBhvr>
                                        <p:cTn id="63" dur="1000" fill="hold"/>
                                        <p:tgtEl>
                                          <p:spTgt spid="30"/>
                                        </p:tgtEl>
                                        <p:attrNameLst>
                                          <p:attrName>ppt_x</p:attrName>
                                          <p:attrName>ppt_y</p:attrName>
                                        </p:attrNameLst>
                                      </p:cBhvr>
                                      <p:rCtr x="2900" y="0"/>
                                    </p:animMotion>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down)">
                                      <p:cBhvr>
                                        <p:cTn id="6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5" grpId="0" bldLvl="0" animBg="1"/>
      <p:bldP spid="26" grpId="0" bldLvl="0" animBg="1"/>
      <p:bldP spid="27" grpId="0" bldLvl="0" animBg="1"/>
      <p:bldP spid="28" grpId="0" bldLvl="0" animBg="1"/>
      <p:bldP spid="2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9ACFBBD-D48C-3FC8-FDA9-3A9236A5489C}"/>
              </a:ext>
            </a:extLst>
          </p:cNvPr>
          <p:cNvSpPr/>
          <p:nvPr/>
        </p:nvSpPr>
        <p:spPr>
          <a:xfrm>
            <a:off x="323528" y="1856968"/>
            <a:ext cx="4724400" cy="1200329"/>
          </a:xfrm>
          <a:prstGeom prst="rect">
            <a:avLst/>
          </a:prstGeom>
        </p:spPr>
        <p:txBody>
          <a:bodyPr wrap="square">
            <a:spAutoFit/>
          </a:bodyPr>
          <a:lstStyle/>
          <a:p>
            <a:r>
              <a:rPr lang="zh-CN" altLang="en-US" dirty="0">
                <a:latin typeface="华文楷体" panose="02010600040101010101" pitchFamily="2" charset="-122"/>
                <a:ea typeface="华文楷体" panose="02010600040101010101" pitchFamily="2" charset="-122"/>
              </a:rPr>
              <a:t>医学研究者最近发现了某些新病毒，通过对这些病毒的分析，得知它们的</a:t>
            </a:r>
            <a:r>
              <a:rPr lang="en-US" altLang="zh-CN" dirty="0">
                <a:latin typeface="华文楷体" panose="02010600040101010101" pitchFamily="2" charset="-122"/>
                <a:ea typeface="华文楷体" panose="02010600040101010101" pitchFamily="2" charset="-122"/>
              </a:rPr>
              <a:t>DNA</a:t>
            </a:r>
            <a:r>
              <a:rPr lang="zh-CN" altLang="en-US" dirty="0">
                <a:latin typeface="华文楷体" panose="02010600040101010101" pitchFamily="2" charset="-122"/>
                <a:ea typeface="华文楷体" panose="02010600040101010101" pitchFamily="2" charset="-122"/>
              </a:rPr>
              <a:t>序列都是</a:t>
            </a:r>
            <a:r>
              <a:rPr lang="zh-CN" altLang="en-US" dirty="0">
                <a:solidFill>
                  <a:srgbClr val="FF0000"/>
                </a:solidFill>
                <a:latin typeface="华文楷体" panose="02010600040101010101" pitchFamily="2" charset="-122"/>
                <a:ea typeface="华文楷体" panose="02010600040101010101" pitchFamily="2" charset="-122"/>
              </a:rPr>
              <a:t>环状</a:t>
            </a:r>
            <a:r>
              <a:rPr lang="zh-CN" altLang="en-US" dirty="0">
                <a:latin typeface="华文楷体" panose="02010600040101010101" pitchFamily="2" charset="-122"/>
                <a:ea typeface="华文楷体" panose="02010600040101010101" pitchFamily="2" charset="-122"/>
              </a:rPr>
              <a:t>的。</a:t>
            </a:r>
            <a:endParaRPr lang="en-US" altLang="zh-CN" dirty="0">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833B40EC-2E20-926C-A826-1ABB1AAE1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0738" y="1108757"/>
            <a:ext cx="3857973" cy="2320243"/>
          </a:xfrm>
          <a:prstGeom prst="rect">
            <a:avLst/>
          </a:prstGeom>
        </p:spPr>
      </p:pic>
      <p:pic>
        <p:nvPicPr>
          <p:cNvPr id="5" name="图片 4">
            <a:extLst>
              <a:ext uri="{FF2B5EF4-FFF2-40B4-BE49-F238E27FC236}">
                <a16:creationId xmlns:a16="http://schemas.microsoft.com/office/drawing/2014/main" id="{1FE59D87-D469-CBD5-9C2B-0BF5CE3AE0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650" y="4476435"/>
            <a:ext cx="1981204" cy="804674"/>
          </a:xfrm>
          <a:prstGeom prst="rect">
            <a:avLst/>
          </a:prstGeom>
        </p:spPr>
      </p:pic>
      <p:sp>
        <p:nvSpPr>
          <p:cNvPr id="6" name="文本框 10">
            <a:extLst>
              <a:ext uri="{FF2B5EF4-FFF2-40B4-BE49-F238E27FC236}">
                <a16:creationId xmlns:a16="http://schemas.microsoft.com/office/drawing/2014/main" id="{D53A1988-2DED-ACDF-5DA0-1687D862A489}"/>
              </a:ext>
            </a:extLst>
          </p:cNvPr>
          <p:cNvSpPr txBox="1"/>
          <p:nvPr/>
        </p:nvSpPr>
        <p:spPr>
          <a:xfrm>
            <a:off x="2987823" y="4581128"/>
            <a:ext cx="6040887" cy="461665"/>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而人的</a:t>
            </a:r>
            <a:r>
              <a:rPr lang="en-US" altLang="zh-CN" dirty="0">
                <a:latin typeface="华文楷体" panose="02010600040101010101" pitchFamily="2" charset="-122"/>
                <a:ea typeface="华文楷体" panose="02010600040101010101" pitchFamily="2" charset="-122"/>
              </a:rPr>
              <a:t>DNA</a:t>
            </a:r>
            <a:r>
              <a:rPr lang="zh-CN" altLang="en-US" dirty="0">
                <a:latin typeface="华文楷体" panose="02010600040101010101" pitchFamily="2" charset="-122"/>
                <a:ea typeface="华文楷体" panose="02010600040101010101" pitchFamily="2" charset="-122"/>
              </a:rPr>
              <a:t>序列为链状的，表示为</a:t>
            </a:r>
            <a:r>
              <a:rPr lang="zh-CN" altLang="en-US" dirty="0">
                <a:solidFill>
                  <a:srgbClr val="FF0000"/>
                </a:solidFill>
                <a:latin typeface="华文楷体" panose="02010600040101010101" pitchFamily="2" charset="-122"/>
                <a:ea typeface="华文楷体" panose="02010600040101010101" pitchFamily="2" charset="-122"/>
              </a:rPr>
              <a:t>线性</a:t>
            </a:r>
            <a:r>
              <a:rPr lang="zh-CN" altLang="en-US" dirty="0">
                <a:latin typeface="华文楷体" panose="02010600040101010101" pitchFamily="2" charset="-122"/>
                <a:ea typeface="华文楷体" panose="02010600040101010101" pitchFamily="2" charset="-122"/>
              </a:rPr>
              <a:t>的。</a:t>
            </a:r>
            <a:endParaRPr lang="en-US" altLang="zh-CN" dirty="0">
              <a:latin typeface="华文楷体" panose="02010600040101010101" pitchFamily="2" charset="-122"/>
              <a:ea typeface="华文楷体" panose="02010600040101010101" pitchFamily="2" charset="-122"/>
            </a:endParaRPr>
          </a:p>
        </p:txBody>
      </p:sp>
      <p:sp>
        <p:nvSpPr>
          <p:cNvPr id="7" name="Rectangle 154">
            <a:extLst>
              <a:ext uri="{FF2B5EF4-FFF2-40B4-BE49-F238E27FC236}">
                <a16:creationId xmlns:a16="http://schemas.microsoft.com/office/drawing/2014/main" id="{AA671B98-14DB-5A69-2DDE-A72A6B3BA3A0}"/>
              </a:ext>
            </a:extLst>
          </p:cNvPr>
          <p:cNvSpPr txBox="1"/>
          <p:nvPr/>
        </p:nvSpPr>
        <p:spPr>
          <a:xfrm>
            <a:off x="755650" y="188913"/>
            <a:ext cx="4933950" cy="609600"/>
          </a:xfrm>
          <a:prstGeom prst="rect">
            <a:avLst/>
          </a:prstGeom>
          <a:noFill/>
          <a:ln w="9525">
            <a:noFill/>
          </a:ln>
        </p:spPr>
        <p:txBody>
          <a:bodyPr anchor="ctr" anchorCtr="0"/>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lvl="0" indent="0">
              <a:lnSpc>
                <a:spcPct val="100000"/>
              </a:lnSpc>
            </a:pPr>
            <a:r>
              <a:rPr lang="zh-CN" altLang="en-US" sz="2800" dirty="0">
                <a:solidFill>
                  <a:schemeClr val="bg1"/>
                </a:solidFill>
                <a:sym typeface="+mn-lt"/>
              </a:rPr>
              <a:t>案例引入</a:t>
            </a:r>
            <a:r>
              <a:rPr lang="en-US" altLang="zh-CN" sz="2800" dirty="0">
                <a:solidFill>
                  <a:schemeClr val="bg1"/>
                </a:solidFill>
                <a:sym typeface="+mn-lt"/>
              </a:rPr>
              <a:t>--</a:t>
            </a:r>
            <a:r>
              <a:rPr lang="zh-CN" altLang="en-US" sz="2800" dirty="0">
                <a:solidFill>
                  <a:schemeClr val="bg1"/>
                </a:solidFill>
                <a:sym typeface="+mn-lt"/>
              </a:rPr>
              <a:t>病毒感染检测</a:t>
            </a:r>
          </a:p>
        </p:txBody>
      </p:sp>
    </p:spTree>
    <p:extLst>
      <p:ext uri="{BB962C8B-B14F-4D97-AF65-F5344CB8AC3E}">
        <p14:creationId xmlns:p14="http://schemas.microsoft.com/office/powerpoint/2010/main" val="276672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文本框 1"/>
          <p:cNvSpPr txBox="1"/>
          <p:nvPr/>
        </p:nvSpPr>
        <p:spPr>
          <a:xfrm>
            <a:off x="250825" y="836613"/>
            <a:ext cx="4249738" cy="5078412"/>
          </a:xfrm>
          <a:prstGeom prst="rect">
            <a:avLst/>
          </a:prstGeom>
          <a:solidFill>
            <a:srgbClr val="CCECFF"/>
          </a:solid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1800" b="1" dirty="0">
                <a:ea typeface="楷体_GB2312"/>
                <a:sym typeface="+mn-ea"/>
              </a:rPr>
              <a:t>void get_nextval(SString T,int nextval[])</a:t>
            </a:r>
            <a:endParaRPr lang="zh-CN" altLang="en-US" sz="1800" b="1" dirty="0">
              <a:ea typeface="楷体_GB2312"/>
            </a:endParaRPr>
          </a:p>
          <a:p>
            <a:pPr marL="0" lvl="0" indent="0">
              <a:spcBef>
                <a:spcPct val="0"/>
              </a:spcBef>
              <a:buNone/>
            </a:pPr>
            <a:r>
              <a:rPr lang="zh-CN" altLang="en-US" sz="1800" b="1" dirty="0">
                <a:ea typeface="楷体_GB2312"/>
                <a:sym typeface="+mn-ea"/>
              </a:rPr>
              <a:t>{</a:t>
            </a:r>
            <a:endParaRPr lang="zh-CN" altLang="en-US" sz="1800" b="1" dirty="0">
              <a:ea typeface="楷体_GB2312"/>
            </a:endParaRPr>
          </a:p>
          <a:p>
            <a:pPr marL="0" lvl="0" indent="0">
              <a:spcBef>
                <a:spcPct val="0"/>
              </a:spcBef>
              <a:buNone/>
            </a:pPr>
            <a:r>
              <a:rPr lang="zh-CN" altLang="en-US" sz="1800" b="1" dirty="0">
                <a:ea typeface="楷体_GB2312"/>
                <a:sym typeface="+mn-ea"/>
              </a:rPr>
              <a:t>  i = 1;</a:t>
            </a:r>
            <a:endParaRPr lang="zh-CN" altLang="en-US" sz="1800" b="1" dirty="0">
              <a:ea typeface="楷体_GB2312"/>
            </a:endParaRPr>
          </a:p>
          <a:p>
            <a:pPr marL="0" lvl="0" indent="0">
              <a:spcBef>
                <a:spcPct val="0"/>
              </a:spcBef>
              <a:buNone/>
            </a:pPr>
            <a:r>
              <a:rPr lang="zh-CN" altLang="en-US" sz="1800" b="1" dirty="0">
                <a:ea typeface="楷体_GB2312"/>
                <a:sym typeface="+mn-ea"/>
              </a:rPr>
              <a:t>  nextval[1] = 0;</a:t>
            </a:r>
            <a:endParaRPr lang="zh-CN" altLang="en-US" sz="1800" b="1" dirty="0">
              <a:ea typeface="楷体_GB2312"/>
            </a:endParaRPr>
          </a:p>
          <a:p>
            <a:pPr marL="0" lvl="0" indent="0">
              <a:spcBef>
                <a:spcPct val="0"/>
              </a:spcBef>
              <a:buNone/>
            </a:pPr>
            <a:r>
              <a:rPr lang="zh-CN" altLang="en-US" sz="1800" b="1" dirty="0">
                <a:ea typeface="楷体_GB2312"/>
                <a:sym typeface="+mn-ea"/>
              </a:rPr>
              <a:t>  j = 0;</a:t>
            </a:r>
            <a:endParaRPr lang="zh-CN" altLang="en-US" sz="1800" b="1" dirty="0">
              <a:ea typeface="楷体_GB2312"/>
            </a:endParaRPr>
          </a:p>
          <a:p>
            <a:pPr marL="0" lvl="0" indent="0">
              <a:spcBef>
                <a:spcPct val="0"/>
              </a:spcBef>
              <a:buNone/>
            </a:pPr>
            <a:r>
              <a:rPr lang="zh-CN" altLang="en-US" sz="1800" b="1" dirty="0">
                <a:ea typeface="楷体_GB2312"/>
                <a:sym typeface="+mn-ea"/>
              </a:rPr>
              <a:t>  while(i&lt;T.length)</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      if(j==0||T.ch[i] == T.ch[j])</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         ++i;</a:t>
            </a:r>
            <a:endParaRPr lang="zh-CN" altLang="en-US" sz="1800" b="1" dirty="0">
              <a:ea typeface="楷体_GB2312"/>
            </a:endParaRPr>
          </a:p>
          <a:p>
            <a:pPr marL="0" lvl="0" indent="0">
              <a:spcBef>
                <a:spcPct val="0"/>
              </a:spcBef>
              <a:buNone/>
            </a:pPr>
            <a:r>
              <a:rPr lang="zh-CN" altLang="en-US" sz="1800" b="1" dirty="0">
                <a:ea typeface="楷体_GB2312"/>
                <a:sym typeface="+mn-ea"/>
              </a:rPr>
              <a:t>         ++j;</a:t>
            </a:r>
            <a:endParaRPr lang="zh-CN" altLang="en-US" sz="1800" b="1" dirty="0">
              <a:ea typeface="楷体_GB2312"/>
            </a:endParaRPr>
          </a:p>
          <a:p>
            <a:pPr marL="0" lvl="0" indent="0">
              <a:spcBef>
                <a:spcPct val="0"/>
              </a:spcBef>
              <a:buNone/>
            </a:pPr>
            <a:r>
              <a:rPr lang="zh-CN" altLang="en-US" sz="1800" b="1" dirty="0">
                <a:ea typeface="楷体_GB2312"/>
                <a:sym typeface="+mn-ea"/>
              </a:rPr>
              <a:t>        </a:t>
            </a:r>
            <a:r>
              <a:rPr lang="zh-CN" altLang="en-US" sz="1800" b="1" dirty="0">
                <a:solidFill>
                  <a:srgbClr val="FF0000"/>
                </a:solidFill>
                <a:ea typeface="楷体_GB2312"/>
                <a:sym typeface="+mn-ea"/>
              </a:rPr>
              <a:t> if(T.ch[i] != T.ch[j]) nextval[i]=j;</a:t>
            </a:r>
            <a:endParaRPr lang="zh-CN" altLang="en-US" sz="1800" b="1" dirty="0">
              <a:solidFill>
                <a:srgbClr val="FF0000"/>
              </a:solidFill>
              <a:ea typeface="楷体_GB2312"/>
            </a:endParaRPr>
          </a:p>
          <a:p>
            <a:pPr marL="0" lvl="0" indent="0">
              <a:spcBef>
                <a:spcPct val="0"/>
              </a:spcBef>
              <a:buNone/>
            </a:pPr>
            <a:r>
              <a:rPr lang="zh-CN" altLang="en-US" sz="1800" b="1" dirty="0">
                <a:solidFill>
                  <a:srgbClr val="FF0000"/>
                </a:solidFill>
                <a:ea typeface="楷体_GB2312"/>
                <a:sym typeface="+mn-ea"/>
              </a:rPr>
              <a:t>         else nextval[i] == nextval[j];</a:t>
            </a:r>
            <a:endParaRPr lang="zh-CN" altLang="en-US" sz="1800" b="1" dirty="0">
              <a:solidFill>
                <a:srgbClr val="FF0000"/>
              </a:solidFill>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     else j = nextval[j];</a:t>
            </a:r>
            <a:endParaRPr lang="zh-CN" altLang="en-US" sz="1800" b="1" dirty="0">
              <a:ea typeface="楷体_GB2312"/>
            </a:endParaRPr>
          </a:p>
          <a:p>
            <a:pPr marL="0" lvl="0" indent="0">
              <a:spcBef>
                <a:spcPct val="0"/>
              </a:spcBef>
              <a:buNone/>
            </a:pPr>
            <a:r>
              <a:rPr lang="zh-CN" altLang="en-US" sz="1800" b="1" dirty="0">
                <a:ea typeface="楷体_GB2312"/>
                <a:sym typeface="+mn-ea"/>
              </a:rPr>
              <a:t>  }</a:t>
            </a:r>
            <a:endParaRPr lang="zh-CN" altLang="en-US" sz="1800" b="1" dirty="0">
              <a:ea typeface="楷体_GB2312"/>
            </a:endParaRPr>
          </a:p>
          <a:p>
            <a:pPr marL="0" lvl="0" indent="0">
              <a:spcBef>
                <a:spcPct val="0"/>
              </a:spcBef>
              <a:buNone/>
            </a:pPr>
            <a:r>
              <a:rPr lang="zh-CN" altLang="en-US" sz="1800" b="1" dirty="0">
                <a:ea typeface="楷体_GB2312"/>
                <a:sym typeface="+mn-ea"/>
              </a:rPr>
              <a:t>}</a:t>
            </a:r>
            <a:endParaRPr lang="zh-CN" altLang="en-US" sz="1800" b="1" dirty="0">
              <a:ea typeface="楷体_GB2312"/>
            </a:endParaRPr>
          </a:p>
          <a:p>
            <a:pPr marL="0" lvl="0" indent="0">
              <a:spcBef>
                <a:spcPct val="0"/>
              </a:spcBef>
              <a:buNone/>
            </a:pPr>
            <a:endParaRPr lang="zh-CN" altLang="en-US" sz="1800" b="1" dirty="0">
              <a:ea typeface="楷体_GB2312"/>
            </a:endParaRPr>
          </a:p>
        </p:txBody>
      </p:sp>
      <p:sp>
        <p:nvSpPr>
          <p:cNvPr id="67588" name="文本框 2"/>
          <p:cNvSpPr txBox="1">
            <a:spLocks noChangeArrowheads="1"/>
          </p:cNvSpPr>
          <p:nvPr/>
        </p:nvSpPr>
        <p:spPr bwMode="auto">
          <a:xfrm>
            <a:off x="4859338" y="908050"/>
            <a:ext cx="4033838" cy="4524375"/>
          </a:xfrm>
          <a:prstGeom prst="rect">
            <a:avLst/>
          </a:prstGeom>
          <a:solidFill>
            <a:schemeClr val="accent2">
              <a:lumMod val="40000"/>
              <a:lumOff val="60000"/>
            </a:schemeClr>
          </a:solidFill>
          <a:ln>
            <a:noFill/>
          </a:ln>
        </p:spPr>
        <p:txBody>
          <a:bodyPr>
            <a:spAutoFit/>
          </a:bodyPr>
          <a:lstStyle>
            <a:lvl1pPr>
              <a:defRPr kumimoji="1" sz="2400" b="1">
                <a:solidFill>
                  <a:schemeClr val="tx1"/>
                </a:solidFill>
                <a:latin typeface="Times New Roman" panose="02020603050405020304" pitchFamily="18" charset="0"/>
                <a:ea typeface="楷体_GB2312"/>
                <a:cs typeface="楷体_GB2312"/>
              </a:defRPr>
            </a:lvl1pPr>
            <a:lvl2pPr>
              <a:defRPr kumimoji="1" sz="2400" b="1">
                <a:solidFill>
                  <a:schemeClr val="tx1"/>
                </a:solidFill>
                <a:latin typeface="Times New Roman" panose="02020603050405020304" pitchFamily="18" charset="0"/>
                <a:ea typeface="楷体_GB2312"/>
                <a:cs typeface="楷体_GB2312"/>
              </a:defRPr>
            </a:lvl2pPr>
            <a:lvl3pPr>
              <a:defRPr kumimoji="1" sz="2400" b="1">
                <a:solidFill>
                  <a:schemeClr val="tx1"/>
                </a:solidFill>
                <a:latin typeface="Times New Roman" panose="02020603050405020304" pitchFamily="18" charset="0"/>
                <a:ea typeface="楷体_GB2312"/>
                <a:cs typeface="楷体_GB2312"/>
              </a:defRPr>
            </a:lvl3pPr>
            <a:lvl4pPr marL="1600200" indent="-228600">
              <a:defRPr kumimoji="1" sz="2400" b="1">
                <a:solidFill>
                  <a:schemeClr val="tx1"/>
                </a:solidFill>
                <a:latin typeface="Times New Roman" panose="02020603050405020304" pitchFamily="18" charset="0"/>
                <a:ea typeface="楷体_GB2312"/>
                <a:cs typeface="楷体_GB2312"/>
              </a:defRPr>
            </a:lvl4pPr>
            <a:lvl5pPr marL="2057400" indent="-228600">
              <a:defRPr kumimoji="1" sz="2400" b="1">
                <a:solidFill>
                  <a:schemeClr val="tx1"/>
                </a:solidFill>
                <a:latin typeface="Times New Roman" panose="02020603050405020304" pitchFamily="18" charset="0"/>
                <a:ea typeface="楷体_GB2312"/>
                <a:cs typeface="楷体_GB231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a:cs typeface="楷体_GB231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a:cs typeface="楷体_GB231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a:cs typeface="楷体_GB231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a:cs typeface="楷体_GB231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void get_next(SString T,int next[])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i=1;j=0;</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next[1]=0;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while(i&lt;T.length)</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if(j==0||T.ch[i] ==T.ch[j])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++i;</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++j;</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1"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n</a:t>
            </a: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ext[i]=j;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else j = next[j]</a:t>
            </a:r>
            <a:r>
              <a:rPr kumimoji="1"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    }</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sym typeface="+mn-ea"/>
              </a:rPr>
              <a:t>}</a:t>
            </a: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a:cs typeface="楷体_GB231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71650" y="3429000"/>
            <a:ext cx="541338"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2312988" y="342900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2852738" y="342900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9" name="组合 8"/>
          <p:cNvGrpSpPr/>
          <p:nvPr/>
        </p:nvGrpSpPr>
        <p:grpSpPr>
          <a:xfrm>
            <a:off x="1938338" y="4071938"/>
            <a:ext cx="207962" cy="866775"/>
            <a:chOff x="3618899" y="4381118"/>
            <a:chExt cx="276038" cy="1155553"/>
          </a:xfrm>
        </p:grpSpPr>
        <p:cxnSp>
          <p:nvCxnSpPr>
            <p:cNvPr id="10" name="直接箭头连接符 9"/>
            <p:cNvCxnSpPr/>
            <p:nvPr/>
          </p:nvCxnSpPr>
          <p:spPr>
            <a:xfrm flipV="1">
              <a:off x="3757972" y="4381118"/>
              <a:ext cx="0" cy="539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634" name="文本框 10"/>
            <p:cNvSpPr txBox="1"/>
            <p:nvPr/>
          </p:nvSpPr>
          <p:spPr>
            <a:xfrm>
              <a:off x="3618899" y="4921118"/>
              <a:ext cx="276038" cy="61555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grpSp>
      <p:sp>
        <p:nvSpPr>
          <p:cNvPr id="68614" name="文本框 11"/>
          <p:cNvSpPr txBox="1"/>
          <p:nvPr/>
        </p:nvSpPr>
        <p:spPr>
          <a:xfrm>
            <a:off x="1382713" y="3479800"/>
            <a:ext cx="2841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13" name="矩形 12"/>
          <p:cNvSpPr/>
          <p:nvPr/>
        </p:nvSpPr>
        <p:spPr>
          <a:xfrm>
            <a:off x="3392488" y="342900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4" name="矩形 13"/>
          <p:cNvSpPr/>
          <p:nvPr/>
        </p:nvSpPr>
        <p:spPr>
          <a:xfrm>
            <a:off x="3932238" y="3429000"/>
            <a:ext cx="539750" cy="5397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5" name="矩形 14"/>
          <p:cNvSpPr/>
          <p:nvPr/>
        </p:nvSpPr>
        <p:spPr>
          <a:xfrm>
            <a:off x="1771650" y="5014913"/>
            <a:ext cx="541338"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6" name="矩形 15"/>
          <p:cNvSpPr/>
          <p:nvPr/>
        </p:nvSpPr>
        <p:spPr>
          <a:xfrm>
            <a:off x="231298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7" name="矩形 16"/>
          <p:cNvSpPr/>
          <p:nvPr/>
        </p:nvSpPr>
        <p:spPr>
          <a:xfrm>
            <a:off x="285273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339248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9" name="矩形 18"/>
          <p:cNvSpPr/>
          <p:nvPr/>
        </p:nvSpPr>
        <p:spPr>
          <a:xfrm>
            <a:off x="393223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8622" name="文本框 19"/>
          <p:cNvSpPr txBox="1"/>
          <p:nvPr/>
        </p:nvSpPr>
        <p:spPr>
          <a:xfrm>
            <a:off x="606425" y="5068888"/>
            <a:ext cx="1084263"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nextval</a:t>
            </a:r>
            <a:endParaRPr lang="zh-CN" altLang="en-US" sz="2400" b="1" dirty="0">
              <a:latin typeface="Adobe Garamond Pro Bold" panose="02020702060506020403" pitchFamily="18" charset="0"/>
              <a:ea typeface="楷体_GB2312"/>
            </a:endParaRPr>
          </a:p>
        </p:txBody>
      </p:sp>
      <p:sp>
        <p:nvSpPr>
          <p:cNvPr id="22" name="矩形 21"/>
          <p:cNvSpPr/>
          <p:nvPr/>
        </p:nvSpPr>
        <p:spPr>
          <a:xfrm>
            <a:off x="1771650" y="5014913"/>
            <a:ext cx="541338"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4" name="矩形 23"/>
          <p:cNvSpPr/>
          <p:nvPr/>
        </p:nvSpPr>
        <p:spPr>
          <a:xfrm>
            <a:off x="231298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5" name="矩形 24"/>
          <p:cNvSpPr/>
          <p:nvPr/>
        </p:nvSpPr>
        <p:spPr>
          <a:xfrm>
            <a:off x="285273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a:xfrm>
            <a:off x="339248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7" name="矩形 26"/>
          <p:cNvSpPr/>
          <p:nvPr/>
        </p:nvSpPr>
        <p:spPr>
          <a:xfrm>
            <a:off x="3932238" y="5014913"/>
            <a:ext cx="539750" cy="5397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4</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29" name="组合 28"/>
          <p:cNvGrpSpPr/>
          <p:nvPr/>
        </p:nvGrpSpPr>
        <p:grpSpPr>
          <a:xfrm>
            <a:off x="1382713" y="4070350"/>
            <a:ext cx="207962" cy="884238"/>
            <a:chOff x="2908832" y="4381118"/>
            <a:chExt cx="276038" cy="1179552"/>
          </a:xfrm>
        </p:grpSpPr>
        <p:cxnSp>
          <p:nvCxnSpPr>
            <p:cNvPr id="30" name="直接箭头连接符 29"/>
            <p:cNvCxnSpPr/>
            <p:nvPr/>
          </p:nvCxnSpPr>
          <p:spPr>
            <a:xfrm flipV="1">
              <a:off x="3047905" y="4381118"/>
              <a:ext cx="0" cy="54001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8632" name="文本框 30"/>
            <p:cNvSpPr txBox="1"/>
            <p:nvPr/>
          </p:nvSpPr>
          <p:spPr>
            <a:xfrm>
              <a:off x="2908832" y="4945116"/>
              <a:ext cx="276038" cy="61555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grpSp>
      <p:sp>
        <p:nvSpPr>
          <p:cNvPr id="33" name="文本框 32"/>
          <p:cNvSpPr txBox="1"/>
          <p:nvPr/>
        </p:nvSpPr>
        <p:spPr>
          <a:xfrm>
            <a:off x="323528" y="1181100"/>
            <a:ext cx="8496944" cy="70788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lvl="0">
              <a:spcBef>
                <a:spcPct val="0"/>
              </a:spcBef>
              <a:buFont typeface="Wingdings" panose="05000000000000000000" pitchFamily="2" charset="2"/>
              <a:buChar char="ü"/>
            </a:pPr>
            <a:r>
              <a:rPr lang="zh-CN" altLang="en-US" sz="2000" b="1" dirty="0">
                <a:latin typeface="华文楷体" panose="02010600040101010101" pitchFamily="2" charset="-122"/>
                <a:ea typeface="华文楷体" panose="02010600040101010101" pitchFamily="2" charset="-122"/>
              </a:rPr>
              <a:t>使用 </a:t>
            </a:r>
            <a:r>
              <a:rPr lang="en-US" altLang="zh-CN" sz="2000" b="1" dirty="0">
                <a:latin typeface="华文楷体" panose="02010600040101010101" pitchFamily="2" charset="-122"/>
                <a:ea typeface="华文楷体" panose="02010600040101010101" pitchFamily="2" charset="-122"/>
              </a:rPr>
              <a:t>nextval[</a:t>
            </a:r>
            <a:r>
              <a:rPr lang="zh-CN" altLang="en-US" sz="2000" b="1" dirty="0">
                <a:latin typeface="华文楷体" panose="02010600040101010101" pitchFamily="2" charset="-122"/>
                <a:ea typeface="华文楷体" panose="02010600040101010101" pitchFamily="2" charset="-122"/>
              </a:rPr>
              <a:t>修正数组实现</a:t>
            </a:r>
            <a:r>
              <a:rPr lang="en-US" altLang="zh-CN" sz="2000" b="1" dirty="0">
                <a:latin typeface="华文楷体" panose="02010600040101010101" pitchFamily="2" charset="-122"/>
                <a:ea typeface="华文楷体" panose="02010600040101010101" pitchFamily="2" charset="-122"/>
              </a:rPr>
              <a:t>KMP</a:t>
            </a:r>
            <a:r>
              <a:rPr lang="zh-CN" altLang="en-US" sz="2000" b="1" dirty="0">
                <a:latin typeface="华文楷体" panose="02010600040101010101" pitchFamily="2" charset="-122"/>
                <a:ea typeface="华文楷体" panose="02010600040101010101" pitchFamily="2" charset="-122"/>
              </a:rPr>
              <a:t>算法时，不会出多次无用比较的现象。</a:t>
            </a:r>
            <a:endParaRPr lang="en-US" altLang="zh-CN" sz="2000" b="1" dirty="0">
              <a:latin typeface="华文楷体" panose="02010600040101010101" pitchFamily="2" charset="-122"/>
              <a:ea typeface="华文楷体" panose="02010600040101010101" pitchFamily="2" charset="-122"/>
            </a:endParaRPr>
          </a:p>
          <a:p>
            <a:pPr lvl="0">
              <a:spcBef>
                <a:spcPct val="0"/>
              </a:spcBef>
              <a:buFont typeface="Wingdings" panose="05000000000000000000" pitchFamily="2" charset="2"/>
              <a:buChar char="ü"/>
            </a:pPr>
            <a:r>
              <a:rPr lang="en-US" altLang="zh-CN" sz="2000" b="1" dirty="0" err="1">
                <a:latin typeface="华文楷体" panose="02010600040101010101" pitchFamily="2" charset="-122"/>
                <a:ea typeface="华文楷体" panose="02010600040101010101" pitchFamily="2" charset="-122"/>
              </a:rPr>
              <a:t>nextval</a:t>
            </a:r>
            <a:r>
              <a:rPr lang="en-US" altLang="zh-CN" sz="20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数组中</a:t>
            </a:r>
            <a:r>
              <a:rPr lang="en-US" altLang="zh-CN" sz="2000" b="1" dirty="0">
                <a:latin typeface="华文楷体" panose="02010600040101010101" pitchFamily="2" charset="-122"/>
                <a:ea typeface="华文楷体" panose="02010600040101010101" pitchFamily="2" charset="-122"/>
              </a:rPr>
              <a:t>nextval[2]</a:t>
            </a:r>
            <a:r>
              <a:rPr lang="zh-CN" altLang="en-US" sz="2000" b="1" dirty="0">
                <a:latin typeface="华文楷体" panose="02010600040101010101" pitchFamily="2" charset="-122"/>
                <a:ea typeface="华文楷体" panose="02010600040101010101" pitchFamily="2" charset="-122"/>
              </a:rPr>
              <a:t>不一定等于</a:t>
            </a:r>
            <a:r>
              <a:rPr lang="en-US" altLang="zh-CN" sz="2000" b="1" dirty="0">
                <a:latin typeface="华文楷体" panose="02010600040101010101" pitchFamily="2" charset="-122"/>
                <a:ea typeface="华文楷体" panose="02010600040101010101" pitchFamily="2" charset="-122"/>
              </a:rPr>
              <a:t>1</a:t>
            </a:r>
            <a:r>
              <a:rPr lang="zh-CN" altLang="en-US" sz="2000" b="1" dirty="0">
                <a:latin typeface="华文楷体" panose="02010600040101010101" pitchFamily="2" charset="-122"/>
                <a:ea typeface="华文楷体" panose="02010600040101010101" pitchFamily="2" charset="-122"/>
              </a:rPr>
              <a:t>，且可能会有多个</a:t>
            </a:r>
            <a:r>
              <a:rPr lang="en-US" altLang="zh-CN" sz="2000" b="1" dirty="0">
                <a:latin typeface="华文楷体" panose="02010600040101010101" pitchFamily="2" charset="-122"/>
                <a:ea typeface="华文楷体" panose="02010600040101010101" pitchFamily="2" charset="-122"/>
              </a:rPr>
              <a:t>0</a:t>
            </a:r>
            <a:r>
              <a:rPr lang="zh-CN" altLang="en-US" sz="2000" b="1" dirty="0">
                <a:latin typeface="华文楷体" panose="02010600040101010101" pitchFamily="2" charset="-122"/>
                <a:ea typeface="华文楷体" panose="02010600040101010101" pitchFamily="2" charset="-122"/>
              </a:rPr>
              <a:t>出现。</a:t>
            </a:r>
          </a:p>
        </p:txBody>
      </p:sp>
      <p:sp>
        <p:nvSpPr>
          <p:cNvPr id="68630" name="文本框 27"/>
          <p:cNvSpPr txBox="1"/>
          <p:nvPr/>
        </p:nvSpPr>
        <p:spPr>
          <a:xfrm>
            <a:off x="4672013" y="2908300"/>
            <a:ext cx="4413250" cy="31702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zh-CN" altLang="en-US" sz="2000" b="1" dirty="0">
                <a:ea typeface="楷体_GB2312"/>
                <a:sym typeface="+mn-ea"/>
              </a:rPr>
              <a:t>while(i&lt;T.length)</a:t>
            </a:r>
            <a:endParaRPr lang="zh-CN" altLang="en-US" sz="2000" b="1" dirty="0">
              <a:ea typeface="楷体_GB2312"/>
            </a:endParaRPr>
          </a:p>
          <a:p>
            <a:pPr marL="0" lvl="0" indent="0">
              <a:spcBef>
                <a:spcPct val="0"/>
              </a:spcBef>
              <a:buNone/>
            </a:pPr>
            <a:r>
              <a:rPr lang="zh-CN" altLang="en-US" sz="2000" b="1" dirty="0">
                <a:ea typeface="楷体_GB2312"/>
                <a:sym typeface="+mn-ea"/>
              </a:rPr>
              <a:t>{</a:t>
            </a:r>
            <a:endParaRPr lang="zh-CN" altLang="en-US" sz="2000" b="1" dirty="0">
              <a:ea typeface="楷体_GB2312"/>
            </a:endParaRPr>
          </a:p>
          <a:p>
            <a:pPr marL="0" lvl="0" indent="0">
              <a:spcBef>
                <a:spcPct val="0"/>
              </a:spcBef>
              <a:buNone/>
            </a:pPr>
            <a:r>
              <a:rPr lang="zh-CN" altLang="en-US" sz="2000" b="1" dirty="0">
                <a:ea typeface="楷体_GB2312"/>
                <a:sym typeface="+mn-ea"/>
              </a:rPr>
              <a:t>     if(j==0||T.ch[i] == T.ch[j])</a:t>
            </a:r>
            <a:endParaRPr lang="en-US" altLang="zh-CN" sz="2000" b="1" dirty="0">
              <a:ea typeface="楷体_GB2312"/>
              <a:sym typeface="+mn-ea"/>
            </a:endParaRPr>
          </a:p>
          <a:p>
            <a:pPr marL="0" lvl="0" indent="0">
              <a:spcBef>
                <a:spcPct val="0"/>
              </a:spcBef>
              <a:buNone/>
            </a:pPr>
            <a:r>
              <a:rPr lang="en-US" altLang="zh-CN" sz="2000" b="1" dirty="0">
                <a:ea typeface="楷体_GB2312"/>
                <a:sym typeface="+mn-ea"/>
              </a:rPr>
              <a:t>    </a:t>
            </a:r>
            <a:r>
              <a:rPr lang="zh-CN" altLang="en-US" sz="2000" b="1" dirty="0">
                <a:ea typeface="楷体_GB2312"/>
                <a:sym typeface="+mn-ea"/>
              </a:rPr>
              <a:t>{</a:t>
            </a:r>
            <a:endParaRPr lang="zh-CN" altLang="en-US" sz="2000" b="1" dirty="0">
              <a:ea typeface="楷体_GB2312"/>
            </a:endParaRPr>
          </a:p>
          <a:p>
            <a:pPr marL="0" lvl="0" indent="0">
              <a:spcBef>
                <a:spcPct val="0"/>
              </a:spcBef>
              <a:buNone/>
            </a:pPr>
            <a:r>
              <a:rPr lang="zh-CN" altLang="en-US" sz="2000" b="1" dirty="0">
                <a:ea typeface="楷体_GB2312"/>
                <a:sym typeface="+mn-ea"/>
              </a:rPr>
              <a:t>        ++i; ++j;</a:t>
            </a:r>
            <a:endParaRPr lang="zh-CN" altLang="en-US" sz="2000" b="1" dirty="0">
              <a:ea typeface="楷体_GB2312"/>
            </a:endParaRPr>
          </a:p>
          <a:p>
            <a:pPr marL="0" lvl="0" indent="0">
              <a:spcBef>
                <a:spcPct val="0"/>
              </a:spcBef>
              <a:buNone/>
            </a:pPr>
            <a:r>
              <a:rPr lang="zh-CN" altLang="en-US" sz="2000" b="1" dirty="0">
                <a:ea typeface="楷体_GB2312"/>
                <a:sym typeface="+mn-ea"/>
              </a:rPr>
              <a:t>        if(T.ch[i] != T.ch[j])   nextval[i]=j;</a:t>
            </a:r>
            <a:endParaRPr lang="zh-CN" altLang="en-US" sz="2000" b="1" dirty="0">
              <a:ea typeface="楷体_GB2312"/>
            </a:endParaRPr>
          </a:p>
          <a:p>
            <a:pPr marL="0" lvl="0" indent="0">
              <a:spcBef>
                <a:spcPct val="0"/>
              </a:spcBef>
              <a:buNone/>
            </a:pPr>
            <a:r>
              <a:rPr lang="zh-CN" altLang="en-US" sz="2000" b="1" dirty="0">
                <a:ea typeface="楷体_GB2312"/>
                <a:sym typeface="+mn-ea"/>
              </a:rPr>
              <a:t>        else nextval[i] == nextval[j];</a:t>
            </a:r>
            <a:endParaRPr lang="en-US" altLang="zh-CN" sz="2000" b="1" dirty="0">
              <a:ea typeface="楷体_GB2312"/>
              <a:sym typeface="+mn-ea"/>
            </a:endParaRPr>
          </a:p>
          <a:p>
            <a:pPr marL="0" lvl="0" indent="0">
              <a:spcBef>
                <a:spcPct val="0"/>
              </a:spcBef>
              <a:buNone/>
            </a:pPr>
            <a:r>
              <a:rPr lang="en-US" altLang="zh-CN" sz="2000" b="1" dirty="0">
                <a:ea typeface="楷体_GB2312"/>
                <a:sym typeface="+mn-ea"/>
              </a:rPr>
              <a:t>    </a:t>
            </a:r>
            <a:r>
              <a:rPr lang="zh-CN" altLang="en-US" sz="2000" b="1" dirty="0">
                <a:ea typeface="楷体_GB2312"/>
                <a:sym typeface="+mn-ea"/>
              </a:rPr>
              <a:t>}</a:t>
            </a:r>
            <a:endParaRPr lang="zh-CN" altLang="en-US" sz="2000" b="1" dirty="0">
              <a:ea typeface="楷体_GB2312"/>
            </a:endParaRPr>
          </a:p>
          <a:p>
            <a:pPr marL="0" lvl="0" indent="0">
              <a:spcBef>
                <a:spcPct val="0"/>
              </a:spcBef>
              <a:buNone/>
            </a:pPr>
            <a:r>
              <a:rPr lang="zh-CN" altLang="en-US" sz="2000" b="1" dirty="0">
                <a:ea typeface="楷体_GB2312"/>
                <a:sym typeface="+mn-ea"/>
              </a:rPr>
              <a:t>    else j = nextval[j];</a:t>
            </a:r>
            <a:endParaRPr lang="zh-CN" altLang="en-US" sz="2000" b="1" dirty="0">
              <a:ea typeface="楷体_GB2312"/>
            </a:endParaRPr>
          </a:p>
          <a:p>
            <a:pPr marL="0" lvl="0" indent="0">
              <a:spcBef>
                <a:spcPct val="0"/>
              </a:spcBef>
              <a:buNone/>
            </a:pPr>
            <a:r>
              <a:rPr lang="zh-CN" altLang="en-US" sz="2000" b="1" dirty="0">
                <a:ea typeface="楷体_GB2312"/>
                <a:sym typeface="+mn-ea"/>
              </a:rPr>
              <a:t>}</a:t>
            </a:r>
            <a:endParaRPr lang="zh-CN" altLang="en-US" sz="2000" b="1" dirty="0">
              <a:ea typeface="楷体_GB231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算法设计思想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3.54167E-6 -4.44444E-6 L 0.06081 -4.44444E-6 " pathEditMode="relative" rAng="0" ptsTypes="AA">
                                      <p:cBhvr>
                                        <p:cTn id="21" dur="1000" fill="hold"/>
                                        <p:tgtEl>
                                          <p:spTgt spid="9"/>
                                        </p:tgtEl>
                                        <p:attrNameLst>
                                          <p:attrName>ppt_x</p:attrName>
                                          <p:attrName>ppt_y</p:attrName>
                                        </p:attrNameLst>
                                      </p:cBhvr>
                                      <p:rCtr x="3000" y="0"/>
                                    </p:animMotion>
                                  </p:childTnLst>
                                </p:cTn>
                              </p:par>
                              <p:par>
                                <p:cTn id="22" presetID="63" presetClass="path" presetSubtype="0" accel="50000" decel="50000" fill="hold" nodeType="withEffect">
                                  <p:stCondLst>
                                    <p:cond delay="0"/>
                                  </p:stCondLst>
                                  <p:childTnLst>
                                    <p:animMotion origin="layout" path="M 3.54167E-6 -3.33333E-6 L 0.06067 -0.00115 " pathEditMode="relative" rAng="0" ptsTypes="AA">
                                      <p:cBhvr>
                                        <p:cTn id="23" dur="1000" fill="hold"/>
                                        <p:tgtEl>
                                          <p:spTgt spid="29"/>
                                        </p:tgtEl>
                                        <p:attrNameLst>
                                          <p:attrName>ppt_x</p:attrName>
                                          <p:attrName>ppt_y</p:attrName>
                                        </p:attrNameLst>
                                      </p:cBhvr>
                                      <p:rCtr x="3000" y="-100"/>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10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06081 -4.44444E-6 L 0.11993 -4.44444E-6 " pathEditMode="relative" rAng="0" ptsTypes="AA">
                                      <p:cBhvr>
                                        <p:cTn id="32" dur="1000" fill="hold"/>
                                        <p:tgtEl>
                                          <p:spTgt spid="9"/>
                                        </p:tgtEl>
                                        <p:attrNameLst>
                                          <p:attrName>ppt_x</p:attrName>
                                          <p:attrName>ppt_y</p:attrName>
                                        </p:attrNameLst>
                                      </p:cBhvr>
                                      <p:rCtr x="3000" y="0"/>
                                    </p:animMotion>
                                  </p:childTnLst>
                                </p:cTn>
                              </p:par>
                              <p:par>
                                <p:cTn id="33" presetID="63" presetClass="path" presetSubtype="0" accel="50000" decel="50000" fill="hold" nodeType="withEffect">
                                  <p:stCondLst>
                                    <p:cond delay="0"/>
                                  </p:stCondLst>
                                  <p:childTnLst>
                                    <p:animMotion origin="layout" path="M 0.06067 -0.00115 L 0.12148 -0.00115 " pathEditMode="relative" rAng="0" ptsTypes="AA">
                                      <p:cBhvr>
                                        <p:cTn id="34" dur="1000" fill="hold"/>
                                        <p:tgtEl>
                                          <p:spTgt spid="29"/>
                                        </p:tgtEl>
                                        <p:attrNameLst>
                                          <p:attrName>ppt_x</p:attrName>
                                          <p:attrName>ppt_y</p:attrName>
                                        </p:attrNameLst>
                                      </p:cBhvr>
                                      <p:rCtr x="3000" y="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10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0.11993 -4.44444E-6 L 0.17904 -4.44444E-6 " pathEditMode="relative" rAng="0" ptsTypes="AA">
                                      <p:cBhvr>
                                        <p:cTn id="43" dur="1000" fill="hold"/>
                                        <p:tgtEl>
                                          <p:spTgt spid="9"/>
                                        </p:tgtEl>
                                        <p:attrNameLst>
                                          <p:attrName>ppt_x</p:attrName>
                                          <p:attrName>ppt_y</p:attrName>
                                        </p:attrNameLst>
                                      </p:cBhvr>
                                      <p:rCtr x="3000" y="0"/>
                                    </p:animMotion>
                                  </p:childTnLst>
                                </p:cTn>
                              </p:par>
                              <p:par>
                                <p:cTn id="44" presetID="63" presetClass="path" presetSubtype="0" accel="50000" decel="50000" fill="hold" nodeType="withEffect">
                                  <p:stCondLst>
                                    <p:cond delay="0"/>
                                  </p:stCondLst>
                                  <p:childTnLst>
                                    <p:animMotion origin="layout" path="M 0.12148 -0.00115 L 0.1806 -0.00115 " pathEditMode="relative" rAng="0" ptsTypes="AA">
                                      <p:cBhvr>
                                        <p:cTn id="45" dur="1000" fill="hold"/>
                                        <p:tgtEl>
                                          <p:spTgt spid="29"/>
                                        </p:tgtEl>
                                        <p:attrNameLst>
                                          <p:attrName>ppt_x</p:attrName>
                                          <p:attrName>ppt_y</p:attrName>
                                        </p:attrNameLst>
                                      </p:cBhvr>
                                      <p:rCtr x="3000" y="0"/>
                                    </p:animMotion>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10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63" presetClass="path" presetSubtype="0" accel="50000" decel="50000" fill="hold" nodeType="clickEffect">
                                  <p:stCondLst>
                                    <p:cond delay="0"/>
                                  </p:stCondLst>
                                  <p:childTnLst>
                                    <p:animMotion origin="layout" path="M 0.17904 -4.44444E-6 L 0.23802 -4.44444E-6 " pathEditMode="relative" rAng="0" ptsTypes="AA">
                                      <p:cBhvr>
                                        <p:cTn id="54" dur="1000" fill="hold"/>
                                        <p:tgtEl>
                                          <p:spTgt spid="9"/>
                                        </p:tgtEl>
                                        <p:attrNameLst>
                                          <p:attrName>ppt_x</p:attrName>
                                          <p:attrName>ppt_y</p:attrName>
                                        </p:attrNameLst>
                                      </p:cBhvr>
                                      <p:rCtr x="2900" y="0"/>
                                    </p:animMotion>
                                  </p:childTnLst>
                                </p:cTn>
                              </p:par>
                              <p:par>
                                <p:cTn id="55" presetID="63" presetClass="path" presetSubtype="0" accel="50000" decel="50000" fill="hold" nodeType="withEffect">
                                  <p:stCondLst>
                                    <p:cond delay="0"/>
                                  </p:stCondLst>
                                  <p:childTnLst>
                                    <p:animMotion origin="layout" path="M 0.1806 -0.00115 L 0.23971 -0.00115 " pathEditMode="relative" rAng="0" ptsTypes="AA">
                                      <p:cBhvr>
                                        <p:cTn id="56" dur="1000" fill="hold"/>
                                        <p:tgtEl>
                                          <p:spTgt spid="29"/>
                                        </p:tgtEl>
                                        <p:attrNameLst>
                                          <p:attrName>ppt_x</p:attrName>
                                          <p:attrName>ppt_y</p:attrName>
                                        </p:attrNameLst>
                                      </p:cBhvr>
                                      <p:rCtr x="3000" y="0"/>
                                    </p:animMotion>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10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4" grpId="0" bldLvl="0" animBg="1"/>
      <p:bldP spid="25" grpId="0" bldLvl="0" animBg="1"/>
      <p:bldP spid="26" grpId="0" bldLvl="0" animBg="1"/>
      <p:bldP spid="27" grpId="0" bldLvl="0" animBg="1"/>
      <p:bldP spid="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511425"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 name="矩形 5"/>
          <p:cNvSpPr/>
          <p:nvPr/>
        </p:nvSpPr>
        <p:spPr>
          <a:xfrm>
            <a:off x="3051175" y="2968625"/>
            <a:ext cx="541338"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359251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8" name="矩形 7"/>
          <p:cNvSpPr/>
          <p:nvPr/>
        </p:nvSpPr>
        <p:spPr>
          <a:xfrm>
            <a:off x="413226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9" name="矩形 8"/>
          <p:cNvSpPr/>
          <p:nvPr/>
        </p:nvSpPr>
        <p:spPr>
          <a:xfrm>
            <a:off x="467201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b</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0" name="矩形 9"/>
          <p:cNvSpPr/>
          <p:nvPr/>
        </p:nvSpPr>
        <p:spPr>
          <a:xfrm>
            <a:off x="521176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c</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11" name="矩形 10"/>
          <p:cNvSpPr/>
          <p:nvPr/>
        </p:nvSpPr>
        <p:spPr>
          <a:xfrm>
            <a:off x="575151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d</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9641" name="文本框 11"/>
          <p:cNvSpPr txBox="1"/>
          <p:nvPr/>
        </p:nvSpPr>
        <p:spPr>
          <a:xfrm>
            <a:off x="2117725" y="3019425"/>
            <a:ext cx="295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s</a:t>
            </a:r>
            <a:endParaRPr lang="zh-CN" altLang="en-US" sz="2400" b="1" dirty="0">
              <a:latin typeface="Adobe Garamond Pro Bold" panose="02020702060506020403" pitchFamily="18" charset="0"/>
              <a:ea typeface="楷体_GB2312"/>
            </a:endParaRPr>
          </a:p>
        </p:txBody>
      </p:sp>
      <p:sp>
        <p:nvSpPr>
          <p:cNvPr id="20" name="矩形 19"/>
          <p:cNvSpPr/>
          <p:nvPr/>
        </p:nvSpPr>
        <p:spPr>
          <a:xfrm>
            <a:off x="6291263" y="2968625"/>
            <a:ext cx="539750" cy="539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1" name="矩形 20"/>
          <p:cNvSpPr/>
          <p:nvPr/>
        </p:nvSpPr>
        <p:spPr>
          <a:xfrm>
            <a:off x="2511425" y="3611563"/>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2" name="矩形 21"/>
          <p:cNvSpPr/>
          <p:nvPr/>
        </p:nvSpPr>
        <p:spPr>
          <a:xfrm>
            <a:off x="3051175" y="3611563"/>
            <a:ext cx="541338"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3592513" y="3611563"/>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24" name="组合 23"/>
          <p:cNvGrpSpPr/>
          <p:nvPr/>
        </p:nvGrpSpPr>
        <p:grpSpPr>
          <a:xfrm>
            <a:off x="2678113" y="4256088"/>
            <a:ext cx="206375" cy="866775"/>
            <a:chOff x="3618899" y="4381118"/>
            <a:chExt cx="276038" cy="1155553"/>
          </a:xfrm>
        </p:grpSpPr>
        <p:cxnSp>
          <p:nvCxnSpPr>
            <p:cNvPr id="25" name="直接箭头连接符 24"/>
            <p:cNvCxnSpPr/>
            <p:nvPr/>
          </p:nvCxnSpPr>
          <p:spPr>
            <a:xfrm flipV="1">
              <a:off x="3756917" y="4381118"/>
              <a:ext cx="0" cy="53968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9664" name="文本框 25"/>
            <p:cNvSpPr txBox="1"/>
            <p:nvPr/>
          </p:nvSpPr>
          <p:spPr>
            <a:xfrm>
              <a:off x="3618899" y="4921118"/>
              <a:ext cx="276038" cy="61555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i</a:t>
              </a:r>
              <a:endParaRPr lang="zh-CN" altLang="en-US" sz="2400" b="1" dirty="0">
                <a:latin typeface="Adobe Garamond Pro Bold" panose="02020702060506020403" pitchFamily="18" charset="0"/>
                <a:ea typeface="楷体_GB2312"/>
              </a:endParaRPr>
            </a:p>
          </p:txBody>
        </p:sp>
      </p:grpSp>
      <p:sp>
        <p:nvSpPr>
          <p:cNvPr id="69647" name="文本框 26"/>
          <p:cNvSpPr txBox="1"/>
          <p:nvPr/>
        </p:nvSpPr>
        <p:spPr>
          <a:xfrm>
            <a:off x="2122488" y="3662363"/>
            <a:ext cx="2841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t</a:t>
            </a:r>
            <a:endParaRPr lang="zh-CN" altLang="en-US" sz="2400" b="1" dirty="0">
              <a:latin typeface="Adobe Garamond Pro Bold" panose="02020702060506020403" pitchFamily="18" charset="0"/>
              <a:ea typeface="楷体_GB2312"/>
            </a:endParaRPr>
          </a:p>
        </p:txBody>
      </p:sp>
      <p:sp>
        <p:nvSpPr>
          <p:cNvPr id="28" name="矩形 27"/>
          <p:cNvSpPr/>
          <p:nvPr/>
        </p:nvSpPr>
        <p:spPr>
          <a:xfrm>
            <a:off x="4132263" y="3611563"/>
            <a:ext cx="539750" cy="54133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a</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29" name="矩形 28"/>
          <p:cNvSpPr/>
          <p:nvPr/>
        </p:nvSpPr>
        <p:spPr>
          <a:xfrm>
            <a:off x="2511425"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0" name="矩形 29"/>
          <p:cNvSpPr/>
          <p:nvPr/>
        </p:nvSpPr>
        <p:spPr>
          <a:xfrm>
            <a:off x="3051175" y="5197475"/>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1" name="矩形 30"/>
          <p:cNvSpPr/>
          <p:nvPr/>
        </p:nvSpPr>
        <p:spPr>
          <a:xfrm>
            <a:off x="3592513"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2" name="矩形 31"/>
          <p:cNvSpPr/>
          <p:nvPr/>
        </p:nvSpPr>
        <p:spPr>
          <a:xfrm>
            <a:off x="4132263"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69653" name="文本框 32"/>
          <p:cNvSpPr txBox="1"/>
          <p:nvPr/>
        </p:nvSpPr>
        <p:spPr>
          <a:xfrm>
            <a:off x="1328738" y="5251450"/>
            <a:ext cx="10842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nextval</a:t>
            </a:r>
            <a:endParaRPr lang="zh-CN" altLang="en-US" sz="2400" b="1" dirty="0">
              <a:latin typeface="Adobe Garamond Pro Bold" panose="02020702060506020403" pitchFamily="18" charset="0"/>
              <a:ea typeface="楷体_GB2312"/>
            </a:endParaRPr>
          </a:p>
        </p:txBody>
      </p:sp>
      <p:sp>
        <p:nvSpPr>
          <p:cNvPr id="34" name="矩形 33"/>
          <p:cNvSpPr/>
          <p:nvPr/>
        </p:nvSpPr>
        <p:spPr>
          <a:xfrm>
            <a:off x="2511425"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5" name="矩形 34"/>
          <p:cNvSpPr/>
          <p:nvPr/>
        </p:nvSpPr>
        <p:spPr>
          <a:xfrm>
            <a:off x="3051175" y="5197475"/>
            <a:ext cx="541338"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6" name="矩形 35"/>
          <p:cNvSpPr/>
          <p:nvPr/>
        </p:nvSpPr>
        <p:spPr>
          <a:xfrm>
            <a:off x="3592513"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sp>
        <p:nvSpPr>
          <p:cNvPr id="37" name="矩形 36"/>
          <p:cNvSpPr/>
          <p:nvPr/>
        </p:nvSpPr>
        <p:spPr>
          <a:xfrm>
            <a:off x="4132263" y="5197475"/>
            <a:ext cx="539750" cy="541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lt1"/>
                </a:solidFill>
                <a:effectLst/>
                <a:uLnTx/>
                <a:uFillTx/>
                <a:latin typeface="+mn-lt"/>
                <a:ea typeface="+mn-ea"/>
                <a:cs typeface="+mn-cs"/>
              </a:rPr>
              <a:t>0</a:t>
            </a:r>
            <a:endParaRPr kumimoji="1" lang="zh-CN" altLang="en-US" sz="2400" b="1" i="0" u="none" strike="noStrike" kern="1200" cap="none" spc="0" normalizeH="0" baseline="0" noProof="0" dirty="0">
              <a:ln>
                <a:noFill/>
              </a:ln>
              <a:solidFill>
                <a:schemeClr val="lt1"/>
              </a:solidFill>
              <a:effectLst/>
              <a:uLnTx/>
              <a:uFillTx/>
              <a:latin typeface="+mn-lt"/>
              <a:ea typeface="+mn-ea"/>
              <a:cs typeface="+mn-cs"/>
            </a:endParaRPr>
          </a:p>
        </p:txBody>
      </p:sp>
      <p:grpSp>
        <p:nvGrpSpPr>
          <p:cNvPr id="38" name="组合 37"/>
          <p:cNvGrpSpPr/>
          <p:nvPr/>
        </p:nvGrpSpPr>
        <p:grpSpPr>
          <a:xfrm>
            <a:off x="2122488" y="4252913"/>
            <a:ext cx="206375" cy="885825"/>
            <a:chOff x="2908832" y="4381118"/>
            <a:chExt cx="276038" cy="1179552"/>
          </a:xfrm>
        </p:grpSpPr>
        <p:cxnSp>
          <p:nvCxnSpPr>
            <p:cNvPr id="39" name="直接箭头连接符 38"/>
            <p:cNvCxnSpPr/>
            <p:nvPr/>
          </p:nvCxnSpPr>
          <p:spPr>
            <a:xfrm flipV="1">
              <a:off x="3046850" y="4381118"/>
              <a:ext cx="0" cy="53904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9662" name="文本框 39"/>
            <p:cNvSpPr txBox="1"/>
            <p:nvPr/>
          </p:nvSpPr>
          <p:spPr>
            <a:xfrm>
              <a:off x="2908832" y="4945116"/>
              <a:ext cx="276038" cy="61555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0">
                <a:spcBef>
                  <a:spcPct val="0"/>
                </a:spcBef>
                <a:buNone/>
              </a:pPr>
              <a:r>
                <a:rPr lang="en-US" altLang="zh-CN" sz="2400" b="1" dirty="0">
                  <a:latin typeface="Adobe Garamond Pro Bold" panose="02020702060506020403" pitchFamily="18" charset="0"/>
                  <a:ea typeface="楷体_GB2312"/>
                </a:rPr>
                <a:t>j</a:t>
              </a:r>
              <a:endParaRPr lang="zh-CN" altLang="en-US" sz="2400" b="1" dirty="0">
                <a:latin typeface="Adobe Garamond Pro Bold" panose="02020702060506020403" pitchFamily="18" charset="0"/>
                <a:ea typeface="楷体_GB2312"/>
              </a:endParaRPr>
            </a:p>
          </p:txBody>
        </p:sp>
      </p:grpSp>
      <p:sp>
        <p:nvSpPr>
          <p:cNvPr id="69659" name="文本框 41"/>
          <p:cNvSpPr txBox="1"/>
          <p:nvPr/>
        </p:nvSpPr>
        <p:spPr>
          <a:xfrm>
            <a:off x="862012" y="877888"/>
            <a:ext cx="5798219" cy="15684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仿宋_GB2312"/>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仿宋_GB2312"/>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仿宋_GB2312"/>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仿宋_GB2312"/>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仿宋_GB2312"/>
              </a:defRPr>
            </a:lvl5pPr>
          </a:lstStyle>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设主串长度为</a:t>
            </a:r>
            <a:r>
              <a:rPr lang="en-US" altLang="zh-CN" sz="2400" b="1" dirty="0">
                <a:latin typeface="华文楷体" panose="02010600040101010101" pitchFamily="2" charset="-122"/>
                <a:ea typeface="华文楷体" panose="02010600040101010101" pitchFamily="2" charset="-122"/>
              </a:rPr>
              <a:t>n</a:t>
            </a:r>
            <a:r>
              <a:rPr lang="zh-CN" altLang="en-US" sz="2400" b="1" dirty="0">
                <a:latin typeface="华文楷体" panose="02010600040101010101" pitchFamily="2" charset="-122"/>
                <a:ea typeface="华文楷体" panose="02010600040101010101" pitchFamily="2" charset="-122"/>
              </a:rPr>
              <a:t>，模式串长度为</a:t>
            </a:r>
            <a:r>
              <a:rPr lang="en-US" altLang="zh-CN" sz="2400" b="1" dirty="0">
                <a:latin typeface="华文楷体" panose="02010600040101010101" pitchFamily="2" charset="-122"/>
                <a:ea typeface="华文楷体" panose="02010600040101010101" pitchFamily="2" charset="-122"/>
              </a:rPr>
              <a:t>m</a:t>
            </a:r>
          </a:p>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求</a:t>
            </a:r>
            <a:r>
              <a:rPr lang="en-US" altLang="zh-CN" sz="2400" b="1" dirty="0">
                <a:latin typeface="华文楷体" panose="02010600040101010101" pitchFamily="2" charset="-122"/>
                <a:ea typeface="华文楷体" panose="02010600040101010101" pitchFamily="2" charset="-122"/>
              </a:rPr>
              <a:t> nextval</a:t>
            </a:r>
            <a:r>
              <a:rPr lang="zh-CN" altLang="en-US" sz="2400" b="1" dirty="0">
                <a:latin typeface="华文楷体" panose="02010600040101010101" pitchFamily="2" charset="-122"/>
                <a:ea typeface="华文楷体" panose="02010600040101010101" pitchFamily="2" charset="-122"/>
              </a:rPr>
              <a:t>数组的过程循环了</a:t>
            </a:r>
            <a:r>
              <a:rPr lang="en-US" altLang="zh-CN" sz="2400" b="1" dirty="0">
                <a:latin typeface="华文楷体" panose="02010600040101010101" pitchFamily="2" charset="-122"/>
                <a:ea typeface="华文楷体" panose="02010600040101010101" pitchFamily="2" charset="-122"/>
              </a:rPr>
              <a:t>m-1</a:t>
            </a:r>
            <a:r>
              <a:rPr lang="zh-CN" altLang="en-US" sz="2400" b="1" dirty="0">
                <a:latin typeface="华文楷体" panose="02010600040101010101" pitchFamily="2" charset="-122"/>
                <a:ea typeface="华文楷体" panose="02010600040101010101" pitchFamily="2" charset="-122"/>
              </a:rPr>
              <a:t>次</a:t>
            </a:r>
            <a:endParaRPr lang="en-US" altLang="zh-CN" sz="2400" b="1" dirty="0">
              <a:latin typeface="华文楷体" panose="02010600040101010101" pitchFamily="2" charset="-122"/>
              <a:ea typeface="华文楷体" panose="02010600040101010101" pitchFamily="2" charset="-122"/>
            </a:endParaRPr>
          </a:p>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与主串的匹配过程也比较了</a:t>
            </a:r>
            <a:r>
              <a:rPr lang="en-US" altLang="zh-CN" sz="2400" b="1" dirty="0">
                <a:latin typeface="华文楷体" panose="02010600040101010101" pitchFamily="2" charset="-122"/>
                <a:ea typeface="华文楷体" panose="02010600040101010101" pitchFamily="2" charset="-122"/>
              </a:rPr>
              <a:t>m</a:t>
            </a:r>
            <a:r>
              <a:rPr lang="zh-CN" altLang="en-US" sz="2400" b="1" dirty="0">
                <a:latin typeface="华文楷体" panose="02010600040101010101" pitchFamily="2" charset="-122"/>
                <a:ea typeface="华文楷体" panose="02010600040101010101" pitchFamily="2" charset="-122"/>
              </a:rPr>
              <a:t>次</a:t>
            </a:r>
            <a:endParaRPr lang="en-US" altLang="zh-CN" sz="2400" b="1" dirty="0">
              <a:latin typeface="华文楷体" panose="02010600040101010101" pitchFamily="2" charset="-122"/>
              <a:ea typeface="华文楷体" panose="02010600040101010101" pitchFamily="2" charset="-122"/>
            </a:endParaRPr>
          </a:p>
          <a:p>
            <a:pPr marL="0" lvl="0" indent="342900">
              <a:spcBef>
                <a:spcPct val="0"/>
              </a:spcBef>
              <a:buNone/>
            </a:pPr>
            <a:r>
              <a:rPr lang="zh-CN" altLang="en-US" sz="2400" b="1" dirty="0">
                <a:latin typeface="华文楷体" panose="02010600040101010101" pitchFamily="2" charset="-122"/>
                <a:ea typeface="华文楷体" panose="02010600040101010101" pitchFamily="2" charset="-122"/>
              </a:rPr>
              <a:t>最好时间复杂度为：</a:t>
            </a:r>
            <a:r>
              <a:rPr lang="en-US" altLang="zh-CN" sz="2400" b="1" dirty="0">
                <a:latin typeface="华文楷体" panose="02010600040101010101" pitchFamily="2" charset="-122"/>
                <a:ea typeface="华文楷体" panose="02010600040101010101" pitchFamily="2" charset="-122"/>
              </a:rPr>
              <a:t>O(m)</a:t>
            </a: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算法时间复杂度</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最好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ppt_x"/>
                                          </p:val>
                                        </p:tav>
                                        <p:tav tm="100000">
                                          <p:val>
                                            <p:strVal val="#ppt_x"/>
                                          </p:val>
                                        </p:tav>
                                      </p:tavLst>
                                    </p:anim>
                                    <p:anim calcmode="lin" valueType="num">
                                      <p:cBhvr additive="base">
                                        <p:cTn id="17"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3.33333E-6 -2.59259E-6 L 0.0608 -2.59259E-6 " pathEditMode="relative" rAng="0" ptsTypes="AA">
                                      <p:cBhvr>
                                        <p:cTn id="21" dur="1000" fill="hold"/>
                                        <p:tgtEl>
                                          <p:spTgt spid="24"/>
                                        </p:tgtEl>
                                        <p:attrNameLst>
                                          <p:attrName>ppt_x</p:attrName>
                                          <p:attrName>ppt_y</p:attrName>
                                        </p:attrNameLst>
                                      </p:cBhvr>
                                      <p:rCtr x="3000" y="0"/>
                                    </p:animMotion>
                                  </p:childTnLst>
                                </p:cTn>
                              </p:par>
                              <p:par>
                                <p:cTn id="22" presetID="63" presetClass="path" presetSubtype="0" accel="50000" decel="50000" fill="hold" nodeType="withEffect">
                                  <p:stCondLst>
                                    <p:cond delay="0"/>
                                  </p:stCondLst>
                                  <p:childTnLst>
                                    <p:animMotion origin="layout" path="M 4.16667E-7 -1.48148E-6 L 0.06068 -0.00116 " pathEditMode="relative" rAng="0" ptsTypes="AA">
                                      <p:cBhvr>
                                        <p:cTn id="23" dur="1000" fill="hold"/>
                                        <p:tgtEl>
                                          <p:spTgt spid="38"/>
                                        </p:tgtEl>
                                        <p:attrNameLst>
                                          <p:attrName>ppt_x</p:attrName>
                                          <p:attrName>ppt_y</p:attrName>
                                        </p:attrNameLst>
                                      </p:cBhvr>
                                      <p:rCtr x="3000" y="-100"/>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10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0.0608 -2.59259E-6 L 0.11992 -2.59259E-6 " pathEditMode="relative" rAng="0" ptsTypes="AA">
                                      <p:cBhvr>
                                        <p:cTn id="32" dur="1000" fill="hold"/>
                                        <p:tgtEl>
                                          <p:spTgt spid="24"/>
                                        </p:tgtEl>
                                        <p:attrNameLst>
                                          <p:attrName>ppt_x</p:attrName>
                                          <p:attrName>ppt_y</p:attrName>
                                        </p:attrNameLst>
                                      </p:cBhvr>
                                      <p:rCtr x="3000" y="0"/>
                                    </p:animMotion>
                                  </p:childTnLst>
                                </p:cTn>
                              </p:par>
                              <p:par>
                                <p:cTn id="33" presetID="63" presetClass="path" presetSubtype="0" accel="50000" decel="50000" fill="hold" nodeType="withEffect">
                                  <p:stCondLst>
                                    <p:cond delay="0"/>
                                  </p:stCondLst>
                                  <p:childTnLst>
                                    <p:animMotion origin="layout" path="M 0.06068 -0.00116 L 0.12148 -0.00116 " pathEditMode="relative" rAng="0" ptsTypes="AA">
                                      <p:cBhvr>
                                        <p:cTn id="34" dur="1000" fill="hold"/>
                                        <p:tgtEl>
                                          <p:spTgt spid="38"/>
                                        </p:tgtEl>
                                        <p:attrNameLst>
                                          <p:attrName>ppt_x</p:attrName>
                                          <p:attrName>ppt_y</p:attrName>
                                        </p:attrNameLst>
                                      </p:cBhvr>
                                      <p:rCtr x="3000" y="0"/>
                                    </p:animMotion>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10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0.11992 -2.59259E-6 L 0.17903 -2.59259E-6 " pathEditMode="relative" rAng="0" ptsTypes="AA">
                                      <p:cBhvr>
                                        <p:cTn id="43" dur="1000" fill="hold"/>
                                        <p:tgtEl>
                                          <p:spTgt spid="24"/>
                                        </p:tgtEl>
                                        <p:attrNameLst>
                                          <p:attrName>ppt_x</p:attrName>
                                          <p:attrName>ppt_y</p:attrName>
                                        </p:attrNameLst>
                                      </p:cBhvr>
                                      <p:rCtr x="3000" y="0"/>
                                    </p:animMotion>
                                  </p:childTnLst>
                                </p:cTn>
                              </p:par>
                              <p:par>
                                <p:cTn id="44" presetID="63" presetClass="path" presetSubtype="0" accel="50000" decel="50000" fill="hold" nodeType="withEffect">
                                  <p:stCondLst>
                                    <p:cond delay="0"/>
                                  </p:stCondLst>
                                  <p:childTnLst>
                                    <p:animMotion origin="layout" path="M 0.12148 -0.00116 L 0.1806 -0.00116 " pathEditMode="relative" rAng="0" ptsTypes="AA">
                                      <p:cBhvr>
                                        <p:cTn id="45" dur="1000" fill="hold"/>
                                        <p:tgtEl>
                                          <p:spTgt spid="38"/>
                                        </p:tgtEl>
                                        <p:attrNameLst>
                                          <p:attrName>ppt_x</p:attrName>
                                          <p:attrName>ppt_y</p:attrName>
                                        </p:attrNameLst>
                                      </p:cBhvr>
                                      <p:rCtr x="3000" y="0"/>
                                    </p:animMotion>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down)">
                                      <p:cBhvr>
                                        <p:cTn id="50" dur="1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nodeType="clickEffect">
                                  <p:stCondLst>
                                    <p:cond delay="0"/>
                                  </p:stCondLst>
                                  <p:childTnLst>
                                    <p:animClr clrSpc="rgb" dir="cw">
                                      <p:cBhvr>
                                        <p:cTn id="54" dur="500" fill="hold"/>
                                        <p:tgtEl>
                                          <p:spTgt spid="5"/>
                                        </p:tgtEl>
                                        <p:attrNameLst>
                                          <p:attrName>fillcolor</p:attrName>
                                        </p:attrNameLst>
                                      </p:cBhvr>
                                      <p:to>
                                        <a:srgbClr val="70AD47"/>
                                      </p:to>
                                    </p:animClr>
                                    <p:set>
                                      <p:cBhvr>
                                        <p:cTn id="55" dur="500" fill="hold"/>
                                        <p:tgtEl>
                                          <p:spTgt spid="5"/>
                                        </p:tgtEl>
                                        <p:attrNameLst>
                                          <p:attrName>fill.type</p:attrName>
                                        </p:attrNameLst>
                                      </p:cBhvr>
                                      <p:to>
                                        <p:strVal val="solid"/>
                                      </p:to>
                                    </p:set>
                                    <p:set>
                                      <p:cBhvr>
                                        <p:cTn id="56" dur="500" fill="hold"/>
                                        <p:tgtEl>
                                          <p:spTgt spid="5"/>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500" fill="hold"/>
                                        <p:tgtEl>
                                          <p:spTgt spid="6"/>
                                        </p:tgtEl>
                                        <p:attrNameLst>
                                          <p:attrName>fillcolor</p:attrName>
                                        </p:attrNameLst>
                                      </p:cBhvr>
                                      <p:to>
                                        <a:srgbClr val="70AD47"/>
                                      </p:to>
                                    </p:animClr>
                                    <p:set>
                                      <p:cBhvr>
                                        <p:cTn id="59" dur="500" fill="hold"/>
                                        <p:tgtEl>
                                          <p:spTgt spid="6"/>
                                        </p:tgtEl>
                                        <p:attrNameLst>
                                          <p:attrName>fill.type</p:attrName>
                                        </p:attrNameLst>
                                      </p:cBhvr>
                                      <p:to>
                                        <p:strVal val="solid"/>
                                      </p:to>
                                    </p:set>
                                    <p:set>
                                      <p:cBhvr>
                                        <p:cTn id="60" dur="500" fill="hold"/>
                                        <p:tgtEl>
                                          <p:spTgt spid="6"/>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7"/>
                                        </p:tgtEl>
                                        <p:attrNameLst>
                                          <p:attrName>fillcolor</p:attrName>
                                        </p:attrNameLst>
                                      </p:cBhvr>
                                      <p:to>
                                        <a:srgbClr val="70AD47"/>
                                      </p:to>
                                    </p:animClr>
                                    <p:set>
                                      <p:cBhvr>
                                        <p:cTn id="63" dur="500" fill="hold"/>
                                        <p:tgtEl>
                                          <p:spTgt spid="7"/>
                                        </p:tgtEl>
                                        <p:attrNameLst>
                                          <p:attrName>fill.type</p:attrName>
                                        </p:attrNameLst>
                                      </p:cBhvr>
                                      <p:to>
                                        <p:strVal val="solid"/>
                                      </p:to>
                                    </p:set>
                                    <p:set>
                                      <p:cBhvr>
                                        <p:cTn id="64" dur="500" fill="hold"/>
                                        <p:tgtEl>
                                          <p:spTgt spid="7"/>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500" fill="hold"/>
                                        <p:tgtEl>
                                          <p:spTgt spid="8"/>
                                        </p:tgtEl>
                                        <p:attrNameLst>
                                          <p:attrName>fillcolor</p:attrName>
                                        </p:attrNameLst>
                                      </p:cBhvr>
                                      <p:to>
                                        <a:srgbClr val="70AD47"/>
                                      </p:to>
                                    </p:animClr>
                                    <p:set>
                                      <p:cBhvr>
                                        <p:cTn id="67" dur="500" fill="hold"/>
                                        <p:tgtEl>
                                          <p:spTgt spid="8"/>
                                        </p:tgtEl>
                                        <p:attrNameLst>
                                          <p:attrName>fill.type</p:attrName>
                                        </p:attrNameLst>
                                      </p:cBhvr>
                                      <p:to>
                                        <p:strVal val="solid"/>
                                      </p:to>
                                    </p:set>
                                    <p:set>
                                      <p:cBhvr>
                                        <p:cTn id="68" dur="500" fill="hold"/>
                                        <p:tgtEl>
                                          <p:spTgt spid="8"/>
                                        </p:tgtEl>
                                        <p:attrNameLst>
                                          <p:attrName>fill.on</p:attrName>
                                        </p:attrNameLst>
                                      </p:cBhvr>
                                      <p:to>
                                        <p:strVal val="true"/>
                                      </p:to>
                                    </p:set>
                                  </p:childTnLst>
                                </p:cTn>
                              </p:par>
                              <p:par>
                                <p:cTn id="69" presetID="1" presetClass="emph" presetSubtype="2" fill="hold" nodeType="withEffect">
                                  <p:stCondLst>
                                    <p:cond delay="0"/>
                                  </p:stCondLst>
                                  <p:childTnLst>
                                    <p:animClr clrSpc="rgb" dir="cw">
                                      <p:cBhvr>
                                        <p:cTn id="70" dur="500" fill="hold"/>
                                        <p:tgtEl>
                                          <p:spTgt spid="21"/>
                                        </p:tgtEl>
                                        <p:attrNameLst>
                                          <p:attrName>fillcolor</p:attrName>
                                        </p:attrNameLst>
                                      </p:cBhvr>
                                      <p:to>
                                        <a:srgbClr val="70AD47"/>
                                      </p:to>
                                    </p:animClr>
                                    <p:set>
                                      <p:cBhvr>
                                        <p:cTn id="71" dur="500" fill="hold"/>
                                        <p:tgtEl>
                                          <p:spTgt spid="21"/>
                                        </p:tgtEl>
                                        <p:attrNameLst>
                                          <p:attrName>fill.type</p:attrName>
                                        </p:attrNameLst>
                                      </p:cBhvr>
                                      <p:to>
                                        <p:strVal val="solid"/>
                                      </p:to>
                                    </p:set>
                                    <p:set>
                                      <p:cBhvr>
                                        <p:cTn id="72" dur="500" fill="hold"/>
                                        <p:tgtEl>
                                          <p:spTgt spid="21"/>
                                        </p:tgtEl>
                                        <p:attrNameLst>
                                          <p:attrName>fill.on</p:attrName>
                                        </p:attrNameLst>
                                      </p:cBhvr>
                                      <p:to>
                                        <p:strVal val="true"/>
                                      </p:to>
                                    </p:set>
                                  </p:childTnLst>
                                </p:cTn>
                              </p:par>
                              <p:par>
                                <p:cTn id="73" presetID="1" presetClass="emph" presetSubtype="2" fill="hold" nodeType="withEffect">
                                  <p:stCondLst>
                                    <p:cond delay="0"/>
                                  </p:stCondLst>
                                  <p:childTnLst>
                                    <p:animClr clrSpc="rgb" dir="cw">
                                      <p:cBhvr>
                                        <p:cTn id="74" dur="500" fill="hold"/>
                                        <p:tgtEl>
                                          <p:spTgt spid="22"/>
                                        </p:tgtEl>
                                        <p:attrNameLst>
                                          <p:attrName>fillcolor</p:attrName>
                                        </p:attrNameLst>
                                      </p:cBhvr>
                                      <p:to>
                                        <a:srgbClr val="70AD47"/>
                                      </p:to>
                                    </p:animClr>
                                    <p:set>
                                      <p:cBhvr>
                                        <p:cTn id="75" dur="500" fill="hold"/>
                                        <p:tgtEl>
                                          <p:spTgt spid="22"/>
                                        </p:tgtEl>
                                        <p:attrNameLst>
                                          <p:attrName>fill.type</p:attrName>
                                        </p:attrNameLst>
                                      </p:cBhvr>
                                      <p:to>
                                        <p:strVal val="solid"/>
                                      </p:to>
                                    </p:set>
                                    <p:set>
                                      <p:cBhvr>
                                        <p:cTn id="76" dur="500" fill="hold"/>
                                        <p:tgtEl>
                                          <p:spTgt spid="22"/>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500" fill="hold"/>
                                        <p:tgtEl>
                                          <p:spTgt spid="23"/>
                                        </p:tgtEl>
                                        <p:attrNameLst>
                                          <p:attrName>fillcolor</p:attrName>
                                        </p:attrNameLst>
                                      </p:cBhvr>
                                      <p:to>
                                        <a:srgbClr val="70AD47"/>
                                      </p:to>
                                    </p:animClr>
                                    <p:set>
                                      <p:cBhvr>
                                        <p:cTn id="79" dur="500" fill="hold"/>
                                        <p:tgtEl>
                                          <p:spTgt spid="23"/>
                                        </p:tgtEl>
                                        <p:attrNameLst>
                                          <p:attrName>fill.type</p:attrName>
                                        </p:attrNameLst>
                                      </p:cBhvr>
                                      <p:to>
                                        <p:strVal val="solid"/>
                                      </p:to>
                                    </p:set>
                                    <p:set>
                                      <p:cBhvr>
                                        <p:cTn id="80" dur="500" fill="hold"/>
                                        <p:tgtEl>
                                          <p:spTgt spid="23"/>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500" fill="hold"/>
                                        <p:tgtEl>
                                          <p:spTgt spid="28"/>
                                        </p:tgtEl>
                                        <p:attrNameLst>
                                          <p:attrName>fillcolor</p:attrName>
                                        </p:attrNameLst>
                                      </p:cBhvr>
                                      <p:to>
                                        <a:srgbClr val="70AD47"/>
                                      </p:to>
                                    </p:animClr>
                                    <p:set>
                                      <p:cBhvr>
                                        <p:cTn id="83" dur="500" fill="hold"/>
                                        <p:tgtEl>
                                          <p:spTgt spid="28"/>
                                        </p:tgtEl>
                                        <p:attrNameLst>
                                          <p:attrName>fill.type</p:attrName>
                                        </p:attrNameLst>
                                      </p:cBhvr>
                                      <p:to>
                                        <p:strVal val="solid"/>
                                      </p:to>
                                    </p:set>
                                    <p:set>
                                      <p:cBhvr>
                                        <p:cTn id="84"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bldLvl="0" animBg="1"/>
      <p:bldP spid="36" grpId="0" bldLvl="0" animBg="1"/>
      <p:bldP spid="37"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1"/>
          <p:cNvSpPr txBox="1">
            <a:spLocks noChangeArrowheads="1"/>
          </p:cNvSpPr>
          <p:nvPr/>
        </p:nvSpPr>
        <p:spPr bwMode="auto">
          <a:xfrm>
            <a:off x="395536" y="828459"/>
            <a:ext cx="8136903" cy="3600986"/>
          </a:xfrm>
          <a:prstGeom prst="rect">
            <a:avLst/>
          </a:prstGeom>
          <a:noFill/>
          <a:ln>
            <a:noFill/>
          </a:ln>
        </p:spPr>
        <p:txBody>
          <a:bodyPr wrap="square">
            <a:spAutoFit/>
          </a:bodyPr>
          <a:lstStyle>
            <a:lvl1pPr indent="342900">
              <a:spcBef>
                <a:spcPct val="20000"/>
              </a:spcBef>
              <a:buChar char="•"/>
              <a:defRPr kumimoji="1" sz="3200">
                <a:solidFill>
                  <a:schemeClr val="tx1"/>
                </a:solidFill>
                <a:latin typeface="Times New Roman" panose="02020603050405020304" pitchFamily="18" charset="0"/>
                <a:ea typeface="仿宋_GB2312" pitchFamily="49" charset="-122"/>
              </a:defRPr>
            </a:lvl1pPr>
            <a:lvl2pPr marL="742950" indent="-285750">
              <a:spcBef>
                <a:spcPct val="20000"/>
              </a:spcBef>
              <a:buChar char="–"/>
              <a:defRPr kumimoji="1" sz="2800">
                <a:solidFill>
                  <a:schemeClr val="tx1"/>
                </a:solidFill>
                <a:latin typeface="Times New Roman" panose="02020603050405020304" pitchFamily="18" charset="0"/>
                <a:ea typeface="仿宋_GB2312" pitchFamily="49" charset="-122"/>
              </a:defRPr>
            </a:lvl2pPr>
            <a:lvl3pPr marL="1143000" indent="-228600">
              <a:spcBef>
                <a:spcPct val="20000"/>
              </a:spcBef>
              <a:buChar char="•"/>
              <a:defRPr kumimoji="1" sz="2400">
                <a:solidFill>
                  <a:schemeClr val="tx1"/>
                </a:solidFill>
                <a:latin typeface="Times New Roman" panose="02020603050405020304" pitchFamily="18" charset="0"/>
                <a:ea typeface="仿宋_GB2312" pitchFamily="49" charset="-122"/>
              </a:defRPr>
            </a:lvl3pPr>
            <a:lvl4pPr marL="1600200" indent="-228600">
              <a:spcBef>
                <a:spcPct val="20000"/>
              </a:spcBef>
              <a:buChar char="–"/>
              <a:defRPr kumimoji="1" sz="2000">
                <a:solidFill>
                  <a:schemeClr val="tx1"/>
                </a:solidFill>
                <a:latin typeface="Times New Roman" panose="02020603050405020304" pitchFamily="18" charset="0"/>
                <a:ea typeface="仿宋_GB2312" pitchFamily="49" charset="-122"/>
              </a:defRPr>
            </a:lvl4pPr>
            <a:lvl5pPr marL="2057400" indent="-228600">
              <a:spcBef>
                <a:spcPct val="20000"/>
              </a:spcBef>
              <a:buChar char="»"/>
              <a:defRPr kumimoji="1" sz="2000">
                <a:solidFill>
                  <a:schemeClr val="tx1"/>
                </a:solidFill>
                <a:latin typeface="Times New Roman" panose="02020603050405020304" pitchFamily="18" charset="0"/>
                <a:ea typeface="仿宋_GB2312" pitchFamily="49"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仿宋_GB2312" pitchFamily="49" charset="-122"/>
              </a:defRPr>
            </a:lvl9pPr>
          </a:lstStyle>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rgbClr val="FF0000"/>
                </a:solidFill>
                <a:effectLst/>
                <a:highlight>
                  <a:srgbClr val="CCECFF"/>
                </a:highlight>
                <a:uLnTx/>
                <a:uFillTx/>
                <a:latin typeface="华文楷体" panose="02010600040101010101" pitchFamily="2" charset="-122"/>
                <a:ea typeface="华文楷体" panose="02010600040101010101" pitchFamily="2" charset="-122"/>
                <a:cs typeface="楷体_GB2312"/>
              </a:rPr>
              <a:t>O(</a:t>
            </a:r>
            <a:r>
              <a:rPr kumimoji="1" lang="en-US" altLang="zh-CN" sz="2400" b="1" i="0" u="none" strike="noStrike" kern="1200" cap="none" spc="0" normalizeH="0" baseline="0" noProof="0" dirty="0" err="1">
                <a:ln>
                  <a:noFill/>
                </a:ln>
                <a:solidFill>
                  <a:srgbClr val="FF0000"/>
                </a:solidFill>
                <a:effectLst/>
                <a:highlight>
                  <a:srgbClr val="CCECFF"/>
                </a:highlight>
                <a:uLnTx/>
                <a:uFillTx/>
                <a:latin typeface="华文楷体" panose="02010600040101010101" pitchFamily="2" charset="-122"/>
                <a:ea typeface="华文楷体" panose="02010600040101010101" pitchFamily="2" charset="-122"/>
                <a:cs typeface="楷体_GB2312"/>
              </a:rPr>
              <a:t>m+n</a:t>
            </a:r>
            <a:r>
              <a:rPr kumimoji="1" lang="en-US" altLang="zh-CN" sz="2400" b="1" i="0" u="none" strike="noStrike" kern="1200" cap="none" spc="0" normalizeH="0" baseline="0" noProof="0" dirty="0">
                <a:ln>
                  <a:noFill/>
                </a:ln>
                <a:solidFill>
                  <a:srgbClr val="FF0000"/>
                </a:solidFill>
                <a:effectLst/>
                <a:highlight>
                  <a:srgbClr val="CCECFF"/>
                </a:highlight>
                <a:uLnTx/>
                <a:uFillTx/>
                <a:latin typeface="华文楷体" panose="02010600040101010101" pitchFamily="2" charset="-122"/>
                <a:ea typeface="华文楷体" panose="02010600040101010101" pitchFamily="2" charset="-122"/>
                <a:cs typeface="楷体_GB2312"/>
              </a:rPr>
              <a:t>)=</a:t>
            </a:r>
            <a:r>
              <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O( [m,2m]+ [n,2n] ) </a:t>
            </a: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 </a:t>
            </a:r>
            <a:r>
              <a:rPr kumimoji="1" lang="zh-CN" altLang="en-US"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计算</a:t>
            </a:r>
            <a:r>
              <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next</a:t>
            </a:r>
            <a:r>
              <a:rPr kumimoji="1" lang="zh-CN" altLang="en-US"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数组的时间复杂度</a:t>
            </a:r>
            <a:r>
              <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a:t>
            </a:r>
            <a:r>
              <a:rPr kumimoji="1" lang="zh-CN" altLang="en-US"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rPr>
              <a:t>遍历比较的复杂度。</a:t>
            </a:r>
            <a:endParaRPr kumimoji="1" lang="en-US" altLang="zh-CN" sz="2400" b="1" i="0" u="none" strike="noStrike" kern="1200" cap="none" spc="0" normalizeH="0" baseline="0" noProof="0" dirty="0">
              <a:ln>
                <a:noFill/>
              </a:ln>
              <a:solidFill>
                <a:schemeClr val="tx1"/>
              </a:solidFill>
              <a:effectLst/>
              <a:highlight>
                <a:srgbClr val="CCECFF"/>
              </a:highligh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1.</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当前字符匹配时，同时移动 </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i</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j++</a:t>
            </a: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2.</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当前字符不匹配，且</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j=0</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时，只移动 </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i</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j=0</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不动</a:t>
            </a: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3.</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当前字符不匹配，且</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j!=0</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时，</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i</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不变，</a:t>
            </a:r>
            <a:r>
              <a:rPr kumimoji="1" lang="en-US" altLang="zh-CN" sz="2000" b="1" i="0" u="none" strike="noStrike" kern="1200" cap="none" spc="0" normalizeH="0" baseline="0" noProof="0" dirty="0" err="1">
                <a:ln>
                  <a:noFill/>
                </a:ln>
                <a:solidFill>
                  <a:schemeClr val="tx1"/>
                </a:solidFill>
                <a:effectLst/>
                <a:uLnTx/>
                <a:uFillTx/>
                <a:latin typeface="华文楷体" panose="02010600040101010101" pitchFamily="2" charset="-122"/>
                <a:ea typeface="华文楷体" panose="02010600040101010101" pitchFamily="2" charset="-122"/>
                <a:cs typeface="楷体_GB2312"/>
              </a:rPr>
              <a:t>strM</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回跳，最多跳</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次。但</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j</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由前面匹配的情况</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1</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确定，而情况</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1</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总共不可能出现超过</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n</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次，所以总回跳不会超过</a:t>
            </a:r>
            <a:r>
              <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n</a:t>
            </a:r>
            <a:r>
              <a:rPr kumimoji="1" lang="zh-CN" altLang="en-US"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rPr>
              <a:t>次所以最坏情况：</a:t>
            </a:r>
            <a:endParaRPr kumimoji="1" lang="en-US" altLang="zh-CN" sz="2000" b="1"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楷体_GB2312"/>
            </a:endParaRP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err="1">
                <a:ln>
                  <a:noFill/>
                </a:ln>
                <a:solidFill>
                  <a:srgbClr val="FF0000"/>
                </a:solidFill>
                <a:effectLst/>
                <a:uLnTx/>
                <a:uFillTx/>
                <a:latin typeface="华文楷体" panose="02010600040101010101" pitchFamily="2" charset="-122"/>
                <a:ea typeface="华文楷体" panose="02010600040101010101" pitchFamily="2" charset="-122"/>
                <a:cs typeface="楷体_GB2312"/>
              </a:rPr>
              <a:t>i</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次数（情况一</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情况二）</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 j</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回跳（情况</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3</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 n + </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最坏</a:t>
            </a: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n = 2n</a:t>
            </a:r>
          </a:p>
          <a:p>
            <a:pPr marL="0" marR="0" lvl="0" indent="342900" algn="l" defTabSz="914400" rtl="0" eaLnBrk="0" fontAlgn="base" latinLnBrk="0" hangingPunct="0">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[m,2m]</a:t>
            </a:r>
            <a:r>
              <a:rPr kumimoji="1" lang="zh-CN" altLang="en-US"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rPr>
              <a:t>也可以类似证明</a:t>
            </a:r>
            <a:endParaRPr kumimoji="1" lang="en-US" altLang="zh-CN" sz="20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楷体_GB2312"/>
            </a:endParaRPr>
          </a:p>
        </p:txBody>
      </p:sp>
      <p:sp>
        <p:nvSpPr>
          <p:cNvPr id="29742" name="Rectangle 53"/>
          <p:cNvSpPr>
            <a:spLocks noChangeArrowheads="1"/>
          </p:cNvSpPr>
          <p:nvPr/>
        </p:nvSpPr>
        <p:spPr bwMode="auto">
          <a:xfrm>
            <a:off x="827405" y="188595"/>
            <a:ext cx="64119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算法时间复杂度</a:t>
            </a: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最坏</a:t>
            </a:r>
          </a:p>
        </p:txBody>
      </p:sp>
      <p:sp>
        <p:nvSpPr>
          <p:cNvPr id="2" name="圆角矩形 1"/>
          <p:cNvSpPr/>
          <p:nvPr/>
        </p:nvSpPr>
        <p:spPr bwMode="auto">
          <a:xfrm>
            <a:off x="899794" y="4509135"/>
            <a:ext cx="7416621" cy="1720850"/>
          </a:xfrm>
          <a:prstGeom prst="roundRect">
            <a:avLst>
              <a:gd name="adj" fmla="val 4722"/>
            </a:avLst>
          </a:prstGeom>
          <a:solidFill>
            <a:srgbClr val="EAEAEA"/>
          </a:solidFill>
          <a:ln w="9525" cap="flat" cmpd="sng" algn="ctr">
            <a:noFill/>
            <a:prstDash val="solid"/>
            <a:round/>
            <a:headEnd type="none" w="med" len="med"/>
            <a:tailEnd type="none" w="med" len="med"/>
          </a:ln>
        </p:spPr>
        <p:txBody>
          <a:bodyPr/>
          <a:lstStyle/>
          <a:p>
            <a:pPr marL="0" marR="0" lvl="0" indent="0" algn="just" defTabSz="914400" rtl="0" eaLnBrk="0" fontAlgn="base" latinLnBrk="0" hangingPunct="0">
              <a:lnSpc>
                <a:spcPct val="140000"/>
              </a:lnSpc>
              <a:spcBef>
                <a:spcPct val="50000"/>
              </a:spcBef>
              <a:spcAft>
                <a:spcPct val="0"/>
              </a:spcAft>
              <a:buClr>
                <a:schemeClr val="accent2"/>
              </a:buClr>
              <a:buSzTx/>
              <a:buFont typeface="Wingdings" panose="05000000000000000000" pitchFamily="2" charset="2"/>
              <a:buNone/>
              <a:defRPr/>
            </a:pPr>
            <a:r>
              <a:rPr lang="zh-CN" altLang="en-US" sz="2000" b="0" noProof="0" dirty="0">
                <a:ln>
                  <a:noFill/>
                </a:ln>
                <a:effectLst/>
                <a:uLnTx/>
                <a:uFillTx/>
                <a:latin typeface="+mn-lt"/>
                <a:ea typeface="+mn-ea"/>
                <a:cs typeface="+mn-ea"/>
                <a:sym typeface="+mn-lt"/>
              </a:rPr>
              <a:t>设主串</a:t>
            </a:r>
            <a:r>
              <a:rPr lang="en-US" altLang="zh-CN" sz="2000" b="0" noProof="0" dirty="0">
                <a:ln>
                  <a:noFill/>
                </a:ln>
                <a:effectLst/>
                <a:uLnTx/>
                <a:uFillTx/>
                <a:latin typeface="+mn-lt"/>
                <a:ea typeface="+mn-ea"/>
                <a:cs typeface="+mn-ea"/>
                <a:sym typeface="+mn-lt"/>
              </a:rPr>
              <a:t>s</a:t>
            </a:r>
            <a:r>
              <a:rPr lang="zh-CN" altLang="en-US" sz="2000" b="0" noProof="0" dirty="0">
                <a:ln>
                  <a:noFill/>
                </a:ln>
                <a:effectLst/>
                <a:uLnTx/>
                <a:uFillTx/>
                <a:latin typeface="+mn-lt"/>
                <a:ea typeface="+mn-ea"/>
                <a:cs typeface="+mn-ea"/>
                <a:sym typeface="+mn-lt"/>
              </a:rPr>
              <a:t>的长度为</a:t>
            </a:r>
            <a:r>
              <a:rPr lang="en-US" altLang="zh-CN" sz="2000" b="0" noProof="0" dirty="0">
                <a:ln>
                  <a:noFill/>
                </a:ln>
                <a:effectLst/>
                <a:uLnTx/>
                <a:uFillTx/>
                <a:latin typeface="+mn-lt"/>
                <a:ea typeface="+mn-ea"/>
                <a:cs typeface="+mn-ea"/>
                <a:sym typeface="+mn-lt"/>
              </a:rPr>
              <a:t>n,</a:t>
            </a:r>
            <a:r>
              <a:rPr lang="zh-CN" altLang="en-US" sz="2000" b="0" noProof="0" dirty="0">
                <a:ln>
                  <a:noFill/>
                </a:ln>
                <a:effectLst/>
                <a:uLnTx/>
                <a:uFillTx/>
                <a:latin typeface="+mn-lt"/>
                <a:ea typeface="+mn-ea"/>
                <a:cs typeface="+mn-ea"/>
                <a:sym typeface="+mn-lt"/>
              </a:rPr>
              <a:t>模式串</a:t>
            </a:r>
            <a:r>
              <a:rPr lang="en-US" altLang="zh-CN" sz="2000" b="0" noProof="0" dirty="0">
                <a:ln>
                  <a:noFill/>
                </a:ln>
                <a:effectLst/>
                <a:uLnTx/>
                <a:uFillTx/>
                <a:latin typeface="+mn-lt"/>
                <a:ea typeface="+mn-ea"/>
                <a:cs typeface="+mn-ea"/>
                <a:sym typeface="+mn-lt"/>
              </a:rPr>
              <a:t>t</a:t>
            </a:r>
            <a:r>
              <a:rPr lang="zh-CN" altLang="en-US" sz="2000" b="0" noProof="0" dirty="0">
                <a:ln>
                  <a:noFill/>
                </a:ln>
                <a:effectLst/>
                <a:uLnTx/>
                <a:uFillTx/>
                <a:latin typeface="+mn-lt"/>
                <a:ea typeface="+mn-ea"/>
                <a:cs typeface="+mn-ea"/>
                <a:sym typeface="+mn-lt"/>
              </a:rPr>
              <a:t>长度为</a:t>
            </a:r>
            <a:r>
              <a:rPr lang="en-US" altLang="zh-CN" sz="2000" b="0" noProof="0" dirty="0">
                <a:ln>
                  <a:noFill/>
                </a:ln>
                <a:effectLst/>
                <a:uLnTx/>
                <a:uFillTx/>
                <a:latin typeface="+mn-lt"/>
                <a:ea typeface="+mn-ea"/>
                <a:cs typeface="+mn-ea"/>
                <a:sym typeface="+mn-lt"/>
              </a:rPr>
              <a:t>m,</a:t>
            </a:r>
            <a:r>
              <a:rPr lang="zh-CN" altLang="en-US" sz="2000" b="0" noProof="0" dirty="0">
                <a:ln>
                  <a:noFill/>
                </a:ln>
                <a:effectLst/>
                <a:uLnTx/>
                <a:uFillTx/>
                <a:latin typeface="+mn-lt"/>
                <a:ea typeface="+mn-ea"/>
                <a:cs typeface="+mn-ea"/>
                <a:sym typeface="+mn-lt"/>
              </a:rPr>
              <a:t>在</a:t>
            </a:r>
            <a:r>
              <a:rPr lang="en-US" altLang="zh-CN" sz="2000" b="0" noProof="0" dirty="0">
                <a:ln>
                  <a:noFill/>
                </a:ln>
                <a:effectLst/>
                <a:uLnTx/>
                <a:uFillTx/>
                <a:latin typeface="+mn-lt"/>
                <a:ea typeface="+mn-ea"/>
                <a:cs typeface="+mn-ea"/>
                <a:sym typeface="+mn-lt"/>
              </a:rPr>
              <a:t>KMP</a:t>
            </a:r>
            <a:r>
              <a:rPr lang="zh-CN" altLang="en-US" sz="2000" b="0" noProof="0" dirty="0">
                <a:ln>
                  <a:noFill/>
                </a:ln>
                <a:effectLst/>
                <a:uLnTx/>
                <a:uFillTx/>
                <a:latin typeface="+mn-lt"/>
                <a:ea typeface="+mn-ea"/>
                <a:cs typeface="+mn-ea"/>
                <a:sym typeface="+mn-lt"/>
              </a:rPr>
              <a:t>算法中求</a:t>
            </a:r>
            <a:r>
              <a:rPr lang="en-US" altLang="zh-CN" sz="2000" b="0" noProof="0" dirty="0">
                <a:ln>
                  <a:noFill/>
                </a:ln>
                <a:effectLst/>
                <a:uLnTx/>
                <a:uFillTx/>
                <a:latin typeface="+mn-lt"/>
                <a:ea typeface="+mn-ea"/>
                <a:cs typeface="+mn-ea"/>
                <a:sym typeface="+mn-lt"/>
              </a:rPr>
              <a:t>next</a:t>
            </a:r>
            <a:r>
              <a:rPr lang="zh-CN" altLang="en-US" sz="2000" b="0" noProof="0" dirty="0">
                <a:ln>
                  <a:noFill/>
                </a:ln>
                <a:effectLst/>
                <a:uLnTx/>
                <a:uFillTx/>
                <a:latin typeface="+mn-lt"/>
                <a:ea typeface="+mn-ea"/>
                <a:cs typeface="+mn-ea"/>
                <a:sym typeface="+mn-lt"/>
              </a:rPr>
              <a:t>数组的时间复杂度为</a:t>
            </a:r>
            <a:r>
              <a:rPr lang="en-US" altLang="zh-CN" sz="2000" b="0" noProof="0" dirty="0">
                <a:ln>
                  <a:noFill/>
                </a:ln>
                <a:effectLst/>
                <a:uLnTx/>
                <a:uFillTx/>
                <a:latin typeface="+mn-lt"/>
                <a:ea typeface="+mn-ea"/>
                <a:cs typeface="+mn-ea"/>
                <a:sym typeface="+mn-lt"/>
              </a:rPr>
              <a:t>O(m),</a:t>
            </a:r>
            <a:r>
              <a:rPr lang="zh-CN" altLang="en-US" sz="2000" b="0" noProof="0" dirty="0">
                <a:ln>
                  <a:noFill/>
                </a:ln>
                <a:effectLst/>
                <a:uLnTx/>
                <a:uFillTx/>
                <a:latin typeface="+mn-lt"/>
                <a:ea typeface="+mn-ea"/>
                <a:cs typeface="+mn-ea"/>
                <a:sym typeface="+mn-lt"/>
              </a:rPr>
              <a:t>在后面的匹配中因主串</a:t>
            </a:r>
            <a:r>
              <a:rPr lang="en-US" altLang="zh-CN" sz="2000" b="0" noProof="0" dirty="0">
                <a:ln>
                  <a:noFill/>
                </a:ln>
                <a:effectLst/>
                <a:uLnTx/>
                <a:uFillTx/>
                <a:latin typeface="+mn-lt"/>
                <a:ea typeface="+mn-ea"/>
                <a:cs typeface="+mn-ea"/>
                <a:sym typeface="+mn-lt"/>
              </a:rPr>
              <a:t>s</a:t>
            </a:r>
            <a:r>
              <a:rPr lang="zh-CN" altLang="en-US" sz="2000" b="0" noProof="0" dirty="0">
                <a:ln>
                  <a:noFill/>
                </a:ln>
                <a:effectLst/>
                <a:uLnTx/>
                <a:uFillTx/>
                <a:latin typeface="+mn-lt"/>
                <a:ea typeface="+mn-ea"/>
                <a:cs typeface="+mn-ea"/>
                <a:sym typeface="+mn-lt"/>
              </a:rPr>
              <a:t>的下标不减即不回溯</a:t>
            </a:r>
            <a:r>
              <a:rPr lang="en-US" altLang="zh-CN" sz="2000" b="0" noProof="0" dirty="0">
                <a:ln>
                  <a:noFill/>
                </a:ln>
                <a:effectLst/>
                <a:uLnTx/>
                <a:uFillTx/>
                <a:latin typeface="+mn-lt"/>
                <a:ea typeface="+mn-ea"/>
                <a:cs typeface="+mn-ea"/>
                <a:sym typeface="+mn-lt"/>
              </a:rPr>
              <a:t>,</a:t>
            </a:r>
            <a:r>
              <a:rPr lang="zh-CN" altLang="en-US" sz="2000" b="0" noProof="0" dirty="0">
                <a:ln>
                  <a:noFill/>
                </a:ln>
                <a:effectLst/>
                <a:uLnTx/>
                <a:uFillTx/>
                <a:latin typeface="+mn-lt"/>
                <a:ea typeface="+mn-ea"/>
                <a:cs typeface="+mn-ea"/>
                <a:sym typeface="+mn-lt"/>
              </a:rPr>
              <a:t>比较次数可记为</a:t>
            </a:r>
            <a:r>
              <a:rPr lang="en-US" altLang="zh-CN" sz="2000" b="0" noProof="0" dirty="0">
                <a:ln>
                  <a:noFill/>
                </a:ln>
                <a:effectLst/>
                <a:uLnTx/>
                <a:uFillTx/>
                <a:latin typeface="+mn-lt"/>
                <a:ea typeface="+mn-ea"/>
                <a:cs typeface="+mn-ea"/>
                <a:sym typeface="+mn-lt"/>
              </a:rPr>
              <a:t>n,</a:t>
            </a:r>
            <a:r>
              <a:rPr lang="zh-CN" altLang="en-US" sz="2000" b="0" noProof="0" dirty="0">
                <a:ln>
                  <a:noFill/>
                </a:ln>
                <a:effectLst/>
                <a:uLnTx/>
                <a:uFillTx/>
                <a:latin typeface="+mn-lt"/>
                <a:ea typeface="+mn-ea"/>
                <a:cs typeface="+mn-ea"/>
                <a:sym typeface="+mn-lt"/>
              </a:rPr>
              <a:t>所以</a:t>
            </a:r>
            <a:r>
              <a:rPr lang="en-US" altLang="zh-CN" sz="2000" b="0" noProof="0" dirty="0">
                <a:ln>
                  <a:noFill/>
                </a:ln>
                <a:effectLst/>
                <a:uLnTx/>
                <a:uFillTx/>
                <a:latin typeface="+mn-lt"/>
                <a:ea typeface="+mn-ea"/>
                <a:cs typeface="+mn-ea"/>
                <a:sym typeface="+mn-lt"/>
              </a:rPr>
              <a:t>KMP</a:t>
            </a:r>
            <a:r>
              <a:rPr lang="zh-CN" altLang="en-US" sz="2000" b="0" noProof="0" dirty="0">
                <a:ln>
                  <a:noFill/>
                </a:ln>
                <a:effectLst/>
                <a:uLnTx/>
                <a:uFillTx/>
                <a:latin typeface="+mn-lt"/>
                <a:ea typeface="+mn-ea"/>
                <a:cs typeface="+mn-ea"/>
                <a:sym typeface="+mn-lt"/>
              </a:rPr>
              <a:t>算法总的时间复杂度为</a:t>
            </a:r>
            <a:r>
              <a:rPr lang="en-US" altLang="zh-CN" sz="2000" b="0" noProof="0" dirty="0">
                <a:ln>
                  <a:noFill/>
                </a:ln>
                <a:solidFill>
                  <a:schemeClr val="accent2"/>
                </a:solidFill>
                <a:effectLst/>
                <a:uLnTx/>
                <a:uFillTx/>
                <a:latin typeface="+mn-lt"/>
                <a:ea typeface="+mn-ea"/>
                <a:cs typeface="+mn-ea"/>
                <a:sym typeface="+mn-lt"/>
              </a:rPr>
              <a:t>O(</a:t>
            </a:r>
            <a:r>
              <a:rPr lang="en-US" altLang="zh-CN" sz="2000" b="0" noProof="0" dirty="0" err="1">
                <a:ln>
                  <a:noFill/>
                </a:ln>
                <a:solidFill>
                  <a:schemeClr val="accent2"/>
                </a:solidFill>
                <a:effectLst/>
                <a:uLnTx/>
                <a:uFillTx/>
                <a:latin typeface="+mn-lt"/>
                <a:ea typeface="+mn-ea"/>
                <a:cs typeface="+mn-ea"/>
                <a:sym typeface="+mn-lt"/>
              </a:rPr>
              <a:t>n+m</a:t>
            </a:r>
            <a:r>
              <a:rPr lang="en-US" altLang="zh-CN" sz="2000" b="0" noProof="0" dirty="0">
                <a:ln>
                  <a:noFill/>
                </a:ln>
                <a:solidFill>
                  <a:schemeClr val="accent2"/>
                </a:solidFill>
                <a:effectLst/>
                <a:uLnTx/>
                <a:uFillTx/>
                <a:latin typeface="+mn-lt"/>
                <a:ea typeface="+mn-ea"/>
                <a:cs typeface="+mn-ea"/>
                <a:sym typeface="+mn-lt"/>
              </a:rPr>
              <a:t>)</a:t>
            </a:r>
            <a:r>
              <a:rPr lang="zh-CN" altLang="en-US" sz="2000" b="0" noProof="0" dirty="0">
                <a:ln>
                  <a:noFill/>
                </a:ln>
                <a:effectLst/>
                <a:uLnTx/>
                <a:uFillTx/>
                <a:latin typeface="+mn-lt"/>
                <a:ea typeface="+mn-ea"/>
                <a:cs typeface="+mn-ea"/>
                <a:sym typeface="+mn-lt"/>
              </a:rPr>
              <a:t>。</a:t>
            </a:r>
            <a:endParaRPr kumimoji="1" lang="zh-CN" altLang="en-US" sz="2000" b="0" i="0" u="none" strike="noStrike" kern="1200" cap="none" spc="0" normalizeH="0" baseline="0" noProof="0" dirty="0">
              <a:ln>
                <a:noFill/>
              </a:ln>
              <a:solidFill>
                <a:schemeClr val="tx1"/>
              </a:solidFill>
              <a:effectLst/>
              <a:uLnTx/>
              <a:uFillTx/>
              <a:latin typeface="+mn-lt"/>
              <a:ea typeface="+mn-ea"/>
              <a:cs typeface="+mn-ea"/>
              <a:sym typeface="+mn-l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3">
            <a:extLst>
              <a:ext uri="{FF2B5EF4-FFF2-40B4-BE49-F238E27FC236}">
                <a16:creationId xmlns:a16="http://schemas.microsoft.com/office/drawing/2014/main" id="{8E47C1D4-2768-1A82-8E4A-DB08BCA72BDF}"/>
              </a:ext>
            </a:extLst>
          </p:cNvPr>
          <p:cNvSpPr>
            <a:spLocks noChangeArrowheads="1"/>
          </p:cNvSpPr>
          <p:nvPr/>
        </p:nvSpPr>
        <p:spPr bwMode="auto">
          <a:xfrm>
            <a:off x="827405" y="188595"/>
            <a:ext cx="7093859"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bg1"/>
                </a:solidFill>
                <a:effectLst/>
                <a:uLnTx/>
                <a:uFillTx/>
                <a:latin typeface="+mn-lt"/>
                <a:ea typeface="+mn-ea"/>
                <a:cs typeface="+mn-ea"/>
                <a:sym typeface="+mn-lt"/>
              </a:rPr>
              <a:t>KMP</a:t>
            </a: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算法</a:t>
            </a:r>
            <a:r>
              <a:rPr lang="zh-CN" altLang="en-US" sz="2800" b="0" dirty="0">
                <a:solidFill>
                  <a:schemeClr val="bg1"/>
                </a:solidFill>
                <a:latin typeface="+mn-lt"/>
                <a:ea typeface="+mn-ea"/>
                <a:cs typeface="+mn-ea"/>
                <a:sym typeface="+mn-lt"/>
              </a:rPr>
              <a:t>改进</a:t>
            </a:r>
            <a:r>
              <a:rPr lang="en-US" altLang="zh-CN" sz="2800" b="0" dirty="0">
                <a:solidFill>
                  <a:schemeClr val="bg1"/>
                </a:solidFill>
                <a:latin typeface="+mn-lt"/>
                <a:ea typeface="+mn-ea"/>
                <a:cs typeface="+mn-ea"/>
                <a:sym typeface="+mn-lt"/>
              </a:rPr>
              <a:t>--BM</a:t>
            </a:r>
            <a:r>
              <a:rPr lang="zh-CN" altLang="en-US" sz="2800" b="0" dirty="0">
                <a:solidFill>
                  <a:schemeClr val="bg1"/>
                </a:solidFill>
                <a:latin typeface="+mn-lt"/>
                <a:ea typeface="+mn-ea"/>
                <a:cs typeface="+mn-ea"/>
                <a:sym typeface="+mn-lt"/>
              </a:rPr>
              <a:t>（</a:t>
            </a:r>
            <a:r>
              <a:rPr lang="en-US" altLang="zh-CN" sz="2800" b="0" dirty="0">
                <a:solidFill>
                  <a:schemeClr val="bg1"/>
                </a:solidFill>
                <a:latin typeface="+mn-lt"/>
                <a:ea typeface="+mn-ea"/>
                <a:cs typeface="+mn-ea"/>
                <a:sym typeface="+mn-lt"/>
              </a:rPr>
              <a:t>Boyer Moore</a:t>
            </a:r>
            <a:r>
              <a:rPr lang="zh-CN" altLang="en-US" sz="2800" b="0" dirty="0">
                <a:solidFill>
                  <a:schemeClr val="bg1"/>
                </a:solidFill>
                <a:latin typeface="+mn-lt"/>
                <a:ea typeface="+mn-ea"/>
                <a:cs typeface="+mn-ea"/>
                <a:sym typeface="+mn-lt"/>
              </a:rPr>
              <a:t>）算法</a:t>
            </a:r>
            <a:endPar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endParaRPr>
          </a:p>
        </p:txBody>
      </p:sp>
      <p:grpSp>
        <p:nvGrpSpPr>
          <p:cNvPr id="5" name="组合 4">
            <a:extLst>
              <a:ext uri="{FF2B5EF4-FFF2-40B4-BE49-F238E27FC236}">
                <a16:creationId xmlns:a16="http://schemas.microsoft.com/office/drawing/2014/main" id="{3FF11202-20EB-51CB-169D-B90DE1724CBA}"/>
              </a:ext>
            </a:extLst>
          </p:cNvPr>
          <p:cNvGrpSpPr/>
          <p:nvPr/>
        </p:nvGrpSpPr>
        <p:grpSpPr>
          <a:xfrm>
            <a:off x="5724128" y="1844824"/>
            <a:ext cx="3312368" cy="2880320"/>
            <a:chOff x="4694170" y="403532"/>
            <a:chExt cx="4342326" cy="2526103"/>
          </a:xfrm>
        </p:grpSpPr>
        <p:pic>
          <p:nvPicPr>
            <p:cNvPr id="6" name="图片 5">
              <a:extLst>
                <a:ext uri="{FF2B5EF4-FFF2-40B4-BE49-F238E27FC236}">
                  <a16:creationId xmlns:a16="http://schemas.microsoft.com/office/drawing/2014/main" id="{246FE14B-6AF3-8227-1B27-AE06167DD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170" y="403532"/>
              <a:ext cx="4342326" cy="2526103"/>
            </a:xfrm>
            <a:prstGeom prst="rect">
              <a:avLst/>
            </a:prstGeom>
          </p:spPr>
        </p:pic>
        <p:sp>
          <p:nvSpPr>
            <p:cNvPr id="7" name="椭圆 6">
              <a:extLst>
                <a:ext uri="{FF2B5EF4-FFF2-40B4-BE49-F238E27FC236}">
                  <a16:creationId xmlns:a16="http://schemas.microsoft.com/office/drawing/2014/main" id="{9CB77704-356D-8A16-0C51-96F43E3D8745}"/>
                </a:ext>
              </a:extLst>
            </p:cNvPr>
            <p:cNvSpPr>
              <a:spLocks noChangeArrowheads="1"/>
            </p:cNvSpPr>
            <p:nvPr/>
          </p:nvSpPr>
          <p:spPr bwMode="auto">
            <a:xfrm>
              <a:off x="7574490" y="2491764"/>
              <a:ext cx="633139" cy="339314"/>
            </a:xfrm>
            <a:prstGeom prst="ellipse">
              <a:avLst/>
            </a:prstGeom>
            <a:noFill/>
            <a:ln w="25400" algn="ctr">
              <a:solidFill>
                <a:srgbClr val="FF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sp>
          <p:nvSpPr>
            <p:cNvPr id="8" name="椭圆 7">
              <a:extLst>
                <a:ext uri="{FF2B5EF4-FFF2-40B4-BE49-F238E27FC236}">
                  <a16:creationId xmlns:a16="http://schemas.microsoft.com/office/drawing/2014/main" id="{156EF08A-AEE1-2DBE-9712-F2B199BBEB73}"/>
                </a:ext>
              </a:extLst>
            </p:cNvPr>
            <p:cNvSpPr>
              <a:spLocks noChangeArrowheads="1"/>
            </p:cNvSpPr>
            <p:nvPr/>
          </p:nvSpPr>
          <p:spPr bwMode="auto">
            <a:xfrm>
              <a:off x="5254885" y="1027936"/>
              <a:ext cx="633139" cy="339314"/>
            </a:xfrm>
            <a:prstGeom prst="ellipse">
              <a:avLst/>
            </a:prstGeom>
            <a:noFill/>
            <a:ln w="25400" algn="ctr">
              <a:solidFill>
                <a:srgbClr val="FF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微软雅黑"/>
                <a:cs typeface="+mn-cs"/>
              </a:endParaRPr>
            </a:p>
          </p:txBody>
        </p:sp>
      </p:grpSp>
      <p:sp>
        <p:nvSpPr>
          <p:cNvPr id="9" name="圆角矩形 34">
            <a:extLst>
              <a:ext uri="{FF2B5EF4-FFF2-40B4-BE49-F238E27FC236}">
                <a16:creationId xmlns:a16="http://schemas.microsoft.com/office/drawing/2014/main" id="{F106DAF9-C265-3FB0-F045-7D08556FCA9A}"/>
              </a:ext>
            </a:extLst>
          </p:cNvPr>
          <p:cNvSpPr/>
          <p:nvPr/>
        </p:nvSpPr>
        <p:spPr>
          <a:xfrm>
            <a:off x="107504" y="1916834"/>
            <a:ext cx="5289832" cy="4032447"/>
          </a:xfrm>
          <a:prstGeom prst="roundRect">
            <a:avLst/>
          </a:prstGeom>
          <a:solidFill>
            <a:schemeClr val="accent1">
              <a:alpha val="1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文献</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1</a:t>
            </a: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Boyer R S , Moore S J . A fast string searching algorithm. Communications of the ACM[J].1977, 20(10):762-772.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速度快于</a:t>
            </a:r>
            <a:r>
              <a:rPr kumimoji="0" lang="en-US" altLang="zh-CN"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KMP 3-4</a:t>
            </a:r>
            <a:r>
              <a:rPr kumimoji="0" lang="zh-CN" altLang="en-US"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倍，用于文本编辑器的查找功能</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文献</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2</a:t>
            </a:r>
            <a:r>
              <a:rPr kumimoji="0" lang="zh-CN" altLang="en-US"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Times New Roman" pitchFamily="18" charset="0"/>
                <a:ea typeface="华文楷体" panose="02010600040101010101" pitchFamily="2" charset="-122"/>
                <a:cs typeface="+mn-cs"/>
              </a:rPr>
              <a:t>Feng D. An effective pattern matching algorithm for intrusion detection[C]// International Conference on Computer Science &amp; Electronics Engineering. IEEE, 2012.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BM</a:t>
            </a:r>
            <a:r>
              <a:rPr kumimoji="0" lang="zh-CN" altLang="en-US" sz="2000" b="0" i="0" u="none" strike="noStrike" kern="1200" cap="none" spc="0" normalizeH="0" baseline="0" noProof="0" dirty="0">
                <a:ln>
                  <a:noFill/>
                </a:ln>
                <a:solidFill>
                  <a:srgbClr val="FF0505"/>
                </a:solidFill>
                <a:effectLst/>
                <a:uLnTx/>
                <a:uFillTx/>
                <a:latin typeface="Times New Roman" pitchFamily="18" charset="0"/>
                <a:ea typeface="华文楷体" panose="02010600040101010101" pitchFamily="2" charset="-122"/>
                <a:cs typeface="+mn-cs"/>
              </a:rPr>
              <a:t>算法的改进</a:t>
            </a:r>
          </a:p>
        </p:txBody>
      </p:sp>
    </p:spTree>
    <p:extLst>
      <p:ext uri="{BB962C8B-B14F-4D97-AF65-F5344CB8AC3E}">
        <p14:creationId xmlns:p14="http://schemas.microsoft.com/office/powerpoint/2010/main" val="17516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box(in)">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ox(in)">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ox(in)">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ox(in)">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box(in)">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2"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9"/>
          <p:cNvPicPr>
            <a:picLocks noChangeAspect="1"/>
          </p:cNvPicPr>
          <p:nvPr/>
        </p:nvPicPr>
        <p:blipFill>
          <a:blip r:embed="rId2"/>
          <a:srcRect l="1575"/>
          <a:stretch>
            <a:fillRect/>
          </a:stretch>
        </p:blipFill>
        <p:spPr>
          <a:xfrm>
            <a:off x="0" y="1588"/>
            <a:ext cx="9124950" cy="1831975"/>
          </a:xfrm>
          <a:prstGeom prst="rect">
            <a:avLst/>
          </a:prstGeom>
          <a:noFill/>
          <a:ln w="9525">
            <a:noFill/>
          </a:ln>
        </p:spPr>
      </p:pic>
      <p:sp>
        <p:nvSpPr>
          <p:cNvPr id="57347" name="矩形: 圆角 16"/>
          <p:cNvSpPr/>
          <p:nvPr/>
        </p:nvSpPr>
        <p:spPr>
          <a:xfrm>
            <a:off x="2576513" y="4376738"/>
            <a:ext cx="5199062" cy="504825"/>
          </a:xfrm>
          <a:prstGeom prst="roundRect">
            <a:avLst>
              <a:gd name="adj" fmla="val 16667"/>
            </a:avLst>
          </a:prstGeom>
          <a:solidFill>
            <a:srgbClr val="9476B6"/>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57348" name="矩形: 圆角 15"/>
          <p:cNvSpPr/>
          <p:nvPr/>
        </p:nvSpPr>
        <p:spPr>
          <a:xfrm>
            <a:off x="1631950" y="4376738"/>
            <a:ext cx="839788" cy="504825"/>
          </a:xfrm>
          <a:prstGeom prst="roundRect">
            <a:avLst>
              <a:gd name="adj" fmla="val 16667"/>
            </a:avLst>
          </a:prstGeom>
          <a:solidFill>
            <a:schemeClr val="accent1"/>
          </a:solidFill>
          <a:ln w="9525">
            <a:noFill/>
          </a:ln>
        </p:spPr>
        <p:txBody>
          <a:bodyPr/>
          <a:lstStyle>
            <a:lvl1pPr indent="538480" algn="l" rtl="0" eaLnBrk="0" fontAlgn="base" hangingPunct="0">
              <a:lnSpc>
                <a:spcPct val="130000"/>
              </a:lnSpc>
              <a:spcBef>
                <a:spcPct val="0"/>
              </a:spcBef>
              <a:spcAft>
                <a:spcPct val="0"/>
              </a:spcAft>
              <a:defRPr sz="2400" b="0">
                <a:solidFill>
                  <a:schemeClr val="tx1"/>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chemeClr val="tx1"/>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chemeClr val="tx1"/>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chemeClr val="tx1"/>
                </a:solidFill>
                <a:latin typeface="+mn-lt"/>
                <a:ea typeface="微软雅黑" panose="020B0503020204020204" pitchFamily="34" charset="-122"/>
              </a:defRPr>
            </a:lvl5pPr>
          </a:lstStyle>
          <a:p>
            <a:pPr marL="342900" lvl="0" indent="-342900" eaLnBrk="1" hangingPunct="1">
              <a:lnSpc>
                <a:spcPct val="100000"/>
              </a:lnSpc>
              <a:spcBef>
                <a:spcPct val="20000"/>
              </a:spcBef>
            </a:pPr>
            <a:endParaRPr lang="zh-CN" altLang="en-US" sz="2800" b="1" dirty="0">
              <a:sym typeface="+mn-lt"/>
            </a:endParaRPr>
          </a:p>
        </p:txBody>
      </p:sp>
      <p:sp>
        <p:nvSpPr>
          <p:cNvPr id="8" name="矩形 7"/>
          <p:cNvSpPr/>
          <p:nvPr/>
        </p:nvSpPr>
        <p:spPr bwMode="auto">
          <a:xfrm>
            <a:off x="9525" y="1588"/>
            <a:ext cx="9151938" cy="2024063"/>
          </a:xfrm>
          <a:prstGeom prst="rect">
            <a:avLst/>
          </a:prstGeom>
          <a:solidFill>
            <a:schemeClr val="tx1">
              <a:alpha val="50000"/>
            </a:schemeClr>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800" b="1" i="0" u="none" strike="noStrike" kern="0" cap="none" spc="0" normalizeH="0" baseline="0" noProof="0">
              <a:ln>
                <a:noFill/>
              </a:ln>
              <a:solidFill>
                <a:prstClr val="white"/>
              </a:solidFill>
              <a:effectLst/>
              <a:uLnTx/>
              <a:uFillTx/>
              <a:latin typeface="+mn-lt"/>
              <a:ea typeface="+mn-ea"/>
              <a:cs typeface="+mn-ea"/>
              <a:sym typeface="+mn-lt"/>
            </a:endParaRPr>
          </a:p>
        </p:txBody>
      </p:sp>
      <p:sp>
        <p:nvSpPr>
          <p:cNvPr id="7" name="Shape 26"/>
          <p:cNvSpPr/>
          <p:nvPr/>
        </p:nvSpPr>
        <p:spPr>
          <a:xfrm flipH="1">
            <a:off x="-36512" y="774700"/>
            <a:ext cx="9207500" cy="1260475"/>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bg1"/>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
        <p:nvSpPr>
          <p:cNvPr id="13" name="文本框 12"/>
          <p:cNvSpPr txBox="1"/>
          <p:nvPr/>
        </p:nvSpPr>
        <p:spPr>
          <a:xfrm>
            <a:off x="558800" y="331788"/>
            <a:ext cx="2573338" cy="647700"/>
          </a:xfrm>
          <a:prstGeom prst="rect">
            <a:avLst/>
          </a:prstGeom>
          <a:noFill/>
        </p:spPr>
        <p:txBody>
          <a:bodyPr>
            <a:spAutoFit/>
          </a:bodyPr>
          <a:lstStyle/>
          <a:p>
            <a:pPr marR="0" algn="dist" defTabSz="914400" eaLnBrk="1" hangingPunct="1">
              <a:spcBef>
                <a:spcPct val="20000"/>
              </a:spcBef>
              <a:buClrTx/>
              <a:buSzTx/>
              <a:buFont typeface="Arial" panose="020B0604020202020204" pitchFamily="34" charset="0"/>
              <a:buNone/>
              <a:defRPr/>
            </a:pPr>
            <a:r>
              <a:rPr kumimoji="0" lang="zh-CN" altLang="en-US" sz="3600" kern="1200" cap="none" spc="0" normalizeH="0" baseline="0" noProof="0" dirty="0">
                <a:solidFill>
                  <a:schemeClr val="bg1"/>
                </a:solidFill>
                <a:latin typeface="+mn-lt"/>
                <a:ea typeface="+mn-ea"/>
                <a:cs typeface="+mn-ea"/>
                <a:sym typeface="+mn-lt"/>
              </a:rPr>
              <a:t>目录导航</a:t>
            </a:r>
          </a:p>
        </p:txBody>
      </p:sp>
      <p:sp>
        <p:nvSpPr>
          <p:cNvPr id="14" name="文本框 13"/>
          <p:cNvSpPr txBox="1"/>
          <p:nvPr/>
        </p:nvSpPr>
        <p:spPr>
          <a:xfrm>
            <a:off x="1751013" y="2420938"/>
            <a:ext cx="720725"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4.1</a:t>
            </a:r>
            <a:endParaRPr kumimoji="0" lang="zh-CN" altLang="en-US"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4.2</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latin typeface="+mn-lt"/>
                <a:ea typeface="+mn-ea"/>
                <a:cs typeface="+mn-ea"/>
                <a:sym typeface="+mn-lt"/>
              </a:rPr>
              <a:t>4.3</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bg1"/>
                </a:solidFill>
                <a:latin typeface="+mn-lt"/>
                <a:ea typeface="+mn-ea"/>
                <a:cs typeface="+mn-ea"/>
                <a:sym typeface="+mn-lt"/>
              </a:rPr>
              <a:t>4.4</a:t>
            </a:r>
            <a:endParaRPr kumimoji="0" lang="zh-CN" altLang="en-US" b="0" kern="1200" cap="none" spc="0" normalizeH="0" baseline="0" noProof="0" dirty="0">
              <a:solidFill>
                <a:schemeClr val="bg1"/>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4.5</a:t>
            </a:r>
          </a:p>
          <a:p>
            <a:pPr marR="0" defTabSz="914400" eaLnBrk="1" hangingPunct="1">
              <a:lnSpc>
                <a:spcPct val="150000"/>
              </a:lnSpc>
              <a:spcBef>
                <a:spcPct val="20000"/>
              </a:spcBef>
              <a:buClrTx/>
              <a:buSzTx/>
              <a:buFont typeface="Arial" panose="020B0604020202020204" pitchFamily="34" charset="0"/>
              <a:buNone/>
              <a:defRPr/>
            </a:pPr>
            <a:r>
              <a:rPr kumimoji="0" lang="en-US" altLang="zh-CN" b="0" kern="1200" cap="none" spc="0" normalizeH="0" baseline="0" noProof="0" dirty="0">
                <a:solidFill>
                  <a:schemeClr val="tx1">
                    <a:lumMod val="95000"/>
                    <a:lumOff val="5000"/>
                  </a:schemeClr>
                </a:solidFill>
                <a:latin typeface="+mn-lt"/>
                <a:ea typeface="+mn-ea"/>
                <a:cs typeface="+mn-ea"/>
                <a:sym typeface="+mn-lt"/>
              </a:rPr>
              <a:t>4.6</a:t>
            </a:r>
            <a:endParaRPr kumimoji="0" lang="zh-CN" altLang="en-US" b="0" kern="1200" cap="none" spc="0" normalizeH="0" baseline="0" noProof="0" dirty="0">
              <a:solidFill>
                <a:schemeClr val="tx1">
                  <a:lumMod val="95000"/>
                  <a:lumOff val="5000"/>
                </a:schemeClr>
              </a:solidFill>
              <a:latin typeface="+mn-lt"/>
              <a:ea typeface="+mn-ea"/>
              <a:cs typeface="+mn-ea"/>
              <a:sym typeface="+mn-lt"/>
            </a:endParaRPr>
          </a:p>
        </p:txBody>
      </p:sp>
      <p:sp>
        <p:nvSpPr>
          <p:cNvPr id="15" name="文本框 14"/>
          <p:cNvSpPr txBox="1"/>
          <p:nvPr/>
        </p:nvSpPr>
        <p:spPr>
          <a:xfrm>
            <a:off x="2589213" y="2420938"/>
            <a:ext cx="5291138" cy="3786188"/>
          </a:xfrm>
          <a:prstGeom prst="rect">
            <a:avLst/>
          </a:prstGeom>
          <a:noFill/>
        </p:spPr>
        <p:txBody>
          <a:bodyPr>
            <a:spAutoFit/>
          </a:bodyPr>
          <a:lstStyle/>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案例引入</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latin typeface="+mn-lt"/>
                <a:ea typeface="+mn-ea"/>
                <a:cs typeface="+mn-ea"/>
                <a:sym typeface="+mn-lt"/>
              </a:rPr>
              <a:t>串的类型定义、存储结构及运算</a:t>
            </a:r>
            <a:endParaRPr kumimoji="0" lang="en-US" altLang="zh-CN" b="0" kern="1200" cap="none" spc="0" normalizeH="0" baseline="0" noProof="0" dirty="0">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bg1"/>
                </a:solidFill>
                <a:latin typeface="+mn-lt"/>
                <a:ea typeface="+mn-ea"/>
                <a:cs typeface="+mn-ea"/>
                <a:sym typeface="+mn-lt"/>
              </a:rPr>
              <a:t>数组</a:t>
            </a: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广义表</a:t>
            </a:r>
            <a:endParaRPr kumimoji="0" lang="en-US" altLang="zh-CN" b="0" kern="1200" cap="none" spc="0" normalizeH="0" baseline="0" noProof="0" dirty="0">
              <a:solidFill>
                <a:schemeClr val="tx1">
                  <a:lumMod val="95000"/>
                  <a:lumOff val="5000"/>
                </a:schemeClr>
              </a:solidFill>
              <a:latin typeface="+mn-lt"/>
              <a:ea typeface="+mn-ea"/>
              <a:cs typeface="+mn-ea"/>
              <a:sym typeface="+mn-lt"/>
            </a:endParaRPr>
          </a:p>
          <a:p>
            <a:pPr marR="0" defTabSz="914400" eaLnBrk="1" hangingPunct="1">
              <a:lnSpc>
                <a:spcPct val="150000"/>
              </a:lnSpc>
              <a:spcBef>
                <a:spcPct val="20000"/>
              </a:spcBef>
              <a:buClrTx/>
              <a:buSzTx/>
              <a:buFont typeface="Arial" panose="020B0604020202020204" pitchFamily="34" charset="0"/>
              <a:buNone/>
              <a:defRPr/>
            </a:pPr>
            <a:r>
              <a:rPr kumimoji="0" lang="zh-CN" altLang="en-US" b="0" kern="1200" cap="none" spc="0" normalizeH="0" baseline="0" noProof="0" dirty="0">
                <a:solidFill>
                  <a:schemeClr val="tx1">
                    <a:lumMod val="95000"/>
                    <a:lumOff val="5000"/>
                  </a:schemeClr>
                </a:solidFill>
                <a:latin typeface="+mn-lt"/>
                <a:ea typeface="+mn-ea"/>
                <a:cs typeface="+mn-ea"/>
                <a:sym typeface="+mn-lt"/>
              </a:rPr>
              <a:t>案例分析与实现</a:t>
            </a:r>
          </a:p>
        </p:txBody>
      </p:sp>
      <p:sp>
        <p:nvSpPr>
          <p:cNvPr id="2" name="矩形 1"/>
          <p:cNvSpPr/>
          <p:nvPr/>
        </p:nvSpPr>
        <p:spPr>
          <a:xfrm>
            <a:off x="3276600" y="457200"/>
            <a:ext cx="1366838" cy="461963"/>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bg1"/>
                </a:solidFill>
                <a:effectLst/>
                <a:uLnTx/>
                <a:uFillTx/>
                <a:latin typeface="+mn-lt"/>
                <a:ea typeface="+mn-ea"/>
                <a:cs typeface="+mn-ea"/>
                <a:sym typeface="+mn-lt"/>
              </a:rPr>
              <a:t>Contents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6" name="Rectangle 6"/>
          <p:cNvSpPr>
            <a:spLocks noChangeArrowheads="1"/>
          </p:cNvSpPr>
          <p:nvPr/>
        </p:nvSpPr>
        <p:spPr bwMode="auto">
          <a:xfrm>
            <a:off x="484188" y="1433513"/>
            <a:ext cx="777716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ct val="0"/>
              </a:spcBef>
              <a:spcAft>
                <a:spcPct val="0"/>
              </a:spcAft>
              <a:buClrTx/>
              <a:buSzTx/>
              <a:buFont typeface="Arial" panose="020B0604020202020204" pitchFamily="34" charset="0"/>
              <a:buNone/>
              <a:defRPr/>
            </a:pPr>
            <a:r>
              <a:rPr kumimoji="0" lang="zh-CN" altLang="en-US" sz="3000" b="0" i="0" u="none" strike="noStrike" kern="1200" cap="none" spc="0" normalizeH="0" baseline="0" noProof="0" dirty="0">
                <a:ln>
                  <a:noFill/>
                </a:ln>
                <a:solidFill>
                  <a:schemeClr val="tx1"/>
                </a:solidFill>
                <a:effectLst/>
                <a:uLnTx/>
                <a:uFillTx/>
                <a:latin typeface="+mn-lt"/>
                <a:ea typeface="+mn-ea"/>
                <a:cs typeface="+mn-ea"/>
                <a:sym typeface="+mn-lt"/>
              </a:rPr>
              <a:t>本节所讨论的数组与高级语言中的数组区别：</a:t>
            </a:r>
          </a:p>
        </p:txBody>
      </p:sp>
      <p:sp>
        <p:nvSpPr>
          <p:cNvPr id="44035" name="Rectangle 7"/>
          <p:cNvSpPr>
            <a:spLocks noChangeArrowheads="1"/>
          </p:cNvSpPr>
          <p:nvPr/>
        </p:nvSpPr>
        <p:spPr bwMode="auto">
          <a:xfrm>
            <a:off x="468313" y="152400"/>
            <a:ext cx="615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    数组</a:t>
            </a:r>
          </a:p>
        </p:txBody>
      </p:sp>
      <p:sp>
        <p:nvSpPr>
          <p:cNvPr id="7" name="Rectangle 6"/>
          <p:cNvSpPr>
            <a:spLocks noChangeArrowheads="1"/>
          </p:cNvSpPr>
          <p:nvPr/>
        </p:nvSpPr>
        <p:spPr bwMode="auto">
          <a:xfrm>
            <a:off x="574675" y="2574925"/>
            <a:ext cx="4122738" cy="2803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25000"/>
              </a:lnSpc>
              <a:spcBef>
                <a:spcPts val="1000"/>
              </a:spcBef>
              <a:spcAft>
                <a:spcPct val="0"/>
              </a:spcAft>
              <a:buClr>
                <a:srgbClr val="FF0000"/>
              </a:buClr>
              <a:buSzTx/>
              <a:buFont typeface="Arial" panose="020B0604020202020204" pitchFamily="34" charset="0"/>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高级语言中的数组是</a:t>
            </a:r>
            <a:r>
              <a:rPr kumimoji="0" lang="zh-CN" altLang="en-US" sz="2600" b="0" i="0" u="none" strike="noStrike" kern="1200" cap="none" spc="0" normalizeH="0" baseline="0" noProof="0" dirty="0">
                <a:ln>
                  <a:noFill/>
                </a:ln>
                <a:solidFill>
                  <a:srgbClr val="FF0000"/>
                </a:solidFill>
                <a:effectLst/>
                <a:uLnTx/>
                <a:uFillTx/>
                <a:latin typeface="+mn-lt"/>
                <a:ea typeface="+mn-ea"/>
                <a:cs typeface="+mn-ea"/>
                <a:sym typeface="+mn-lt"/>
              </a:rPr>
              <a:t>顺序结构</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a:t>
            </a:r>
            <a:endParaRPr kumimoji="0" lang="en-US" altLang="zh-CN" sz="2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1000"/>
              </a:spcBef>
              <a:spcAft>
                <a:spcPct val="0"/>
              </a:spcAft>
              <a:buClr>
                <a:srgbClr val="FF0000"/>
              </a:buClr>
              <a:buSzTx/>
              <a:buFont typeface="Arial" panose="020B0604020202020204" pitchFamily="34" charset="0"/>
              <a:buNone/>
              <a:defRPr/>
            </a:pPr>
            <a:endPar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endParaRPr>
          </a:p>
          <a:p>
            <a:pPr marL="0" marR="0" lvl="0" indent="0" algn="l" defTabSz="914400" rtl="0" eaLnBrk="1" fontAlgn="base" latinLnBrk="0" hangingPunct="1">
              <a:lnSpc>
                <a:spcPct val="125000"/>
              </a:lnSpc>
              <a:spcBef>
                <a:spcPts val="1000"/>
              </a:spcBef>
              <a:spcAft>
                <a:spcPct val="0"/>
              </a:spcAft>
              <a:buClr>
                <a:srgbClr val="FF0000"/>
              </a:buClr>
              <a:buSzTx/>
              <a:buFont typeface="Arial" panose="020B0604020202020204" pitchFamily="34" charset="0"/>
              <a:buNone/>
              <a:defRPr/>
            </a:pP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而本章的数组既可以是</a:t>
            </a:r>
            <a:r>
              <a:rPr kumimoji="0" lang="zh-CN" altLang="en-US" sz="2600" b="0" i="0" u="none" strike="noStrike" kern="1200" cap="none" spc="0" normalizeH="0" baseline="0" noProof="0" dirty="0">
                <a:ln>
                  <a:noFill/>
                </a:ln>
                <a:solidFill>
                  <a:srgbClr val="FF0000"/>
                </a:solidFill>
                <a:effectLst/>
                <a:uLnTx/>
                <a:uFillTx/>
                <a:latin typeface="+mn-lt"/>
                <a:ea typeface="+mn-ea"/>
                <a:cs typeface="+mn-ea"/>
                <a:sym typeface="+mn-lt"/>
              </a:rPr>
              <a:t>顺序</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，也可以是</a:t>
            </a:r>
            <a:r>
              <a:rPr kumimoji="0" lang="zh-CN" altLang="en-US" sz="2600" b="0" i="0" u="none" strike="noStrike" kern="1200" cap="none" spc="0" normalizeH="0" baseline="0" noProof="0" dirty="0">
                <a:ln>
                  <a:noFill/>
                </a:ln>
                <a:solidFill>
                  <a:srgbClr val="FF0000"/>
                </a:solidFill>
                <a:effectLst/>
                <a:uLnTx/>
                <a:uFillTx/>
                <a:latin typeface="+mn-lt"/>
                <a:ea typeface="+mn-ea"/>
                <a:cs typeface="+mn-ea"/>
                <a:sym typeface="+mn-lt"/>
              </a:rPr>
              <a:t>链式</a:t>
            </a:r>
            <a:r>
              <a:rPr kumimoji="0" lang="zh-CN" altLang="en-US" sz="2600" b="0" i="0" u="none" strike="noStrike" kern="1200" cap="none" spc="0" normalizeH="0" baseline="0" noProof="0" dirty="0">
                <a:ln>
                  <a:noFill/>
                </a:ln>
                <a:solidFill>
                  <a:schemeClr val="tx1"/>
                </a:solidFill>
                <a:effectLst/>
                <a:uLnTx/>
                <a:uFillTx/>
                <a:latin typeface="+mn-lt"/>
                <a:ea typeface="+mn-ea"/>
                <a:cs typeface="+mn-ea"/>
                <a:sym typeface="+mn-lt"/>
              </a:rPr>
              <a:t>结构。</a:t>
            </a:r>
          </a:p>
        </p:txBody>
      </p:sp>
      <p:grpSp>
        <p:nvGrpSpPr>
          <p:cNvPr id="58373" name="组合 1"/>
          <p:cNvGrpSpPr/>
          <p:nvPr/>
        </p:nvGrpSpPr>
        <p:grpSpPr>
          <a:xfrm>
            <a:off x="4852988" y="2519363"/>
            <a:ext cx="3890962" cy="3675062"/>
            <a:chOff x="4267041" y="2193925"/>
            <a:chExt cx="4572793" cy="4318001"/>
          </a:xfrm>
        </p:grpSpPr>
        <p:sp>
          <p:nvSpPr>
            <p:cNvPr id="8" name="Freeform 5"/>
            <p:cNvSpPr/>
            <p:nvPr/>
          </p:nvSpPr>
          <p:spPr bwMode="auto">
            <a:xfrm>
              <a:off x="4267041" y="2193925"/>
              <a:ext cx="2087701" cy="4318001"/>
            </a:xfrm>
            <a:custGeom>
              <a:avLst/>
              <a:gdLst>
                <a:gd name="T0" fmla="*/ 113 w 131"/>
                <a:gd name="T1" fmla="*/ 246 h 270"/>
                <a:gd name="T2" fmla="*/ 105 w 131"/>
                <a:gd name="T3" fmla="*/ 246 h 270"/>
                <a:gd name="T4" fmla="*/ 105 w 131"/>
                <a:gd name="T5" fmla="*/ 246 h 270"/>
                <a:gd name="T6" fmla="*/ 105 w 131"/>
                <a:gd name="T7" fmla="*/ 17 h 270"/>
                <a:gd name="T8" fmla="*/ 87 w 131"/>
                <a:gd name="T9" fmla="*/ 0 h 270"/>
                <a:gd name="T10" fmla="*/ 43 w 131"/>
                <a:gd name="T11" fmla="*/ 0 h 270"/>
                <a:gd name="T12" fmla="*/ 26 w 131"/>
                <a:gd name="T13" fmla="*/ 17 h 270"/>
                <a:gd name="T14" fmla="*/ 26 w 131"/>
                <a:gd name="T15" fmla="*/ 246 h 270"/>
                <a:gd name="T16" fmla="*/ 26 w 131"/>
                <a:gd name="T17" fmla="*/ 246 h 270"/>
                <a:gd name="T18" fmla="*/ 17 w 131"/>
                <a:gd name="T19" fmla="*/ 246 h 270"/>
                <a:gd name="T20" fmla="*/ 0 w 131"/>
                <a:gd name="T21" fmla="*/ 264 h 270"/>
                <a:gd name="T22" fmla="*/ 0 w 131"/>
                <a:gd name="T23" fmla="*/ 270 h 270"/>
                <a:gd name="T24" fmla="*/ 131 w 131"/>
                <a:gd name="T25" fmla="*/ 270 h 270"/>
                <a:gd name="T26" fmla="*/ 131 w 131"/>
                <a:gd name="T27" fmla="*/ 264 h 270"/>
                <a:gd name="T28" fmla="*/ 113 w 131"/>
                <a:gd name="T29" fmla="*/ 24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270">
                  <a:moveTo>
                    <a:pt x="113" y="246"/>
                  </a:moveTo>
                  <a:cubicBezTo>
                    <a:pt x="105" y="246"/>
                    <a:pt x="105" y="246"/>
                    <a:pt x="105" y="246"/>
                  </a:cubicBezTo>
                  <a:cubicBezTo>
                    <a:pt x="105" y="246"/>
                    <a:pt x="105" y="246"/>
                    <a:pt x="105" y="246"/>
                  </a:cubicBezTo>
                  <a:cubicBezTo>
                    <a:pt x="105" y="17"/>
                    <a:pt x="105" y="17"/>
                    <a:pt x="105" y="17"/>
                  </a:cubicBezTo>
                  <a:cubicBezTo>
                    <a:pt x="105" y="8"/>
                    <a:pt x="97" y="0"/>
                    <a:pt x="87" y="0"/>
                  </a:cubicBezTo>
                  <a:cubicBezTo>
                    <a:pt x="43" y="0"/>
                    <a:pt x="43" y="0"/>
                    <a:pt x="43" y="0"/>
                  </a:cubicBezTo>
                  <a:cubicBezTo>
                    <a:pt x="34" y="0"/>
                    <a:pt x="26" y="8"/>
                    <a:pt x="26" y="17"/>
                  </a:cubicBezTo>
                  <a:cubicBezTo>
                    <a:pt x="26" y="246"/>
                    <a:pt x="26" y="246"/>
                    <a:pt x="26" y="246"/>
                  </a:cubicBezTo>
                  <a:cubicBezTo>
                    <a:pt x="26" y="246"/>
                    <a:pt x="26" y="246"/>
                    <a:pt x="26" y="246"/>
                  </a:cubicBezTo>
                  <a:cubicBezTo>
                    <a:pt x="17" y="246"/>
                    <a:pt x="17" y="246"/>
                    <a:pt x="17" y="246"/>
                  </a:cubicBezTo>
                  <a:cubicBezTo>
                    <a:pt x="8" y="246"/>
                    <a:pt x="0" y="254"/>
                    <a:pt x="0" y="264"/>
                  </a:cubicBezTo>
                  <a:cubicBezTo>
                    <a:pt x="0" y="270"/>
                    <a:pt x="0" y="270"/>
                    <a:pt x="0" y="270"/>
                  </a:cubicBezTo>
                  <a:cubicBezTo>
                    <a:pt x="131" y="270"/>
                    <a:pt x="131" y="270"/>
                    <a:pt x="131" y="270"/>
                  </a:cubicBezTo>
                  <a:cubicBezTo>
                    <a:pt x="131" y="264"/>
                    <a:pt x="131" y="264"/>
                    <a:pt x="131" y="264"/>
                  </a:cubicBezTo>
                  <a:cubicBezTo>
                    <a:pt x="131" y="254"/>
                    <a:pt x="123" y="246"/>
                    <a:pt x="113" y="246"/>
                  </a:cubicBezTo>
                  <a:close/>
                </a:path>
              </a:pathLst>
            </a:custGeom>
            <a:solidFill>
              <a:srgbClr val="6C4C8F"/>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9" name="Freeform 7"/>
            <p:cNvSpPr/>
            <p:nvPr/>
          </p:nvSpPr>
          <p:spPr bwMode="auto">
            <a:xfrm>
              <a:off x="5446154" y="2466248"/>
              <a:ext cx="14925" cy="14922"/>
            </a:xfrm>
            <a:custGeom>
              <a:avLst/>
              <a:gdLst>
                <a:gd name="T0" fmla="*/ 0 w 1"/>
                <a:gd name="T1" fmla="*/ 1 h 1"/>
                <a:gd name="T2" fmla="*/ 1 w 1"/>
                <a:gd name="T3" fmla="*/ 1 h 1"/>
                <a:gd name="T4" fmla="*/ 0 w 1"/>
                <a:gd name="T5" fmla="*/ 1 h 1"/>
              </a:gdLst>
              <a:ahLst/>
              <a:cxnLst>
                <a:cxn ang="0">
                  <a:pos x="T0" y="T1"/>
                </a:cxn>
                <a:cxn ang="0">
                  <a:pos x="T2" y="T3"/>
                </a:cxn>
                <a:cxn ang="0">
                  <a:pos x="T4" y="T5"/>
                </a:cxn>
              </a:cxnLst>
              <a:rect l="0" t="0" r="r" b="b"/>
              <a:pathLst>
                <a:path w="1" h="1">
                  <a:moveTo>
                    <a:pt x="0" y="1"/>
                  </a:moveTo>
                  <a:cubicBezTo>
                    <a:pt x="1" y="1"/>
                    <a:pt x="1" y="1"/>
                    <a:pt x="1" y="1"/>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0" name="Freeform 9"/>
            <p:cNvSpPr/>
            <p:nvPr/>
          </p:nvSpPr>
          <p:spPr bwMode="auto">
            <a:xfrm>
              <a:off x="6752133" y="3040738"/>
              <a:ext cx="2087701" cy="3471188"/>
            </a:xfrm>
            <a:custGeom>
              <a:avLst/>
              <a:gdLst>
                <a:gd name="T0" fmla="*/ 113 w 131"/>
                <a:gd name="T1" fmla="*/ 193 h 217"/>
                <a:gd name="T2" fmla="*/ 105 w 131"/>
                <a:gd name="T3" fmla="*/ 193 h 217"/>
                <a:gd name="T4" fmla="*/ 105 w 131"/>
                <a:gd name="T5" fmla="*/ 17 h 217"/>
                <a:gd name="T6" fmla="*/ 88 w 131"/>
                <a:gd name="T7" fmla="*/ 0 h 217"/>
                <a:gd name="T8" fmla="*/ 44 w 131"/>
                <a:gd name="T9" fmla="*/ 0 h 217"/>
                <a:gd name="T10" fmla="*/ 26 w 131"/>
                <a:gd name="T11" fmla="*/ 17 h 217"/>
                <a:gd name="T12" fmla="*/ 26 w 131"/>
                <a:gd name="T13" fmla="*/ 193 h 217"/>
                <a:gd name="T14" fmla="*/ 17 w 131"/>
                <a:gd name="T15" fmla="*/ 193 h 217"/>
                <a:gd name="T16" fmla="*/ 0 w 131"/>
                <a:gd name="T17" fmla="*/ 211 h 217"/>
                <a:gd name="T18" fmla="*/ 0 w 131"/>
                <a:gd name="T19" fmla="*/ 217 h 217"/>
                <a:gd name="T20" fmla="*/ 131 w 131"/>
                <a:gd name="T21" fmla="*/ 217 h 217"/>
                <a:gd name="T22" fmla="*/ 131 w 131"/>
                <a:gd name="T23" fmla="*/ 211 h 217"/>
                <a:gd name="T24" fmla="*/ 113 w 131"/>
                <a:gd name="T25" fmla="*/ 19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217">
                  <a:moveTo>
                    <a:pt x="113" y="193"/>
                  </a:moveTo>
                  <a:cubicBezTo>
                    <a:pt x="105" y="193"/>
                    <a:pt x="105" y="193"/>
                    <a:pt x="105" y="193"/>
                  </a:cubicBezTo>
                  <a:cubicBezTo>
                    <a:pt x="105" y="17"/>
                    <a:pt x="105" y="17"/>
                    <a:pt x="105" y="17"/>
                  </a:cubicBezTo>
                  <a:cubicBezTo>
                    <a:pt x="105" y="8"/>
                    <a:pt x="98" y="0"/>
                    <a:pt x="88" y="0"/>
                  </a:cubicBezTo>
                  <a:cubicBezTo>
                    <a:pt x="44" y="0"/>
                    <a:pt x="44" y="0"/>
                    <a:pt x="44" y="0"/>
                  </a:cubicBezTo>
                  <a:cubicBezTo>
                    <a:pt x="34" y="0"/>
                    <a:pt x="26" y="8"/>
                    <a:pt x="26" y="17"/>
                  </a:cubicBezTo>
                  <a:cubicBezTo>
                    <a:pt x="26" y="193"/>
                    <a:pt x="26" y="193"/>
                    <a:pt x="26" y="193"/>
                  </a:cubicBezTo>
                  <a:cubicBezTo>
                    <a:pt x="17" y="193"/>
                    <a:pt x="17" y="193"/>
                    <a:pt x="17" y="193"/>
                  </a:cubicBezTo>
                  <a:cubicBezTo>
                    <a:pt x="8" y="193"/>
                    <a:pt x="0" y="201"/>
                    <a:pt x="0" y="211"/>
                  </a:cubicBezTo>
                  <a:cubicBezTo>
                    <a:pt x="0" y="217"/>
                    <a:pt x="0" y="217"/>
                    <a:pt x="0" y="217"/>
                  </a:cubicBezTo>
                  <a:cubicBezTo>
                    <a:pt x="131" y="217"/>
                    <a:pt x="131" y="217"/>
                    <a:pt x="131" y="217"/>
                  </a:cubicBezTo>
                  <a:cubicBezTo>
                    <a:pt x="131" y="211"/>
                    <a:pt x="131" y="211"/>
                    <a:pt x="131" y="211"/>
                  </a:cubicBezTo>
                  <a:cubicBezTo>
                    <a:pt x="131" y="201"/>
                    <a:pt x="123" y="193"/>
                    <a:pt x="113" y="193"/>
                  </a:cubicBezTo>
                  <a:close/>
                </a:path>
              </a:pathLst>
            </a:custGeom>
            <a:solidFill>
              <a:srgbClr val="EBAC07"/>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1" name="Oval 10"/>
            <p:cNvSpPr>
              <a:spLocks noChangeArrowheads="1"/>
            </p:cNvSpPr>
            <p:nvPr/>
          </p:nvSpPr>
          <p:spPr bwMode="auto">
            <a:xfrm>
              <a:off x="7709229" y="3152652"/>
              <a:ext cx="190300" cy="19211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2" name="Freeform 11"/>
            <p:cNvSpPr/>
            <p:nvPr/>
          </p:nvSpPr>
          <p:spPr bwMode="auto">
            <a:xfrm>
              <a:off x="7948037" y="3361557"/>
              <a:ext cx="16792"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13" name="Freeform 12"/>
            <p:cNvSpPr/>
            <p:nvPr/>
          </p:nvSpPr>
          <p:spPr bwMode="auto">
            <a:xfrm>
              <a:off x="7550646" y="3361557"/>
              <a:ext cx="492541"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0" name="Freeform 19"/>
            <p:cNvSpPr/>
            <p:nvPr/>
          </p:nvSpPr>
          <p:spPr bwMode="auto">
            <a:xfrm>
              <a:off x="6003993" y="4641103"/>
              <a:ext cx="748140" cy="559568"/>
            </a:xfrm>
            <a:custGeom>
              <a:avLst/>
              <a:gdLst>
                <a:gd name="T0" fmla="*/ 17 w 47"/>
                <a:gd name="T1" fmla="*/ 9 h 35"/>
                <a:gd name="T2" fmla="*/ 17 w 47"/>
                <a:gd name="T3" fmla="*/ 0 h 35"/>
                <a:gd name="T4" fmla="*/ 0 w 47"/>
                <a:gd name="T5" fmla="*/ 18 h 35"/>
                <a:gd name="T6" fmla="*/ 17 w 47"/>
                <a:gd name="T7" fmla="*/ 35 h 35"/>
                <a:gd name="T8" fmla="*/ 17 w 47"/>
                <a:gd name="T9" fmla="*/ 27 h 35"/>
                <a:gd name="T10" fmla="*/ 38 w 47"/>
                <a:gd name="T11" fmla="*/ 27 h 35"/>
                <a:gd name="T12" fmla="*/ 38 w 47"/>
                <a:gd name="T13" fmla="*/ 27 h 35"/>
                <a:gd name="T14" fmla="*/ 47 w 47"/>
                <a:gd name="T15" fmla="*/ 18 h 35"/>
                <a:gd name="T16" fmla="*/ 38 w 47"/>
                <a:gd name="T17" fmla="*/ 9 h 35"/>
                <a:gd name="T18" fmla="*/ 38 w 47"/>
                <a:gd name="T19" fmla="*/ 9 h 35"/>
                <a:gd name="T20" fmla="*/ 38 w 47"/>
                <a:gd name="T21" fmla="*/ 9 h 35"/>
                <a:gd name="T22" fmla="*/ 17 w 47"/>
                <a:gd name="T23"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35">
                  <a:moveTo>
                    <a:pt x="17" y="9"/>
                  </a:moveTo>
                  <a:cubicBezTo>
                    <a:pt x="17" y="0"/>
                    <a:pt x="17" y="0"/>
                    <a:pt x="17" y="0"/>
                  </a:cubicBezTo>
                  <a:cubicBezTo>
                    <a:pt x="0" y="18"/>
                    <a:pt x="0" y="18"/>
                    <a:pt x="0" y="18"/>
                  </a:cubicBezTo>
                  <a:cubicBezTo>
                    <a:pt x="17" y="35"/>
                    <a:pt x="17" y="35"/>
                    <a:pt x="17" y="35"/>
                  </a:cubicBezTo>
                  <a:cubicBezTo>
                    <a:pt x="17" y="27"/>
                    <a:pt x="17" y="27"/>
                    <a:pt x="17" y="27"/>
                  </a:cubicBezTo>
                  <a:cubicBezTo>
                    <a:pt x="38" y="27"/>
                    <a:pt x="38" y="27"/>
                    <a:pt x="38" y="27"/>
                  </a:cubicBezTo>
                  <a:cubicBezTo>
                    <a:pt x="38" y="27"/>
                    <a:pt x="38" y="27"/>
                    <a:pt x="38" y="27"/>
                  </a:cubicBezTo>
                  <a:cubicBezTo>
                    <a:pt x="43" y="27"/>
                    <a:pt x="47" y="23"/>
                    <a:pt x="47" y="18"/>
                  </a:cubicBezTo>
                  <a:cubicBezTo>
                    <a:pt x="47" y="13"/>
                    <a:pt x="43" y="9"/>
                    <a:pt x="38" y="9"/>
                  </a:cubicBezTo>
                  <a:cubicBezTo>
                    <a:pt x="38" y="9"/>
                    <a:pt x="38" y="9"/>
                    <a:pt x="38" y="9"/>
                  </a:cubicBezTo>
                  <a:cubicBezTo>
                    <a:pt x="38" y="9"/>
                    <a:pt x="38" y="9"/>
                    <a:pt x="38" y="9"/>
                  </a:cubicBezTo>
                  <a:lnTo>
                    <a:pt x="17" y="9"/>
                  </a:lnTo>
                  <a:close/>
                </a:path>
              </a:pathLst>
            </a:custGeom>
            <a:solidFill>
              <a:srgbClr val="EBAC07"/>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1" name="Freeform 20"/>
            <p:cNvSpPr/>
            <p:nvPr/>
          </p:nvSpPr>
          <p:spPr bwMode="auto">
            <a:xfrm>
              <a:off x="6386459" y="4480694"/>
              <a:ext cx="750005" cy="559568"/>
            </a:xfrm>
            <a:custGeom>
              <a:avLst/>
              <a:gdLst>
                <a:gd name="T0" fmla="*/ 15 w 47"/>
                <a:gd name="T1" fmla="*/ 15 h 35"/>
                <a:gd name="T2" fmla="*/ 0 w 47"/>
                <a:gd name="T3" fmla="*/ 15 h 35"/>
                <a:gd name="T4" fmla="*/ 9 w 47"/>
                <a:gd name="T5" fmla="*/ 9 h 35"/>
                <a:gd name="T6" fmla="*/ 30 w 47"/>
                <a:gd name="T7" fmla="*/ 9 h 35"/>
                <a:gd name="T8" fmla="*/ 30 w 47"/>
                <a:gd name="T9" fmla="*/ 0 h 35"/>
                <a:gd name="T10" fmla="*/ 47 w 47"/>
                <a:gd name="T11" fmla="*/ 18 h 35"/>
                <a:gd name="T12" fmla="*/ 30 w 47"/>
                <a:gd name="T13" fmla="*/ 35 h 35"/>
                <a:gd name="T14" fmla="*/ 30 w 47"/>
                <a:gd name="T15" fmla="*/ 26 h 35"/>
                <a:gd name="T16" fmla="*/ 27 w 47"/>
                <a:gd name="T17" fmla="*/ 26 h 35"/>
                <a:gd name="T18" fmla="*/ 15 w 47"/>
                <a:gd name="T1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35">
                  <a:moveTo>
                    <a:pt x="15" y="15"/>
                  </a:moveTo>
                  <a:cubicBezTo>
                    <a:pt x="0" y="15"/>
                    <a:pt x="0" y="15"/>
                    <a:pt x="0" y="15"/>
                  </a:cubicBezTo>
                  <a:cubicBezTo>
                    <a:pt x="1" y="11"/>
                    <a:pt x="5" y="9"/>
                    <a:pt x="9" y="9"/>
                  </a:cubicBezTo>
                  <a:cubicBezTo>
                    <a:pt x="30" y="9"/>
                    <a:pt x="30" y="9"/>
                    <a:pt x="30" y="9"/>
                  </a:cubicBezTo>
                  <a:cubicBezTo>
                    <a:pt x="30" y="0"/>
                    <a:pt x="30" y="0"/>
                    <a:pt x="30" y="0"/>
                  </a:cubicBezTo>
                  <a:cubicBezTo>
                    <a:pt x="47" y="18"/>
                    <a:pt x="47" y="18"/>
                    <a:pt x="47" y="18"/>
                  </a:cubicBezTo>
                  <a:cubicBezTo>
                    <a:pt x="30" y="35"/>
                    <a:pt x="30" y="35"/>
                    <a:pt x="30" y="35"/>
                  </a:cubicBezTo>
                  <a:cubicBezTo>
                    <a:pt x="30" y="26"/>
                    <a:pt x="30" y="26"/>
                    <a:pt x="30" y="26"/>
                  </a:cubicBezTo>
                  <a:cubicBezTo>
                    <a:pt x="27" y="26"/>
                    <a:pt x="27" y="26"/>
                    <a:pt x="27" y="26"/>
                  </a:cubicBezTo>
                  <a:cubicBezTo>
                    <a:pt x="26" y="20"/>
                    <a:pt x="21" y="15"/>
                    <a:pt x="15" y="15"/>
                  </a:cubicBezTo>
                  <a:close/>
                </a:path>
              </a:pathLst>
            </a:custGeom>
            <a:solidFill>
              <a:srgbClr val="6C4C8F"/>
            </a:solidFill>
            <a:ln>
              <a:noFill/>
            </a:ln>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2" name="Oval 10"/>
            <p:cNvSpPr>
              <a:spLocks noChangeArrowheads="1"/>
            </p:cNvSpPr>
            <p:nvPr/>
          </p:nvSpPr>
          <p:spPr bwMode="auto">
            <a:xfrm>
              <a:off x="5222272" y="2315164"/>
              <a:ext cx="190300" cy="192119"/>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23" name="Freeform 12"/>
            <p:cNvSpPr/>
            <p:nvPr/>
          </p:nvSpPr>
          <p:spPr bwMode="auto">
            <a:xfrm>
              <a:off x="5063688" y="2522205"/>
              <a:ext cx="494407" cy="927017"/>
            </a:xfrm>
            <a:custGeom>
              <a:avLst/>
              <a:gdLst>
                <a:gd name="T0" fmla="*/ 31 w 31"/>
                <a:gd name="T1" fmla="*/ 2 h 58"/>
                <a:gd name="T2" fmla="*/ 27 w 31"/>
                <a:gd name="T3" fmla="*/ 0 h 58"/>
                <a:gd name="T4" fmla="*/ 26 w 31"/>
                <a:gd name="T5" fmla="*/ 0 h 58"/>
                <a:gd name="T6" fmla="*/ 25 w 31"/>
                <a:gd name="T7" fmla="*/ 0 h 58"/>
                <a:gd name="T8" fmla="*/ 25 w 31"/>
                <a:gd name="T9" fmla="*/ 0 h 58"/>
                <a:gd name="T10" fmla="*/ 23 w 31"/>
                <a:gd name="T11" fmla="*/ 0 h 58"/>
                <a:gd name="T12" fmla="*/ 7 w 31"/>
                <a:gd name="T13" fmla="*/ 0 h 58"/>
                <a:gd name="T14" fmla="*/ 7 w 31"/>
                <a:gd name="T15" fmla="*/ 0 h 58"/>
                <a:gd name="T16" fmla="*/ 7 w 31"/>
                <a:gd name="T17" fmla="*/ 0 h 58"/>
                <a:gd name="T18" fmla="*/ 7 w 31"/>
                <a:gd name="T19" fmla="*/ 0 h 58"/>
                <a:gd name="T20" fmla="*/ 4 w 31"/>
                <a:gd name="T21" fmla="*/ 0 h 58"/>
                <a:gd name="T22" fmla="*/ 0 w 31"/>
                <a:gd name="T23" fmla="*/ 5 h 58"/>
                <a:gd name="T24" fmla="*/ 0 w 31"/>
                <a:gd name="T25" fmla="*/ 5 h 58"/>
                <a:gd name="T26" fmla="*/ 0 w 31"/>
                <a:gd name="T27" fmla="*/ 5 h 58"/>
                <a:gd name="T28" fmla="*/ 0 w 31"/>
                <a:gd name="T29" fmla="*/ 23 h 58"/>
                <a:gd name="T30" fmla="*/ 3 w 31"/>
                <a:gd name="T31" fmla="*/ 26 h 58"/>
                <a:gd name="T32" fmla="*/ 6 w 31"/>
                <a:gd name="T33" fmla="*/ 23 h 58"/>
                <a:gd name="T34" fmla="*/ 6 w 31"/>
                <a:gd name="T35" fmla="*/ 6 h 58"/>
                <a:gd name="T36" fmla="*/ 7 w 31"/>
                <a:gd name="T37" fmla="*/ 6 h 58"/>
                <a:gd name="T38" fmla="*/ 7 w 31"/>
                <a:gd name="T39" fmla="*/ 29 h 58"/>
                <a:gd name="T40" fmla="*/ 7 w 31"/>
                <a:gd name="T41" fmla="*/ 29 h 58"/>
                <a:gd name="T42" fmla="*/ 7 w 31"/>
                <a:gd name="T43" fmla="*/ 29 h 58"/>
                <a:gd name="T44" fmla="*/ 7 w 31"/>
                <a:gd name="T45" fmla="*/ 54 h 58"/>
                <a:gd name="T46" fmla="*/ 10 w 31"/>
                <a:gd name="T47" fmla="*/ 58 h 58"/>
                <a:gd name="T48" fmla="*/ 14 w 31"/>
                <a:gd name="T49" fmla="*/ 54 h 58"/>
                <a:gd name="T50" fmla="*/ 14 w 31"/>
                <a:gd name="T51" fmla="*/ 29 h 58"/>
                <a:gd name="T52" fmla="*/ 14 w 31"/>
                <a:gd name="T53" fmla="*/ 29 h 58"/>
                <a:gd name="T54" fmla="*/ 14 w 31"/>
                <a:gd name="T55" fmla="*/ 29 h 58"/>
                <a:gd name="T56" fmla="*/ 14 w 31"/>
                <a:gd name="T57" fmla="*/ 29 h 58"/>
                <a:gd name="T58" fmla="*/ 16 w 31"/>
                <a:gd name="T59" fmla="*/ 27 h 58"/>
                <a:gd name="T60" fmla="*/ 18 w 31"/>
                <a:gd name="T61" fmla="*/ 29 h 58"/>
                <a:gd name="T62" fmla="*/ 18 w 31"/>
                <a:gd name="T63" fmla="*/ 29 h 58"/>
                <a:gd name="T64" fmla="*/ 18 w 31"/>
                <a:gd name="T65" fmla="*/ 29 h 58"/>
                <a:gd name="T66" fmla="*/ 18 w 31"/>
                <a:gd name="T67" fmla="*/ 29 h 58"/>
                <a:gd name="T68" fmla="*/ 18 w 31"/>
                <a:gd name="T69" fmla="*/ 54 h 58"/>
                <a:gd name="T70" fmla="*/ 21 w 31"/>
                <a:gd name="T71" fmla="*/ 58 h 58"/>
                <a:gd name="T72" fmla="*/ 25 w 31"/>
                <a:gd name="T73" fmla="*/ 54 h 58"/>
                <a:gd name="T74" fmla="*/ 25 w 31"/>
                <a:gd name="T75" fmla="*/ 29 h 58"/>
                <a:gd name="T76" fmla="*/ 25 w 31"/>
                <a:gd name="T77" fmla="*/ 29 h 58"/>
                <a:gd name="T78" fmla="*/ 25 w 31"/>
                <a:gd name="T79" fmla="*/ 29 h 58"/>
                <a:gd name="T80" fmla="*/ 25 w 31"/>
                <a:gd name="T81" fmla="*/ 6 h 58"/>
                <a:gd name="T82" fmla="*/ 26 w 31"/>
                <a:gd name="T83" fmla="*/ 6 h 58"/>
                <a:gd name="T84" fmla="*/ 26 w 31"/>
                <a:gd name="T85" fmla="*/ 23 h 58"/>
                <a:gd name="T86" fmla="*/ 28 w 31"/>
                <a:gd name="T87" fmla="*/ 26 h 58"/>
                <a:gd name="T88" fmla="*/ 31 w 31"/>
                <a:gd name="T89" fmla="*/ 23 h 58"/>
                <a:gd name="T90" fmla="*/ 31 w 31"/>
                <a:gd name="T91" fmla="*/ 5 h 58"/>
                <a:gd name="T92" fmla="*/ 31 w 31"/>
                <a:gd name="T93"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58">
                  <a:moveTo>
                    <a:pt x="31" y="2"/>
                  </a:moveTo>
                  <a:cubicBezTo>
                    <a:pt x="30" y="1"/>
                    <a:pt x="29" y="1"/>
                    <a:pt x="27" y="0"/>
                  </a:cubicBezTo>
                  <a:cubicBezTo>
                    <a:pt x="27" y="0"/>
                    <a:pt x="26" y="0"/>
                    <a:pt x="26" y="0"/>
                  </a:cubicBezTo>
                  <a:cubicBezTo>
                    <a:pt x="25" y="0"/>
                    <a:pt x="25" y="0"/>
                    <a:pt x="25" y="0"/>
                  </a:cubicBezTo>
                  <a:cubicBezTo>
                    <a:pt x="25" y="0"/>
                    <a:pt x="25" y="0"/>
                    <a:pt x="25" y="0"/>
                  </a:cubicBezTo>
                  <a:cubicBezTo>
                    <a:pt x="23" y="0"/>
                    <a:pt x="23" y="0"/>
                    <a:pt x="23" y="0"/>
                  </a:cubicBezTo>
                  <a:cubicBezTo>
                    <a:pt x="7" y="0"/>
                    <a:pt x="7" y="0"/>
                    <a:pt x="7" y="0"/>
                  </a:cubicBezTo>
                  <a:cubicBezTo>
                    <a:pt x="7" y="0"/>
                    <a:pt x="7" y="0"/>
                    <a:pt x="7" y="0"/>
                  </a:cubicBezTo>
                  <a:cubicBezTo>
                    <a:pt x="7" y="0"/>
                    <a:pt x="7" y="0"/>
                    <a:pt x="7" y="0"/>
                  </a:cubicBezTo>
                  <a:cubicBezTo>
                    <a:pt x="7" y="0"/>
                    <a:pt x="7" y="0"/>
                    <a:pt x="7" y="0"/>
                  </a:cubicBezTo>
                  <a:cubicBezTo>
                    <a:pt x="6" y="0"/>
                    <a:pt x="5" y="0"/>
                    <a:pt x="4" y="0"/>
                  </a:cubicBezTo>
                  <a:cubicBezTo>
                    <a:pt x="3" y="1"/>
                    <a:pt x="0" y="2"/>
                    <a:pt x="0" y="5"/>
                  </a:cubicBezTo>
                  <a:cubicBezTo>
                    <a:pt x="0" y="5"/>
                    <a:pt x="0" y="5"/>
                    <a:pt x="0" y="5"/>
                  </a:cubicBezTo>
                  <a:cubicBezTo>
                    <a:pt x="0" y="5"/>
                    <a:pt x="0" y="5"/>
                    <a:pt x="0" y="5"/>
                  </a:cubicBezTo>
                  <a:cubicBezTo>
                    <a:pt x="0" y="23"/>
                    <a:pt x="0" y="23"/>
                    <a:pt x="0" y="23"/>
                  </a:cubicBezTo>
                  <a:cubicBezTo>
                    <a:pt x="0" y="25"/>
                    <a:pt x="2" y="26"/>
                    <a:pt x="3" y="26"/>
                  </a:cubicBezTo>
                  <a:cubicBezTo>
                    <a:pt x="5" y="26"/>
                    <a:pt x="6" y="25"/>
                    <a:pt x="6" y="23"/>
                  </a:cubicBezTo>
                  <a:cubicBezTo>
                    <a:pt x="6" y="6"/>
                    <a:pt x="6" y="6"/>
                    <a:pt x="6" y="6"/>
                  </a:cubicBezTo>
                  <a:cubicBezTo>
                    <a:pt x="7" y="6"/>
                    <a:pt x="7" y="6"/>
                    <a:pt x="7" y="6"/>
                  </a:cubicBezTo>
                  <a:cubicBezTo>
                    <a:pt x="7" y="29"/>
                    <a:pt x="7" y="29"/>
                    <a:pt x="7" y="29"/>
                  </a:cubicBezTo>
                  <a:cubicBezTo>
                    <a:pt x="7" y="29"/>
                    <a:pt x="7" y="29"/>
                    <a:pt x="7" y="29"/>
                  </a:cubicBezTo>
                  <a:cubicBezTo>
                    <a:pt x="7" y="29"/>
                    <a:pt x="7" y="29"/>
                    <a:pt x="7" y="29"/>
                  </a:cubicBezTo>
                  <a:cubicBezTo>
                    <a:pt x="7" y="54"/>
                    <a:pt x="7" y="54"/>
                    <a:pt x="7" y="54"/>
                  </a:cubicBezTo>
                  <a:cubicBezTo>
                    <a:pt x="7" y="56"/>
                    <a:pt x="8" y="58"/>
                    <a:pt x="10" y="58"/>
                  </a:cubicBezTo>
                  <a:cubicBezTo>
                    <a:pt x="12" y="58"/>
                    <a:pt x="14" y="56"/>
                    <a:pt x="14" y="54"/>
                  </a:cubicBezTo>
                  <a:cubicBezTo>
                    <a:pt x="14" y="29"/>
                    <a:pt x="14" y="29"/>
                    <a:pt x="14" y="29"/>
                  </a:cubicBezTo>
                  <a:cubicBezTo>
                    <a:pt x="14" y="29"/>
                    <a:pt x="14" y="29"/>
                    <a:pt x="14" y="29"/>
                  </a:cubicBezTo>
                  <a:cubicBezTo>
                    <a:pt x="14" y="29"/>
                    <a:pt x="14" y="29"/>
                    <a:pt x="14" y="29"/>
                  </a:cubicBezTo>
                  <a:cubicBezTo>
                    <a:pt x="14" y="29"/>
                    <a:pt x="14" y="29"/>
                    <a:pt x="14" y="29"/>
                  </a:cubicBezTo>
                  <a:cubicBezTo>
                    <a:pt x="14" y="28"/>
                    <a:pt x="15" y="27"/>
                    <a:pt x="16" y="27"/>
                  </a:cubicBezTo>
                  <a:cubicBezTo>
                    <a:pt x="17" y="27"/>
                    <a:pt x="18" y="28"/>
                    <a:pt x="18" y="29"/>
                  </a:cubicBezTo>
                  <a:cubicBezTo>
                    <a:pt x="18" y="29"/>
                    <a:pt x="18" y="29"/>
                    <a:pt x="18" y="29"/>
                  </a:cubicBezTo>
                  <a:cubicBezTo>
                    <a:pt x="18" y="29"/>
                    <a:pt x="18" y="29"/>
                    <a:pt x="18" y="29"/>
                  </a:cubicBezTo>
                  <a:cubicBezTo>
                    <a:pt x="18" y="29"/>
                    <a:pt x="18" y="29"/>
                    <a:pt x="18" y="29"/>
                  </a:cubicBezTo>
                  <a:cubicBezTo>
                    <a:pt x="18" y="54"/>
                    <a:pt x="18" y="54"/>
                    <a:pt x="18" y="54"/>
                  </a:cubicBezTo>
                  <a:cubicBezTo>
                    <a:pt x="18" y="56"/>
                    <a:pt x="19" y="58"/>
                    <a:pt x="21" y="58"/>
                  </a:cubicBezTo>
                  <a:cubicBezTo>
                    <a:pt x="23" y="58"/>
                    <a:pt x="25" y="56"/>
                    <a:pt x="25" y="54"/>
                  </a:cubicBezTo>
                  <a:cubicBezTo>
                    <a:pt x="25" y="29"/>
                    <a:pt x="25" y="29"/>
                    <a:pt x="25" y="29"/>
                  </a:cubicBezTo>
                  <a:cubicBezTo>
                    <a:pt x="25" y="29"/>
                    <a:pt x="25" y="29"/>
                    <a:pt x="25" y="29"/>
                  </a:cubicBezTo>
                  <a:cubicBezTo>
                    <a:pt x="25" y="29"/>
                    <a:pt x="25" y="29"/>
                    <a:pt x="25" y="29"/>
                  </a:cubicBezTo>
                  <a:cubicBezTo>
                    <a:pt x="25" y="6"/>
                    <a:pt x="25" y="6"/>
                    <a:pt x="25" y="6"/>
                  </a:cubicBezTo>
                  <a:cubicBezTo>
                    <a:pt x="26" y="6"/>
                    <a:pt x="26" y="6"/>
                    <a:pt x="26" y="6"/>
                  </a:cubicBezTo>
                  <a:cubicBezTo>
                    <a:pt x="26" y="23"/>
                    <a:pt x="26" y="23"/>
                    <a:pt x="26" y="23"/>
                  </a:cubicBezTo>
                  <a:cubicBezTo>
                    <a:pt x="26" y="25"/>
                    <a:pt x="27" y="26"/>
                    <a:pt x="28" y="26"/>
                  </a:cubicBezTo>
                  <a:cubicBezTo>
                    <a:pt x="30" y="26"/>
                    <a:pt x="31" y="25"/>
                    <a:pt x="31" y="23"/>
                  </a:cubicBezTo>
                  <a:cubicBezTo>
                    <a:pt x="31" y="5"/>
                    <a:pt x="31" y="5"/>
                    <a:pt x="31" y="5"/>
                  </a:cubicBezTo>
                  <a:cubicBezTo>
                    <a:pt x="31" y="4"/>
                    <a:pt x="31" y="3"/>
                    <a:pt x="3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1" i="0" u="none" strike="noStrike" kern="1200" cap="none" spc="0" normalizeH="0" baseline="0" noProof="0">
                <a:ln>
                  <a:noFill/>
                </a:ln>
                <a:solidFill>
                  <a:schemeClr val="tx1"/>
                </a:solidFill>
                <a:effectLst/>
                <a:uLnTx/>
                <a:uFillTx/>
                <a:latin typeface="+mn-lt"/>
                <a:ea typeface="+mn-ea"/>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2886">
                                            <p:txEl>
                                              <p:pRg st="0" end="0"/>
                                            </p:txEl>
                                          </p:spTgt>
                                        </p:tgtEl>
                                        <p:attrNameLst>
                                          <p:attrName>style.visibility</p:attrName>
                                        </p:attrNameLst>
                                      </p:cBhvr>
                                      <p:to>
                                        <p:strVal val="visible"/>
                                      </p:to>
                                    </p:set>
                                    <p:animEffect transition="in" filter="wipe(left)">
                                      <p:cBhvr>
                                        <p:cTn id="7" dur="500"/>
                                        <p:tgtEl>
                                          <p:spTgt spid="7628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6" grpId="0" build="p"/>
      <p:bldP spid="7"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7"/>
          <p:cNvSpPr>
            <a:spLocks noChangeArrowheads="1"/>
          </p:cNvSpPr>
          <p:nvPr/>
        </p:nvSpPr>
        <p:spPr bwMode="auto">
          <a:xfrm>
            <a:off x="819150" y="211138"/>
            <a:ext cx="53244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数组的抽象数据类型</a:t>
            </a:r>
          </a:p>
        </p:txBody>
      </p:sp>
      <p:sp>
        <p:nvSpPr>
          <p:cNvPr id="45060" name="Text Box 8"/>
          <p:cNvSpPr txBox="1">
            <a:spLocks noChangeArrowheads="1"/>
          </p:cNvSpPr>
          <p:nvPr/>
        </p:nvSpPr>
        <p:spPr bwMode="auto">
          <a:xfrm>
            <a:off x="442913" y="2211388"/>
            <a:ext cx="1720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数据对象</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p>
        </p:txBody>
      </p:sp>
      <p:sp>
        <p:nvSpPr>
          <p:cNvPr id="45061" name="Text Box 9"/>
          <p:cNvSpPr txBox="1">
            <a:spLocks noChangeArrowheads="1"/>
          </p:cNvSpPr>
          <p:nvPr/>
        </p:nvSpPr>
        <p:spPr bwMode="auto">
          <a:xfrm>
            <a:off x="454025" y="3530600"/>
            <a:ext cx="17208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ea"/>
                <a:sym typeface="+mn-lt"/>
              </a:rPr>
              <a:t>数据关系</a:t>
            </a: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t>
            </a:r>
          </a:p>
        </p:txBody>
      </p:sp>
      <p:sp>
        <p:nvSpPr>
          <p:cNvPr id="45062" name="Text Box 10"/>
          <p:cNvSpPr txBox="1">
            <a:spLocks noChangeArrowheads="1"/>
          </p:cNvSpPr>
          <p:nvPr/>
        </p:nvSpPr>
        <p:spPr bwMode="auto">
          <a:xfrm>
            <a:off x="214313" y="1328738"/>
            <a:ext cx="2089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ea"/>
                <a:sym typeface="+mn-lt"/>
              </a:rPr>
              <a:t>ADT Array {</a:t>
            </a:r>
          </a:p>
        </p:txBody>
      </p:sp>
      <p:graphicFrame>
        <p:nvGraphicFramePr>
          <p:cNvPr id="59398" name="Object 11"/>
          <p:cNvGraphicFramePr/>
          <p:nvPr/>
        </p:nvGraphicFramePr>
        <p:xfrm>
          <a:off x="2571750" y="2011363"/>
          <a:ext cx="6005513" cy="569912"/>
        </p:xfrm>
        <a:graphic>
          <a:graphicData uri="http://schemas.openxmlformats.org/presentationml/2006/ole">
            <mc:AlternateContent xmlns:mc="http://schemas.openxmlformats.org/markup-compatibility/2006">
              <mc:Choice xmlns:v="urn:schemas-microsoft-com:vml" Requires="v">
                <p:oleObj r:id="rId2" imgW="1638300" imgH="228600" progId="Equation.3">
                  <p:embed/>
                </p:oleObj>
              </mc:Choice>
              <mc:Fallback>
                <p:oleObj r:id="rId2" imgW="1638300" imgH="228600" progId="Equation.3">
                  <p:embed/>
                  <p:pic>
                    <p:nvPicPr>
                      <p:cNvPr id="0" name="图片 3082"/>
                      <p:cNvPicPr/>
                      <p:nvPr/>
                    </p:nvPicPr>
                    <p:blipFill>
                      <a:blip r:embed="rId3"/>
                      <a:stretch>
                        <a:fillRect/>
                      </a:stretch>
                    </p:blipFill>
                    <p:spPr>
                      <a:xfrm>
                        <a:off x="2571750" y="2011363"/>
                        <a:ext cx="6005513" cy="569912"/>
                      </a:xfrm>
                      <a:prstGeom prst="rect">
                        <a:avLst/>
                      </a:prstGeom>
                      <a:solidFill>
                        <a:srgbClr val="EAEAEA"/>
                      </a:solidFill>
                      <a:ln w="9525" cap="flat" cmpd="sng">
                        <a:solidFill>
                          <a:schemeClr val="tx1"/>
                        </a:solidFill>
                        <a:prstDash val="solid"/>
                        <a:miter/>
                        <a:headEnd type="none" w="med" len="med"/>
                        <a:tailEnd type="none" w="med" len="med"/>
                      </a:ln>
                    </p:spPr>
                  </p:pic>
                </p:oleObj>
              </mc:Fallback>
            </mc:AlternateContent>
          </a:graphicData>
        </a:graphic>
      </p:graphicFrame>
      <p:graphicFrame>
        <p:nvGraphicFramePr>
          <p:cNvPr id="59399" name="Object 12"/>
          <p:cNvGraphicFramePr/>
          <p:nvPr/>
        </p:nvGraphicFramePr>
        <p:xfrm>
          <a:off x="2571750" y="2620963"/>
          <a:ext cx="6005513" cy="558800"/>
        </p:xfrm>
        <a:graphic>
          <a:graphicData uri="http://schemas.openxmlformats.org/presentationml/2006/ole">
            <mc:AlternateContent xmlns:mc="http://schemas.openxmlformats.org/markup-compatibility/2006">
              <mc:Choice xmlns:v="urn:schemas-microsoft-com:vml" Requires="v">
                <p:oleObj r:id="rId4" imgW="1917065" imgH="241300" progId="Equation.3">
                  <p:embed/>
                </p:oleObj>
              </mc:Choice>
              <mc:Fallback>
                <p:oleObj r:id="rId4" imgW="1917065" imgH="241300" progId="Equation.3">
                  <p:embed/>
                  <p:pic>
                    <p:nvPicPr>
                      <p:cNvPr id="0" name="图片 3083"/>
                      <p:cNvPicPr/>
                      <p:nvPr/>
                    </p:nvPicPr>
                    <p:blipFill>
                      <a:blip r:embed="rId5"/>
                      <a:stretch>
                        <a:fillRect/>
                      </a:stretch>
                    </p:blipFill>
                    <p:spPr>
                      <a:xfrm>
                        <a:off x="2571750" y="2620963"/>
                        <a:ext cx="6005513" cy="558800"/>
                      </a:xfrm>
                      <a:prstGeom prst="rect">
                        <a:avLst/>
                      </a:prstGeom>
                      <a:solidFill>
                        <a:srgbClr val="EAEAEA"/>
                      </a:solidFill>
                      <a:ln w="9525" cap="flat" cmpd="sng">
                        <a:solidFill>
                          <a:schemeClr val="tx1"/>
                        </a:solidFill>
                        <a:prstDash val="solid"/>
                        <a:miter/>
                        <a:headEnd type="none" w="med" len="med"/>
                        <a:tailEnd type="none" w="med" len="med"/>
                      </a:ln>
                    </p:spPr>
                  </p:pic>
                </p:oleObj>
              </mc:Fallback>
            </mc:AlternateContent>
          </a:graphicData>
        </a:graphic>
      </p:graphicFrame>
      <p:graphicFrame>
        <p:nvGraphicFramePr>
          <p:cNvPr id="59400" name="Object 13"/>
          <p:cNvGraphicFramePr/>
          <p:nvPr/>
        </p:nvGraphicFramePr>
        <p:xfrm>
          <a:off x="2557463" y="3573463"/>
          <a:ext cx="6019800" cy="2179637"/>
        </p:xfrm>
        <a:graphic>
          <a:graphicData uri="http://schemas.openxmlformats.org/presentationml/2006/ole">
            <mc:AlternateContent xmlns:mc="http://schemas.openxmlformats.org/markup-compatibility/2006">
              <mc:Choice xmlns:v="urn:schemas-microsoft-com:vml" Requires="v">
                <p:oleObj r:id="rId6" imgW="2667000" imgH="965200" progId="Equation.3">
                  <p:embed/>
                </p:oleObj>
              </mc:Choice>
              <mc:Fallback>
                <p:oleObj r:id="rId6" imgW="2667000" imgH="965200" progId="Equation.3">
                  <p:embed/>
                  <p:pic>
                    <p:nvPicPr>
                      <p:cNvPr id="0" name="图片 3084"/>
                      <p:cNvPicPr/>
                      <p:nvPr/>
                    </p:nvPicPr>
                    <p:blipFill>
                      <a:blip r:embed="rId7"/>
                      <a:stretch>
                        <a:fillRect/>
                      </a:stretch>
                    </p:blipFill>
                    <p:spPr>
                      <a:xfrm>
                        <a:off x="2557463" y="3573463"/>
                        <a:ext cx="6019800" cy="2179637"/>
                      </a:xfrm>
                      <a:prstGeom prst="rect">
                        <a:avLst/>
                      </a:prstGeom>
                      <a:solidFill>
                        <a:srgbClr val="CCECFF"/>
                      </a:solidFill>
                      <a:ln w="9525" cap="flat" cmpd="sng">
                        <a:solidFill>
                          <a:schemeClr val="tx1"/>
                        </a:solidFill>
                        <a:prstDash val="solid"/>
                        <a:miter/>
                        <a:headEnd type="none" w="med" len="med"/>
                        <a:tailEnd type="none" w="med" len="med"/>
                      </a:ln>
                    </p:spPr>
                  </p:pic>
                </p:oleObj>
              </mc:Fallback>
            </mc:AlternateContent>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hasCustomPrompt="1"/>
          </p:nvPr>
        </p:nvSpPr>
        <p:spPr>
          <a:xfrm>
            <a:off x="823913" y="1998663"/>
            <a:ext cx="7640638" cy="2736850"/>
          </a:xfrm>
          <a:solidFill>
            <a:srgbClr val="EAEAEA"/>
          </a:solidFill>
        </p:spPr>
        <p:txBody>
          <a:bodyPr vert="horz" wrap="square" lIns="91440" tIns="45720" rIns="91440" bIns="45720" numCol="1" anchor="t" anchorCtr="0" compatLnSpc="1"/>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InitArray</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(&amp;A,n,bound1,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boundn</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构造数组</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a:t>
            </a: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(2) </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DestroyArray</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(&amp;A)                     //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销毁数组</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A</a:t>
            </a:r>
          </a:p>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(3) Value(A,&amp;e,index1,…,</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indexn</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取数组元素值</a:t>
            </a:r>
          </a:p>
          <a:p>
            <a:pPr marL="0" marR="0" lvl="0" indent="0" algn="l" defTabSz="914400" rtl="0" eaLnBrk="0" fontAlgn="base" latinLnBrk="0" hangingPunct="0">
              <a:lnSpc>
                <a:spcPct val="130000"/>
              </a:lnSpc>
              <a:spcBef>
                <a:spcPct val="0"/>
              </a:spcBef>
              <a:spcAft>
                <a:spcPct val="0"/>
              </a:spcAft>
              <a:buClrTx/>
              <a:buSzTx/>
              <a:buFontTx/>
              <a:buNone/>
              <a:defRPr/>
            </a:pP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(4) Assign (A,&amp;e,index1,…,</a:t>
            </a:r>
            <a:r>
              <a:rPr kumimoji="0" lang="en-US" altLang="zh-CN" sz="2400" b="0" i="0" u="none" strike="noStrike" kern="0" cap="none" spc="0" normalizeH="0" baseline="0" noProof="0" dirty="0" err="1">
                <a:ln>
                  <a:noFill/>
                </a:ln>
                <a:solidFill>
                  <a:schemeClr val="tx1"/>
                </a:solidFill>
                <a:effectLst/>
                <a:uLnTx/>
                <a:uFillTx/>
                <a:latin typeface="+mn-lt"/>
                <a:ea typeface="+mn-ea"/>
                <a:cs typeface="+mn-ea"/>
                <a:sym typeface="+mn-lt"/>
              </a:rPr>
              <a:t>indexn</a:t>
            </a:r>
            <a:r>
              <a:rPr kumimoji="0" lang="en-US" altLang="zh-CN" sz="2400" b="0" i="0" u="none" strike="noStrike" kern="0" cap="none" spc="0" normalizeH="0" baseline="0" noProof="0" dirty="0">
                <a:ln>
                  <a:noFill/>
                </a:ln>
                <a:solidFill>
                  <a:schemeClr val="tx1"/>
                </a:solidFill>
                <a:effectLst/>
                <a:uLnTx/>
                <a:uFillTx/>
                <a:latin typeface="+mn-lt"/>
                <a:ea typeface="+mn-ea"/>
                <a:cs typeface="+mn-ea"/>
                <a:sym typeface="+mn-lt"/>
              </a:rPr>
              <a:t>) //</a:t>
            </a:r>
            <a:r>
              <a:rPr kumimoji="0" lang="zh-CN" altLang="zh-CN" sz="2400" b="0" i="0" u="none" strike="noStrike" kern="0" cap="none" spc="0" normalizeH="0" baseline="0" noProof="0" dirty="0">
                <a:ln>
                  <a:noFill/>
                </a:ln>
                <a:solidFill>
                  <a:schemeClr val="tx1"/>
                </a:solidFill>
                <a:effectLst/>
                <a:uLnTx/>
                <a:uFillTx/>
                <a:latin typeface="+mn-lt"/>
                <a:ea typeface="+mn-ea"/>
                <a:cs typeface="+mn-ea"/>
                <a:sym typeface="+mn-lt"/>
              </a:rPr>
              <a:t>给</a:t>
            </a:r>
            <a:r>
              <a:rPr kumimoji="0" lang="zh-CN" altLang="en-US" sz="2400" b="0" i="0" u="none" strike="noStrike" kern="0" cap="none" spc="0" normalizeH="0" baseline="0" noProof="0" dirty="0">
                <a:ln>
                  <a:noFill/>
                </a:ln>
                <a:solidFill>
                  <a:schemeClr val="tx1"/>
                </a:solidFill>
                <a:effectLst/>
                <a:uLnTx/>
                <a:uFillTx/>
                <a:latin typeface="+mn-lt"/>
                <a:ea typeface="+mn-ea"/>
                <a:cs typeface="+mn-ea"/>
                <a:sym typeface="+mn-lt"/>
              </a:rPr>
              <a:t>数组元素赋值</a:t>
            </a:r>
          </a:p>
        </p:txBody>
      </p:sp>
      <p:sp>
        <p:nvSpPr>
          <p:cNvPr id="46083" name="Text Box 2"/>
          <p:cNvSpPr txBox="1">
            <a:spLocks noChangeArrowheads="1"/>
          </p:cNvSpPr>
          <p:nvPr/>
        </p:nvSpPr>
        <p:spPr bwMode="auto">
          <a:xfrm>
            <a:off x="293688" y="1263650"/>
            <a:ext cx="1501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ea"/>
                <a:sym typeface="+mn-lt"/>
              </a:rPr>
              <a:t>基本操作</a:t>
            </a: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p>
        </p:txBody>
      </p:sp>
      <p:sp>
        <p:nvSpPr>
          <p:cNvPr id="46085" name="Text Box 4"/>
          <p:cNvSpPr txBox="1">
            <a:spLocks noChangeArrowheads="1"/>
          </p:cNvSpPr>
          <p:nvPr/>
        </p:nvSpPr>
        <p:spPr bwMode="auto">
          <a:xfrm>
            <a:off x="293688" y="5006975"/>
            <a:ext cx="1738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rPr>
              <a:t>}</a:t>
            </a:r>
            <a:r>
              <a:rPr kumimoji="0" lang="en-US" altLang="en-US" sz="2400" b="0" i="0" u="none" strike="noStrike" kern="1200" cap="none" spc="0" normalizeH="0" baseline="0" noProof="0" dirty="0">
                <a:ln>
                  <a:noFill/>
                </a:ln>
                <a:solidFill>
                  <a:schemeClr val="tx1"/>
                </a:solidFill>
                <a:effectLst/>
                <a:uLnTx/>
                <a:uFillTx/>
                <a:latin typeface="+mn-lt"/>
                <a:ea typeface="+mn-ea"/>
                <a:cs typeface="+mn-ea"/>
                <a:sym typeface="+mn-lt"/>
              </a:rPr>
              <a:t>ADT Array</a:t>
            </a:r>
            <a:endParaRPr kumimoji="0" lang="en-US" altLang="zh-CN" sz="2400" b="0" i="0" u="none" strike="noStrike" kern="1200" cap="none" spc="0" normalizeH="0" baseline="0" noProof="0" dirty="0">
              <a:ln>
                <a:noFill/>
              </a:ln>
              <a:solidFill>
                <a:schemeClr val="tx1"/>
              </a:solidFill>
              <a:effectLst/>
              <a:uLnTx/>
              <a:uFillTx/>
              <a:latin typeface="+mn-lt"/>
              <a:ea typeface="+mn-ea"/>
              <a:cs typeface="+mn-ea"/>
              <a:sym typeface="+mn-lt"/>
            </a:endParaRPr>
          </a:p>
        </p:txBody>
      </p:sp>
      <p:sp>
        <p:nvSpPr>
          <p:cNvPr id="7" name="Rectangle 7"/>
          <p:cNvSpPr>
            <a:spLocks noChangeArrowheads="1"/>
          </p:cNvSpPr>
          <p:nvPr/>
        </p:nvSpPr>
        <p:spPr bwMode="auto">
          <a:xfrm>
            <a:off x="819150" y="211138"/>
            <a:ext cx="53244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数组的抽象数据类型</a:t>
            </a:r>
          </a:p>
        </p:txBody>
      </p:sp>
      <p:sp>
        <p:nvSpPr>
          <p:cNvPr id="8"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0" y="2492375"/>
            <a:ext cx="9144000" cy="2652713"/>
          </a:xfrm>
          <a:prstGeom prst="rect">
            <a:avLst/>
          </a:prstGeom>
          <a:solidFill>
            <a:srgbClr val="CCCCFF"/>
          </a:solidFill>
          <a:ln w="9525" cap="flat" cmpd="sng" algn="ctr">
            <a:noFill/>
            <a:prstDash val="solid"/>
            <a:round/>
            <a:headEnd type="none" w="med" len="med"/>
            <a:tailEnd type="none" w="med" len="med"/>
          </a:ln>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1" lang="zh-CN" altLang="en-US" sz="28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0" name="Rectangle 2"/>
          <p:cNvSpPr>
            <a:spLocks noChangeArrowheads="1"/>
          </p:cNvSpPr>
          <p:nvPr/>
        </p:nvSpPr>
        <p:spPr bwMode="auto">
          <a:xfrm>
            <a:off x="865188" y="252413"/>
            <a:ext cx="23987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bg1"/>
                </a:solidFill>
                <a:effectLst/>
                <a:uLnTx/>
                <a:uFillTx/>
                <a:latin typeface="+mn-lt"/>
                <a:ea typeface="+mn-ea"/>
                <a:cs typeface="+mn-ea"/>
                <a:sym typeface="+mn-lt"/>
              </a:rPr>
              <a:t>一维数组</a:t>
            </a:r>
          </a:p>
        </p:txBody>
      </p:sp>
      <p:sp>
        <p:nvSpPr>
          <p:cNvPr id="766979" name="Rectangle 3"/>
          <p:cNvSpPr>
            <a:spLocks noChangeArrowheads="1"/>
          </p:cNvSpPr>
          <p:nvPr/>
        </p:nvSpPr>
        <p:spPr bwMode="auto">
          <a:xfrm>
            <a:off x="1066800" y="3281363"/>
            <a:ext cx="6781800" cy="685800"/>
          </a:xfrm>
          <a:prstGeom prst="rect">
            <a:avLst/>
          </a:prstGeom>
          <a:solidFill>
            <a:srgbClr val="CCCCFF"/>
          </a:solidFill>
          <a:ln w="38100">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zh-CN" sz="2400" b="0" i="0" u="none" strike="noStrike" kern="1200" cap="none" spc="0" normalizeH="0" baseline="0" noProof="0">
              <a:ln>
                <a:noFill/>
              </a:ln>
              <a:solidFill>
                <a:srgbClr val="3333CC"/>
              </a:solidFill>
              <a:effectLst/>
              <a:uLnTx/>
              <a:uFillTx/>
              <a:latin typeface="+mn-lt"/>
              <a:ea typeface="+mn-ea"/>
              <a:cs typeface="+mn-ea"/>
              <a:sym typeface="+mn-lt"/>
            </a:endParaRPr>
          </a:p>
        </p:txBody>
      </p:sp>
      <p:sp>
        <p:nvSpPr>
          <p:cNvPr id="48132" name="Text Box 4"/>
          <p:cNvSpPr txBox="1">
            <a:spLocks noChangeArrowheads="1"/>
          </p:cNvSpPr>
          <p:nvPr/>
        </p:nvSpPr>
        <p:spPr bwMode="auto">
          <a:xfrm>
            <a:off x="1174750" y="3419475"/>
            <a:ext cx="66738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35     27     49     18     60     54     77     83     41    02</a:t>
            </a:r>
          </a:p>
        </p:txBody>
      </p:sp>
      <p:sp>
        <p:nvSpPr>
          <p:cNvPr id="48133" name="Line 5"/>
          <p:cNvSpPr>
            <a:spLocks noChangeShapeType="1"/>
          </p:cNvSpPr>
          <p:nvPr/>
        </p:nvSpPr>
        <p:spPr bwMode="auto">
          <a:xfrm>
            <a:off x="17526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4" name="Line 6"/>
          <p:cNvSpPr>
            <a:spLocks noChangeShapeType="1"/>
          </p:cNvSpPr>
          <p:nvPr/>
        </p:nvSpPr>
        <p:spPr bwMode="auto">
          <a:xfrm>
            <a:off x="24384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5" name="Line 7"/>
          <p:cNvSpPr>
            <a:spLocks noChangeShapeType="1"/>
          </p:cNvSpPr>
          <p:nvPr/>
        </p:nvSpPr>
        <p:spPr bwMode="auto">
          <a:xfrm>
            <a:off x="31242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6" name="Line 8"/>
          <p:cNvSpPr>
            <a:spLocks noChangeShapeType="1"/>
          </p:cNvSpPr>
          <p:nvPr/>
        </p:nvSpPr>
        <p:spPr bwMode="auto">
          <a:xfrm>
            <a:off x="38100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7" name="Line 9"/>
          <p:cNvSpPr>
            <a:spLocks noChangeShapeType="1"/>
          </p:cNvSpPr>
          <p:nvPr/>
        </p:nvSpPr>
        <p:spPr bwMode="auto">
          <a:xfrm>
            <a:off x="44958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8" name="Line 10"/>
          <p:cNvSpPr>
            <a:spLocks noChangeShapeType="1"/>
          </p:cNvSpPr>
          <p:nvPr/>
        </p:nvSpPr>
        <p:spPr bwMode="auto">
          <a:xfrm>
            <a:off x="51816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39" name="Line 11"/>
          <p:cNvSpPr>
            <a:spLocks noChangeShapeType="1"/>
          </p:cNvSpPr>
          <p:nvPr/>
        </p:nvSpPr>
        <p:spPr bwMode="auto">
          <a:xfrm>
            <a:off x="58674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0" name="Line 12"/>
          <p:cNvSpPr>
            <a:spLocks noChangeShapeType="1"/>
          </p:cNvSpPr>
          <p:nvPr/>
        </p:nvSpPr>
        <p:spPr bwMode="auto">
          <a:xfrm>
            <a:off x="65532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1" name="Line 13"/>
          <p:cNvSpPr>
            <a:spLocks noChangeShapeType="1"/>
          </p:cNvSpPr>
          <p:nvPr/>
        </p:nvSpPr>
        <p:spPr bwMode="auto">
          <a:xfrm>
            <a:off x="7239000" y="3281363"/>
            <a:ext cx="0" cy="6858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2" name="Text Box 14"/>
          <p:cNvSpPr txBox="1">
            <a:spLocks noChangeArrowheads="1"/>
          </p:cNvSpPr>
          <p:nvPr/>
        </p:nvSpPr>
        <p:spPr bwMode="auto">
          <a:xfrm>
            <a:off x="990600" y="2701925"/>
            <a:ext cx="685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3333CC"/>
                </a:solidFill>
                <a:effectLst/>
                <a:uLnTx/>
                <a:uFillTx/>
                <a:latin typeface="+mn-lt"/>
                <a:ea typeface="+mn-ea"/>
                <a:cs typeface="+mn-ea"/>
                <a:sym typeface="+mn-lt"/>
              </a:rPr>
              <a:t>0     1     2     3     4     5    6     7     8     9</a:t>
            </a:r>
          </a:p>
        </p:txBody>
      </p:sp>
      <p:sp>
        <p:nvSpPr>
          <p:cNvPr id="48143" name="AutoShape 15"/>
          <p:cNvSpPr/>
          <p:nvPr/>
        </p:nvSpPr>
        <p:spPr bwMode="auto">
          <a:xfrm rot="16200000">
            <a:off x="13335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4" name="AutoShape 16"/>
          <p:cNvSpPr/>
          <p:nvPr/>
        </p:nvSpPr>
        <p:spPr bwMode="auto">
          <a:xfrm rot="16200000">
            <a:off x="20193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5" name="AutoShape 17"/>
          <p:cNvSpPr/>
          <p:nvPr/>
        </p:nvSpPr>
        <p:spPr bwMode="auto">
          <a:xfrm rot="16200000">
            <a:off x="27051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6" name="AutoShape 18"/>
          <p:cNvSpPr/>
          <p:nvPr/>
        </p:nvSpPr>
        <p:spPr bwMode="auto">
          <a:xfrm rot="16200000">
            <a:off x="33909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7" name="AutoShape 19"/>
          <p:cNvSpPr/>
          <p:nvPr/>
        </p:nvSpPr>
        <p:spPr bwMode="auto">
          <a:xfrm rot="16200000">
            <a:off x="40767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8" name="AutoShape 20"/>
          <p:cNvSpPr/>
          <p:nvPr/>
        </p:nvSpPr>
        <p:spPr bwMode="auto">
          <a:xfrm rot="16200000">
            <a:off x="47625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49" name="AutoShape 21"/>
          <p:cNvSpPr/>
          <p:nvPr/>
        </p:nvSpPr>
        <p:spPr bwMode="auto">
          <a:xfrm rot="16200000">
            <a:off x="54483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50" name="AutoShape 22"/>
          <p:cNvSpPr/>
          <p:nvPr/>
        </p:nvSpPr>
        <p:spPr bwMode="auto">
          <a:xfrm rot="16200000">
            <a:off x="61341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51" name="AutoShape 23"/>
          <p:cNvSpPr/>
          <p:nvPr/>
        </p:nvSpPr>
        <p:spPr bwMode="auto">
          <a:xfrm rot="16200000">
            <a:off x="68199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52" name="AutoShape 24"/>
          <p:cNvSpPr/>
          <p:nvPr/>
        </p:nvSpPr>
        <p:spPr bwMode="auto">
          <a:xfrm rot="16200000">
            <a:off x="7505700" y="3806825"/>
            <a:ext cx="152400" cy="685800"/>
          </a:xfrm>
          <a:prstGeom prst="leftBrace">
            <a:avLst>
              <a:gd name="adj1" fmla="val 37500"/>
              <a:gd name="adj2" fmla="val 49699"/>
            </a:avLst>
          </a:prstGeom>
          <a:noFill/>
          <a:ln w="38100">
            <a:solidFill>
              <a:schemeClr val="accent6">
                <a:lumMod val="60000"/>
                <a:lumOff val="40000"/>
              </a:schemeClr>
            </a:solidFill>
            <a:round/>
          </a:ln>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53" name="Text Box 25"/>
          <p:cNvSpPr txBox="1">
            <a:spLocks noChangeArrowheads="1"/>
          </p:cNvSpPr>
          <p:nvPr/>
        </p:nvSpPr>
        <p:spPr bwMode="auto">
          <a:xfrm>
            <a:off x="1203325" y="4225925"/>
            <a:ext cx="6645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l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l</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48154" name="Rectangle 26"/>
          <p:cNvSpPr>
            <a:spLocks noChangeArrowheads="1"/>
          </p:cNvSpPr>
          <p:nvPr/>
        </p:nvSpPr>
        <p:spPr bwMode="auto">
          <a:xfrm>
            <a:off x="990600" y="5432425"/>
            <a:ext cx="76692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LOC(</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 LOC(</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-1)+</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l</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rgbClr val="6C4C8F"/>
                </a:solidFill>
                <a:effectLst/>
                <a:uLnTx/>
                <a:uFillTx/>
                <a:latin typeface="+mn-lt"/>
                <a:ea typeface="+mn-ea"/>
                <a:cs typeface="+mn-ea"/>
                <a:sym typeface="+mn-lt"/>
              </a:rPr>
              <a:t>+</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l</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48155" name="AutoShape 27"/>
          <p:cNvSpPr/>
          <p:nvPr/>
        </p:nvSpPr>
        <p:spPr bwMode="auto">
          <a:xfrm>
            <a:off x="2438400" y="1328738"/>
            <a:ext cx="152400" cy="793750"/>
          </a:xfrm>
          <a:prstGeom prst="leftBrace">
            <a:avLst>
              <a:gd name="adj1" fmla="val 62500"/>
              <a:gd name="adj2" fmla="val 50000"/>
            </a:avLst>
          </a:prstGeom>
          <a:noFill/>
          <a:ln w="38100">
            <a:solidFill>
              <a:srgbClr val="6C4C8F"/>
            </a:solidFill>
            <a:rou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6C4C8F"/>
              </a:solidFill>
              <a:effectLst/>
              <a:uLnTx/>
              <a:uFillTx/>
              <a:latin typeface="+mn-lt"/>
              <a:ea typeface="+mn-ea"/>
              <a:cs typeface="+mn-ea"/>
              <a:sym typeface="+mn-lt"/>
            </a:endParaRPr>
          </a:p>
        </p:txBody>
      </p:sp>
      <p:sp>
        <p:nvSpPr>
          <p:cNvPr id="48156" name="Rectangle 28"/>
          <p:cNvSpPr>
            <a:spLocks noChangeArrowheads="1"/>
          </p:cNvSpPr>
          <p:nvPr/>
        </p:nvSpPr>
        <p:spPr bwMode="auto">
          <a:xfrm>
            <a:off x="990600" y="1487488"/>
            <a:ext cx="1433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LOC(</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 </a:t>
            </a:r>
          </a:p>
        </p:txBody>
      </p:sp>
      <p:sp>
        <p:nvSpPr>
          <p:cNvPr id="48157" name="Rectangle 29"/>
          <p:cNvSpPr>
            <a:spLocks noChangeArrowheads="1"/>
          </p:cNvSpPr>
          <p:nvPr/>
        </p:nvSpPr>
        <p:spPr bwMode="auto">
          <a:xfrm>
            <a:off x="2743200" y="1870075"/>
            <a:ext cx="525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LOC(</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-1)+</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l</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a</a:t>
            </a:r>
            <a:r>
              <a:rPr kumimoji="0" lang="en-US" altLang="zh-CN" sz="2400" b="0" i="0" u="none" strike="noStrike" kern="1200" cap="none" spc="0" normalizeH="0" baseline="0" noProof="0" dirty="0" err="1">
                <a:ln>
                  <a:noFill/>
                </a:ln>
                <a:solidFill>
                  <a:srgbClr val="6C4C8F"/>
                </a:solidFill>
                <a:effectLst/>
                <a:uLnTx/>
                <a:uFillTx/>
                <a:latin typeface="+mn-lt"/>
                <a:ea typeface="+mn-ea"/>
                <a:cs typeface="+mn-ea"/>
                <a:sym typeface="+mn-lt"/>
              </a:rPr>
              <a:t>+</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l,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&gt; 0 </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48158" name="Text Box 30"/>
          <p:cNvSpPr txBox="1">
            <a:spLocks noChangeArrowheads="1"/>
          </p:cNvSpPr>
          <p:nvPr/>
        </p:nvSpPr>
        <p:spPr bwMode="auto">
          <a:xfrm>
            <a:off x="2779713" y="1098550"/>
            <a:ext cx="2058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a,         </a:t>
            </a:r>
            <a:r>
              <a:rPr kumimoji="0" lang="en-US" altLang="zh-CN" sz="2400" b="0" i="1" u="none" strike="noStrike" kern="1200" cap="none" spc="0" normalizeH="0" baseline="0" noProof="0" dirty="0" err="1">
                <a:ln>
                  <a:noFill/>
                </a:ln>
                <a:solidFill>
                  <a:srgbClr val="6C4C8F"/>
                </a:solidFill>
                <a:effectLst/>
                <a:uLnTx/>
                <a:uFillTx/>
                <a:latin typeface="+mn-lt"/>
                <a:ea typeface="+mn-ea"/>
                <a:cs typeface="+mn-ea"/>
                <a:sym typeface="+mn-lt"/>
              </a:rPr>
              <a:t>i</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r>
              <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rPr>
              <a:t>= 0</a:t>
            </a:r>
            <a:r>
              <a:rPr kumimoji="0" lang="en-US" altLang="zh-CN" sz="2400" b="0" i="1" u="none" strike="noStrike" kern="1200" cap="none" spc="0" normalizeH="0" baseline="0" noProof="0" dirty="0">
                <a:ln>
                  <a:noFill/>
                </a:ln>
                <a:solidFill>
                  <a:srgbClr val="6C4C8F"/>
                </a:solidFill>
                <a:effectLst/>
                <a:uLnTx/>
                <a:uFillTx/>
                <a:latin typeface="+mn-lt"/>
                <a:ea typeface="+mn-ea"/>
                <a:cs typeface="+mn-ea"/>
                <a:sym typeface="+mn-lt"/>
              </a:rPr>
              <a:t>     </a:t>
            </a:r>
            <a:endParaRPr kumimoji="0" lang="en-US" altLang="zh-CN" sz="2400" b="0" i="0" u="none" strike="noStrike" kern="1200" cap="none" spc="0" normalizeH="0" baseline="0" noProof="0" dirty="0">
              <a:ln>
                <a:noFill/>
              </a:ln>
              <a:solidFill>
                <a:srgbClr val="6C4C8F"/>
              </a:solidFill>
              <a:effectLst/>
              <a:uLnTx/>
              <a:uFillTx/>
              <a:latin typeface="+mn-lt"/>
              <a:ea typeface="+mn-ea"/>
              <a:cs typeface="+mn-ea"/>
              <a:sym typeface="+mn-lt"/>
            </a:endParaRPr>
          </a:p>
        </p:txBody>
      </p:sp>
      <p:sp>
        <p:nvSpPr>
          <p:cNvPr id="48159" name="Line 31"/>
          <p:cNvSpPr>
            <a:spLocks noChangeShapeType="1"/>
          </p:cNvSpPr>
          <p:nvPr/>
        </p:nvSpPr>
        <p:spPr bwMode="auto">
          <a:xfrm flipV="1">
            <a:off x="4648200" y="4149725"/>
            <a:ext cx="0" cy="838200"/>
          </a:xfrm>
          <a:prstGeom prst="line">
            <a:avLst/>
          </a:prstGeom>
          <a:noFill/>
          <a:ln w="38100">
            <a:solidFill>
              <a:schemeClr val="tx2"/>
            </a:solidFill>
            <a:round/>
            <a:tailEnd type="triangle" w="med"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60" name="Text Box 32"/>
          <p:cNvSpPr txBox="1">
            <a:spLocks noChangeArrowheads="1"/>
          </p:cNvSpPr>
          <p:nvPr/>
        </p:nvSpPr>
        <p:spPr bwMode="auto">
          <a:xfrm>
            <a:off x="4648200" y="4683125"/>
            <a:ext cx="871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a:ln>
                  <a:noFill/>
                </a:ln>
                <a:solidFill>
                  <a:schemeClr val="accent2"/>
                </a:solidFill>
                <a:effectLst/>
                <a:uLnTx/>
                <a:uFillTx/>
                <a:latin typeface="+mn-lt"/>
                <a:ea typeface="+mn-ea"/>
                <a:cs typeface="+mn-ea"/>
                <a:sym typeface="+mn-lt"/>
              </a:rPr>
              <a:t>a+i*l</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48161" name="Text Box 33"/>
          <p:cNvSpPr txBox="1">
            <a:spLocks noChangeArrowheads="1"/>
          </p:cNvSpPr>
          <p:nvPr/>
        </p:nvSpPr>
        <p:spPr bwMode="auto">
          <a:xfrm>
            <a:off x="577850" y="3203575"/>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楷体_GB2312" pitchFamily="49" charset="-122"/>
              </a:defRPr>
            </a:lvl1pPr>
            <a:lvl2pPr>
              <a:defRPr sz="2400" b="1">
                <a:solidFill>
                  <a:schemeClr val="tx1"/>
                </a:solidFill>
                <a:latin typeface="Times New Roman" panose="02020603050405020304" pitchFamily="18" charset="0"/>
                <a:ea typeface="楷体_GB2312" pitchFamily="49" charset="-122"/>
              </a:defRPr>
            </a:lvl2pPr>
            <a:lvl3pPr>
              <a:defRPr sz="2400" b="1">
                <a:solidFill>
                  <a:schemeClr val="tx1"/>
                </a:solidFill>
                <a:latin typeface="Times New Roman" panose="02020603050405020304" pitchFamily="18" charset="0"/>
                <a:ea typeface="楷体_GB2312" pitchFamily="49" charset="-122"/>
              </a:defRPr>
            </a:lvl3pPr>
            <a:lvl4pPr>
              <a:defRPr sz="2400" b="1">
                <a:solidFill>
                  <a:schemeClr val="tx1"/>
                </a:solidFill>
                <a:latin typeface="Times New Roman" panose="02020603050405020304" pitchFamily="18" charset="0"/>
                <a:ea typeface="楷体_GB2312" pitchFamily="49" charset="-122"/>
              </a:defRPr>
            </a:lvl4pPr>
            <a:lvl5pPr>
              <a:defRPr sz="24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buFont typeface="Arial" panose="020B0604020202020204" pitchFamily="34" charset="0"/>
              <a:defRPr sz="2400" b="1">
                <a:solidFill>
                  <a:schemeClr val="tx1"/>
                </a:solidFill>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a:ln>
                  <a:noFill/>
                </a:ln>
                <a:solidFill>
                  <a:schemeClr val="accent2"/>
                </a:solidFill>
                <a:effectLst/>
                <a:uLnTx/>
                <a:uFillTx/>
                <a:latin typeface="+mn-lt"/>
                <a:ea typeface="+mn-ea"/>
                <a:cs typeface="+mn-ea"/>
                <a:sym typeface="+mn-lt"/>
              </a:rPr>
              <a:t>a</a:t>
            </a:r>
            <a:endParaRPr kumimoji="0" lang="en-US" altLang="zh-CN" sz="2400" b="0" i="0" u="none" strike="noStrike" kern="1200" cap="none" spc="0" normalizeH="0" baseline="0" noProof="0">
              <a:ln>
                <a:noFill/>
              </a:ln>
              <a:solidFill>
                <a:schemeClr val="tx1"/>
              </a:solidFill>
              <a:effectLst/>
              <a:uLnTx/>
              <a:uFillTx/>
              <a:latin typeface="+mn-lt"/>
              <a:ea typeface="+mn-ea"/>
              <a:cs typeface="+mn-ea"/>
              <a:sym typeface="+mn-lt"/>
            </a:endParaRPr>
          </a:p>
        </p:txBody>
      </p:sp>
      <p:sp>
        <p:nvSpPr>
          <p:cNvPr id="37" name="Shape 26"/>
          <p:cNvSpPr/>
          <p:nvPr/>
        </p:nvSpPr>
        <p:spPr>
          <a:xfrm flipH="1">
            <a:off x="0" y="5607050"/>
            <a:ext cx="9140825" cy="1250950"/>
          </a:xfrm>
          <a:custGeom>
            <a:avLst/>
            <a:gdLst/>
            <a:ahLst/>
            <a:cxnLst/>
            <a:rect l="0" t="0" r="0" b="0"/>
            <a:pathLst>
              <a:path w="120000" h="120000" extrusionOk="0">
                <a:moveTo>
                  <a:pt x="0" y="120000"/>
                </a:moveTo>
                <a:lnTo>
                  <a:pt x="0" y="102222"/>
                </a:lnTo>
                <a:lnTo>
                  <a:pt x="583" y="102222"/>
                </a:lnTo>
                <a:lnTo>
                  <a:pt x="583" y="89777"/>
                </a:lnTo>
                <a:lnTo>
                  <a:pt x="4166" y="89777"/>
                </a:lnTo>
                <a:lnTo>
                  <a:pt x="4166" y="79111"/>
                </a:lnTo>
                <a:lnTo>
                  <a:pt x="6416" y="79111"/>
                </a:lnTo>
                <a:lnTo>
                  <a:pt x="6416" y="91111"/>
                </a:lnTo>
                <a:lnTo>
                  <a:pt x="7625" y="91111"/>
                </a:lnTo>
                <a:lnTo>
                  <a:pt x="7625" y="79111"/>
                </a:lnTo>
                <a:lnTo>
                  <a:pt x="8958" y="79111"/>
                </a:lnTo>
                <a:lnTo>
                  <a:pt x="8958" y="45333"/>
                </a:lnTo>
                <a:lnTo>
                  <a:pt x="9541" y="45333"/>
                </a:lnTo>
                <a:lnTo>
                  <a:pt x="9541" y="39111"/>
                </a:lnTo>
                <a:lnTo>
                  <a:pt x="10958" y="39111"/>
                </a:lnTo>
                <a:lnTo>
                  <a:pt x="10958" y="45333"/>
                </a:lnTo>
                <a:lnTo>
                  <a:pt x="11583" y="45333"/>
                </a:lnTo>
                <a:lnTo>
                  <a:pt x="11583" y="76000"/>
                </a:lnTo>
                <a:lnTo>
                  <a:pt x="12083" y="76000"/>
                </a:lnTo>
                <a:lnTo>
                  <a:pt x="12083" y="95555"/>
                </a:lnTo>
                <a:lnTo>
                  <a:pt x="13250" y="95555"/>
                </a:lnTo>
                <a:lnTo>
                  <a:pt x="13250" y="60000"/>
                </a:lnTo>
                <a:lnTo>
                  <a:pt x="14041" y="60000"/>
                </a:lnTo>
                <a:lnTo>
                  <a:pt x="14041" y="45333"/>
                </a:lnTo>
                <a:lnTo>
                  <a:pt x="14583" y="45333"/>
                </a:lnTo>
                <a:lnTo>
                  <a:pt x="14583" y="27555"/>
                </a:lnTo>
                <a:lnTo>
                  <a:pt x="14958" y="27555"/>
                </a:lnTo>
                <a:lnTo>
                  <a:pt x="14958" y="14222"/>
                </a:lnTo>
                <a:lnTo>
                  <a:pt x="15333" y="14222"/>
                </a:lnTo>
                <a:lnTo>
                  <a:pt x="15333" y="0"/>
                </a:lnTo>
                <a:lnTo>
                  <a:pt x="15958" y="0"/>
                </a:lnTo>
                <a:lnTo>
                  <a:pt x="15958" y="13777"/>
                </a:lnTo>
                <a:lnTo>
                  <a:pt x="16416" y="13777"/>
                </a:lnTo>
                <a:lnTo>
                  <a:pt x="16416" y="24888"/>
                </a:lnTo>
                <a:lnTo>
                  <a:pt x="16791" y="24888"/>
                </a:lnTo>
                <a:lnTo>
                  <a:pt x="16791" y="46222"/>
                </a:lnTo>
                <a:lnTo>
                  <a:pt x="17333" y="46222"/>
                </a:lnTo>
                <a:lnTo>
                  <a:pt x="17333" y="61333"/>
                </a:lnTo>
                <a:lnTo>
                  <a:pt x="17916" y="61333"/>
                </a:lnTo>
                <a:lnTo>
                  <a:pt x="17916" y="101333"/>
                </a:lnTo>
                <a:lnTo>
                  <a:pt x="18875" y="101333"/>
                </a:lnTo>
                <a:lnTo>
                  <a:pt x="18875" y="92000"/>
                </a:lnTo>
                <a:lnTo>
                  <a:pt x="20958" y="92000"/>
                </a:lnTo>
                <a:lnTo>
                  <a:pt x="20958" y="96444"/>
                </a:lnTo>
                <a:lnTo>
                  <a:pt x="21750" y="96444"/>
                </a:lnTo>
                <a:lnTo>
                  <a:pt x="21750" y="54666"/>
                </a:lnTo>
                <a:lnTo>
                  <a:pt x="22333" y="54666"/>
                </a:lnTo>
                <a:lnTo>
                  <a:pt x="22333" y="42666"/>
                </a:lnTo>
                <a:lnTo>
                  <a:pt x="24166" y="42666"/>
                </a:lnTo>
                <a:lnTo>
                  <a:pt x="24166" y="53777"/>
                </a:lnTo>
                <a:lnTo>
                  <a:pt x="24583" y="56888"/>
                </a:lnTo>
                <a:lnTo>
                  <a:pt x="24583" y="85777"/>
                </a:lnTo>
                <a:lnTo>
                  <a:pt x="25291" y="85777"/>
                </a:lnTo>
                <a:lnTo>
                  <a:pt x="25291" y="79555"/>
                </a:lnTo>
                <a:lnTo>
                  <a:pt x="27125" y="79555"/>
                </a:lnTo>
                <a:lnTo>
                  <a:pt x="27125" y="86222"/>
                </a:lnTo>
                <a:lnTo>
                  <a:pt x="28208" y="86222"/>
                </a:lnTo>
                <a:lnTo>
                  <a:pt x="28208" y="92000"/>
                </a:lnTo>
                <a:lnTo>
                  <a:pt x="29416" y="92000"/>
                </a:lnTo>
                <a:lnTo>
                  <a:pt x="29416" y="83555"/>
                </a:lnTo>
                <a:lnTo>
                  <a:pt x="30250" y="83555"/>
                </a:lnTo>
                <a:lnTo>
                  <a:pt x="30250" y="65777"/>
                </a:lnTo>
                <a:lnTo>
                  <a:pt x="35041" y="65777"/>
                </a:lnTo>
                <a:lnTo>
                  <a:pt x="35041" y="83555"/>
                </a:lnTo>
                <a:lnTo>
                  <a:pt x="35875" y="83555"/>
                </a:lnTo>
                <a:lnTo>
                  <a:pt x="35875" y="65777"/>
                </a:lnTo>
                <a:lnTo>
                  <a:pt x="39916" y="65777"/>
                </a:lnTo>
                <a:lnTo>
                  <a:pt x="39916" y="72888"/>
                </a:lnTo>
                <a:lnTo>
                  <a:pt x="41041" y="72888"/>
                </a:lnTo>
                <a:lnTo>
                  <a:pt x="41041" y="99555"/>
                </a:lnTo>
                <a:lnTo>
                  <a:pt x="42583" y="99555"/>
                </a:lnTo>
                <a:lnTo>
                  <a:pt x="42583" y="76888"/>
                </a:lnTo>
                <a:lnTo>
                  <a:pt x="45250" y="56000"/>
                </a:lnTo>
                <a:lnTo>
                  <a:pt x="47875" y="76888"/>
                </a:lnTo>
                <a:lnTo>
                  <a:pt x="47875" y="88888"/>
                </a:lnTo>
                <a:lnTo>
                  <a:pt x="48666" y="88888"/>
                </a:lnTo>
                <a:lnTo>
                  <a:pt x="48666" y="104000"/>
                </a:lnTo>
                <a:lnTo>
                  <a:pt x="49208" y="104000"/>
                </a:lnTo>
                <a:lnTo>
                  <a:pt x="49208" y="73333"/>
                </a:lnTo>
                <a:lnTo>
                  <a:pt x="51500" y="73333"/>
                </a:lnTo>
                <a:lnTo>
                  <a:pt x="51500" y="85777"/>
                </a:lnTo>
                <a:lnTo>
                  <a:pt x="53708" y="85777"/>
                </a:lnTo>
                <a:lnTo>
                  <a:pt x="53708" y="94666"/>
                </a:lnTo>
                <a:lnTo>
                  <a:pt x="54500" y="94666"/>
                </a:lnTo>
                <a:lnTo>
                  <a:pt x="54500" y="85777"/>
                </a:lnTo>
                <a:lnTo>
                  <a:pt x="57125" y="85777"/>
                </a:lnTo>
                <a:lnTo>
                  <a:pt x="57125" y="102222"/>
                </a:lnTo>
                <a:lnTo>
                  <a:pt x="57625" y="102222"/>
                </a:lnTo>
                <a:lnTo>
                  <a:pt x="57625" y="104888"/>
                </a:lnTo>
                <a:lnTo>
                  <a:pt x="58875" y="104888"/>
                </a:lnTo>
                <a:lnTo>
                  <a:pt x="58875" y="94222"/>
                </a:lnTo>
                <a:lnTo>
                  <a:pt x="61666" y="94222"/>
                </a:lnTo>
                <a:lnTo>
                  <a:pt x="61666" y="89777"/>
                </a:lnTo>
                <a:lnTo>
                  <a:pt x="62250" y="89777"/>
                </a:lnTo>
                <a:lnTo>
                  <a:pt x="62250" y="84000"/>
                </a:lnTo>
                <a:lnTo>
                  <a:pt x="62833" y="84000"/>
                </a:lnTo>
                <a:lnTo>
                  <a:pt x="62833" y="88888"/>
                </a:lnTo>
                <a:lnTo>
                  <a:pt x="63500" y="88888"/>
                </a:lnTo>
                <a:lnTo>
                  <a:pt x="63500" y="83111"/>
                </a:lnTo>
                <a:lnTo>
                  <a:pt x="64999" y="83111"/>
                </a:lnTo>
                <a:lnTo>
                  <a:pt x="64999" y="88444"/>
                </a:lnTo>
                <a:lnTo>
                  <a:pt x="65666" y="88444"/>
                </a:lnTo>
                <a:lnTo>
                  <a:pt x="65666" y="103111"/>
                </a:lnTo>
                <a:lnTo>
                  <a:pt x="66916" y="103111"/>
                </a:lnTo>
                <a:lnTo>
                  <a:pt x="66916" y="82666"/>
                </a:lnTo>
                <a:lnTo>
                  <a:pt x="69375" y="82666"/>
                </a:lnTo>
                <a:lnTo>
                  <a:pt x="69375" y="88888"/>
                </a:lnTo>
                <a:lnTo>
                  <a:pt x="70416" y="88888"/>
                </a:lnTo>
                <a:lnTo>
                  <a:pt x="70416" y="46222"/>
                </a:lnTo>
                <a:lnTo>
                  <a:pt x="71500" y="35111"/>
                </a:lnTo>
                <a:lnTo>
                  <a:pt x="72458" y="45777"/>
                </a:lnTo>
                <a:lnTo>
                  <a:pt x="72458" y="103111"/>
                </a:lnTo>
                <a:lnTo>
                  <a:pt x="73583" y="103111"/>
                </a:lnTo>
                <a:lnTo>
                  <a:pt x="73583" y="47555"/>
                </a:lnTo>
                <a:lnTo>
                  <a:pt x="76916" y="47555"/>
                </a:lnTo>
                <a:lnTo>
                  <a:pt x="76916" y="97777"/>
                </a:lnTo>
                <a:lnTo>
                  <a:pt x="77541" y="97777"/>
                </a:lnTo>
                <a:lnTo>
                  <a:pt x="77541" y="85777"/>
                </a:lnTo>
                <a:lnTo>
                  <a:pt x="79000" y="85777"/>
                </a:lnTo>
                <a:lnTo>
                  <a:pt x="79000" y="92888"/>
                </a:lnTo>
                <a:lnTo>
                  <a:pt x="82000" y="92888"/>
                </a:lnTo>
                <a:lnTo>
                  <a:pt x="82000" y="102222"/>
                </a:lnTo>
                <a:lnTo>
                  <a:pt x="84333" y="102222"/>
                </a:lnTo>
                <a:lnTo>
                  <a:pt x="84333" y="88000"/>
                </a:lnTo>
                <a:lnTo>
                  <a:pt x="85583" y="88000"/>
                </a:lnTo>
                <a:lnTo>
                  <a:pt x="85583" y="96000"/>
                </a:lnTo>
                <a:lnTo>
                  <a:pt x="86500" y="96000"/>
                </a:lnTo>
                <a:lnTo>
                  <a:pt x="86500" y="91111"/>
                </a:lnTo>
                <a:lnTo>
                  <a:pt x="87791" y="91111"/>
                </a:lnTo>
                <a:lnTo>
                  <a:pt x="87791" y="84888"/>
                </a:lnTo>
                <a:lnTo>
                  <a:pt x="89375" y="84888"/>
                </a:lnTo>
                <a:lnTo>
                  <a:pt x="89375" y="100888"/>
                </a:lnTo>
                <a:lnTo>
                  <a:pt x="90541" y="100888"/>
                </a:lnTo>
                <a:lnTo>
                  <a:pt x="90541" y="63111"/>
                </a:lnTo>
                <a:lnTo>
                  <a:pt x="92458" y="63555"/>
                </a:lnTo>
                <a:lnTo>
                  <a:pt x="92458" y="84444"/>
                </a:lnTo>
                <a:lnTo>
                  <a:pt x="93750" y="84444"/>
                </a:lnTo>
                <a:lnTo>
                  <a:pt x="93750" y="97333"/>
                </a:lnTo>
                <a:lnTo>
                  <a:pt x="95375" y="97333"/>
                </a:lnTo>
                <a:lnTo>
                  <a:pt x="95375" y="83111"/>
                </a:lnTo>
                <a:lnTo>
                  <a:pt x="96500" y="83111"/>
                </a:lnTo>
                <a:lnTo>
                  <a:pt x="96500" y="77333"/>
                </a:lnTo>
                <a:lnTo>
                  <a:pt x="98000" y="77333"/>
                </a:lnTo>
                <a:lnTo>
                  <a:pt x="98000" y="81333"/>
                </a:lnTo>
                <a:lnTo>
                  <a:pt x="99041" y="81333"/>
                </a:lnTo>
                <a:lnTo>
                  <a:pt x="99041" y="75111"/>
                </a:lnTo>
                <a:lnTo>
                  <a:pt x="101000" y="59555"/>
                </a:lnTo>
                <a:lnTo>
                  <a:pt x="102916" y="75111"/>
                </a:lnTo>
                <a:lnTo>
                  <a:pt x="102916" y="96444"/>
                </a:lnTo>
                <a:lnTo>
                  <a:pt x="103250" y="96444"/>
                </a:lnTo>
                <a:lnTo>
                  <a:pt x="103250" y="92000"/>
                </a:lnTo>
                <a:lnTo>
                  <a:pt x="104750" y="92000"/>
                </a:lnTo>
                <a:lnTo>
                  <a:pt x="104750" y="111111"/>
                </a:lnTo>
                <a:lnTo>
                  <a:pt x="105125" y="111111"/>
                </a:lnTo>
                <a:lnTo>
                  <a:pt x="105125" y="101777"/>
                </a:lnTo>
                <a:lnTo>
                  <a:pt x="106291" y="101777"/>
                </a:lnTo>
                <a:lnTo>
                  <a:pt x="106291" y="81777"/>
                </a:lnTo>
                <a:lnTo>
                  <a:pt x="107791" y="81777"/>
                </a:lnTo>
                <a:lnTo>
                  <a:pt x="107791" y="101777"/>
                </a:lnTo>
                <a:lnTo>
                  <a:pt x="107833" y="101777"/>
                </a:lnTo>
                <a:lnTo>
                  <a:pt x="107833" y="93777"/>
                </a:lnTo>
                <a:lnTo>
                  <a:pt x="108583" y="93777"/>
                </a:lnTo>
                <a:lnTo>
                  <a:pt x="108583" y="89777"/>
                </a:lnTo>
                <a:lnTo>
                  <a:pt x="110166" y="89777"/>
                </a:lnTo>
                <a:lnTo>
                  <a:pt x="110166" y="103111"/>
                </a:lnTo>
                <a:lnTo>
                  <a:pt x="110416" y="103111"/>
                </a:lnTo>
                <a:lnTo>
                  <a:pt x="110416" y="93777"/>
                </a:lnTo>
                <a:lnTo>
                  <a:pt x="110625" y="93777"/>
                </a:lnTo>
                <a:lnTo>
                  <a:pt x="110625" y="76444"/>
                </a:lnTo>
                <a:lnTo>
                  <a:pt x="111416" y="76444"/>
                </a:lnTo>
                <a:lnTo>
                  <a:pt x="111416" y="68444"/>
                </a:lnTo>
                <a:lnTo>
                  <a:pt x="111833" y="68444"/>
                </a:lnTo>
                <a:lnTo>
                  <a:pt x="111833" y="64000"/>
                </a:lnTo>
                <a:lnTo>
                  <a:pt x="112916" y="64000"/>
                </a:lnTo>
                <a:lnTo>
                  <a:pt x="112916" y="68444"/>
                </a:lnTo>
                <a:lnTo>
                  <a:pt x="113375" y="68444"/>
                </a:lnTo>
                <a:lnTo>
                  <a:pt x="113375" y="91555"/>
                </a:lnTo>
                <a:lnTo>
                  <a:pt x="113416" y="91555"/>
                </a:lnTo>
                <a:lnTo>
                  <a:pt x="113416" y="91555"/>
                </a:lnTo>
                <a:lnTo>
                  <a:pt x="114666" y="91555"/>
                </a:lnTo>
                <a:lnTo>
                  <a:pt x="114666" y="79555"/>
                </a:lnTo>
                <a:lnTo>
                  <a:pt x="115250" y="79555"/>
                </a:lnTo>
                <a:lnTo>
                  <a:pt x="115250" y="68444"/>
                </a:lnTo>
                <a:lnTo>
                  <a:pt x="115625" y="68444"/>
                </a:lnTo>
                <a:lnTo>
                  <a:pt x="115625" y="55111"/>
                </a:lnTo>
                <a:lnTo>
                  <a:pt x="115916" y="55111"/>
                </a:lnTo>
                <a:lnTo>
                  <a:pt x="115916" y="44888"/>
                </a:lnTo>
                <a:lnTo>
                  <a:pt x="116250" y="44888"/>
                </a:lnTo>
                <a:lnTo>
                  <a:pt x="116250" y="34222"/>
                </a:lnTo>
                <a:lnTo>
                  <a:pt x="116666" y="34222"/>
                </a:lnTo>
                <a:lnTo>
                  <a:pt x="116666" y="44444"/>
                </a:lnTo>
                <a:lnTo>
                  <a:pt x="117000" y="44444"/>
                </a:lnTo>
                <a:lnTo>
                  <a:pt x="117000" y="52888"/>
                </a:lnTo>
                <a:lnTo>
                  <a:pt x="117333" y="52888"/>
                </a:lnTo>
                <a:lnTo>
                  <a:pt x="117333" y="68888"/>
                </a:lnTo>
                <a:lnTo>
                  <a:pt x="117708" y="68888"/>
                </a:lnTo>
                <a:lnTo>
                  <a:pt x="117708" y="80444"/>
                </a:lnTo>
                <a:lnTo>
                  <a:pt x="118166" y="80444"/>
                </a:lnTo>
                <a:lnTo>
                  <a:pt x="118166" y="92000"/>
                </a:lnTo>
                <a:lnTo>
                  <a:pt x="120000" y="92000"/>
                </a:lnTo>
                <a:lnTo>
                  <a:pt x="120000" y="120000"/>
                </a:lnTo>
                <a:lnTo>
                  <a:pt x="0" y="120000"/>
                </a:lnTo>
                <a:close/>
              </a:path>
            </a:pathLst>
          </a:custGeom>
          <a:solidFill>
            <a:schemeClr val="tx1">
              <a:lumMod val="50000"/>
              <a:lumOff val="50000"/>
            </a:schemeClr>
          </a:solidFill>
          <a:ln w="9525" cap="flat" cmpd="sng">
            <a:noFill/>
            <a:prstDash val="solid"/>
            <a:round/>
            <a:headEnd type="none" w="med" len="med"/>
            <a:tailEnd type="none" w="med" len="med"/>
          </a:ln>
        </p:spPr>
        <p:txBody>
          <a:bodyPr lIns="68569" tIns="34275" rIns="68569" bIns="34275"/>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sz="1015" b="1" i="0" u="none" strike="noStrike" kern="1200" cap="none" spc="0" normalizeH="0" baseline="0" noProof="0">
              <a:ln>
                <a:noFill/>
              </a:ln>
              <a:solidFill>
                <a:schemeClr val="dk1"/>
              </a:solidFill>
              <a:effectLst/>
              <a:uLnTx/>
              <a:uFillTx/>
              <a:latin typeface="+mn-lt"/>
              <a:ea typeface="+mn-ea"/>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FhMTY5OThhYzNhNzU1MTc0NWE5MGI0MTgxN2E5MWEifQ=="/>
</p:tagLst>
</file>

<file path=ppt/theme/theme1.xml><?xml version="1.0" encoding="utf-8"?>
<a:theme xmlns:a="http://schemas.openxmlformats.org/drawingml/2006/main" name="1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bu10t2jf">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bu10t2jf">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33">
      <a:dk1>
        <a:srgbClr val="000000"/>
      </a:dk1>
      <a:lt1>
        <a:srgbClr val="FEFFFF"/>
      </a:lt1>
      <a:dk2>
        <a:srgbClr val="000000"/>
      </a:dk2>
      <a:lt2>
        <a:srgbClr val="969696"/>
      </a:lt2>
      <a:accent1>
        <a:srgbClr val="6C4C8F"/>
      </a:accent1>
      <a:accent2>
        <a:srgbClr val="3333CC"/>
      </a:accent2>
      <a:accent3>
        <a:srgbClr val="FEFFFF"/>
      </a:accent3>
      <a:accent4>
        <a:srgbClr val="000000"/>
      </a:accent4>
      <a:accent5>
        <a:srgbClr val="AAE2CA"/>
      </a:accent5>
      <a:accent6>
        <a:srgbClr val="2D2DB9"/>
      </a:accent6>
      <a:hlink>
        <a:srgbClr val="0000FF"/>
      </a:hlink>
      <a:folHlink>
        <a:srgbClr val="003366"/>
      </a:folHlink>
    </a:clrScheme>
    <a:fontScheme name="bu10t2jf">
      <a:majorFont>
        <a:latin typeface="Times New Roman"/>
        <a:ea typeface="Microsoft YaHei"/>
        <a:cs typeface=""/>
      </a:majorFont>
      <a:minorFont>
        <a:latin typeface="Times New Roman"/>
        <a:ea typeface="Microsoft Ya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0" fontAlgn="base" latinLnBrk="0" hangingPunct="0">
          <a:lnSpc>
            <a:spcPct val="100000"/>
          </a:lnSpc>
          <a:spcBef>
            <a:spcPct val="20000"/>
          </a:spcBef>
          <a:spcAft>
            <a:spcPct val="0"/>
          </a:spcAft>
          <a:buClrTx/>
          <a:buSzTx/>
          <a:buFontTx/>
          <a:buNone/>
          <a:defRPr kumimoji="1" lang="zh-CN" altLang="en-US" sz="2800" b="0" i="0" u="none" strike="noStrike" cap="none" normalizeH="0" baseline="0" smtClean="0">
            <a:ln>
              <a:noFill/>
            </a:ln>
            <a:solidFill>
              <a:schemeClr val="tx1"/>
            </a:solidFill>
            <a:effectLst/>
            <a:latin typeface="Times New Roman" panose="02020603050405020304" pitchFamily="18" charset="0"/>
            <a:ea typeface="仿宋_GB2312" pitchFamily="49" charset="-122"/>
          </a:defRPr>
        </a:defPPr>
      </a:lstStyle>
    </a:lnDef>
  </a:objectDefaults>
  <a:extraClrSchemeLst>
    <a:extraClrScheme>
      <a:clrScheme name="默认设计模板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TotalTime>
  <Words>8928</Words>
  <Application>Microsoft Office PowerPoint</Application>
  <PresentationFormat>全屏显示(4:3)</PresentationFormat>
  <Paragraphs>1680</Paragraphs>
  <Slides>129</Slides>
  <Notes>7</Notes>
  <HiddenSlides>0</HiddenSlides>
  <MMClips>0</MMClips>
  <ScaleCrop>false</ScaleCrop>
  <HeadingPairs>
    <vt:vector size="8" baseType="variant">
      <vt:variant>
        <vt:lpstr>已用的字体</vt:lpstr>
      </vt:variant>
      <vt:variant>
        <vt:i4>17</vt:i4>
      </vt:variant>
      <vt:variant>
        <vt:lpstr>主题</vt:lpstr>
      </vt:variant>
      <vt:variant>
        <vt:i4>3</vt:i4>
      </vt:variant>
      <vt:variant>
        <vt:lpstr>嵌入 OLE 服务器</vt:lpstr>
      </vt:variant>
      <vt:variant>
        <vt:i4>3</vt:i4>
      </vt:variant>
      <vt:variant>
        <vt:lpstr>幻灯片标题</vt:lpstr>
      </vt:variant>
      <vt:variant>
        <vt:i4>129</vt:i4>
      </vt:variant>
    </vt:vector>
  </HeadingPairs>
  <TitlesOfParts>
    <vt:vector size="152" baseType="lpstr">
      <vt:lpstr>DotumChe</vt:lpstr>
      <vt:lpstr>Monotype Sorts</vt:lpstr>
      <vt:lpstr>华文楷体</vt:lpstr>
      <vt:lpstr>楷体</vt:lpstr>
      <vt:lpstr>楷体_GB2312</vt:lpstr>
      <vt:lpstr>隶书</vt:lpstr>
      <vt:lpstr>宋体</vt:lpstr>
      <vt:lpstr>Microsoft Yahei</vt:lpstr>
      <vt:lpstr>Microsoft Yahei</vt:lpstr>
      <vt:lpstr>Microsoft Yahei</vt:lpstr>
      <vt:lpstr>Adobe Garamond Pro Bold</vt:lpstr>
      <vt:lpstr>Arial</vt:lpstr>
      <vt:lpstr>Calibri</vt:lpstr>
      <vt:lpstr>Impact</vt:lpstr>
      <vt:lpstr>Leelawadee</vt:lpstr>
      <vt:lpstr>Times New Roman</vt:lpstr>
      <vt:lpstr>Wingdings</vt:lpstr>
      <vt:lpstr>1_默认设计模板</vt:lpstr>
      <vt:lpstr>2_默认设计模板</vt:lpstr>
      <vt:lpstr>3_默认设计模板</vt:lpstr>
      <vt:lpstr>Equation.3</vt:lpstr>
      <vt:lpstr>VISIO 5 Drawing</vt:lpstr>
      <vt:lpstr>Equation</vt:lpstr>
      <vt:lpstr>PowerPoint 演示文稿</vt:lpstr>
      <vt:lpstr>线性结构</vt:lpstr>
      <vt:lpstr>补充：C语言中常用的串运算</vt:lpstr>
      <vt:lpstr>PowerPoint 演示文稿</vt:lpstr>
      <vt:lpstr>PowerPoint 演示文稿</vt:lpstr>
      <vt:lpstr>串的定义</vt:lpstr>
      <vt:lpstr>串的定义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三角矩阵</vt:lpstr>
      <vt:lpstr>3. 对角矩阵（带状矩阵）</vt:lpstr>
      <vt:lpstr>3. 对角矩阵（带状矩阵）</vt:lpstr>
      <vt:lpstr> 稀疏矩阵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bjfu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数据结构</dc:title>
  <dc:creator>lidongmei</dc:creator>
  <cp:lastModifiedBy>Muhan ❤</cp:lastModifiedBy>
  <cp:revision>1128</cp:revision>
  <dcterms:created xsi:type="dcterms:W3CDTF">1996-07-15T15:40:02Z</dcterms:created>
  <dcterms:modified xsi:type="dcterms:W3CDTF">2022-10-25T16:44:02Z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2052-11.1.0.12313</vt:lpwstr>
  </property>
  <property fmtid="{D5CDD505-2E9C-101B-9397-08002B2CF9AE}" pid="3" name="ICV">
    <vt:lpwstr>0B6E82A30E76405FB46D64E2AA695A58</vt:lpwstr>
  </property>
</Properties>
</file>